
<file path=[Content_Types].xml><?xml version="1.0" encoding="utf-8"?>
<Types xmlns="http://schemas.openxmlformats.org/package/2006/content-types">
  <Default ContentType="application/x-fontdata" Extension="fntdata"/>
  <Default ContentType="image/jpg" Extension="jpg"/>
  <Default ContentType="image/png" Extension="png"/>
  <Default ContentType="application/vnd.openxmlformats-package.relationships+xml" Extension="rels"/>
  <Default ContentType="application/xml" Extension="xml"/>
  <Override ContentType="application/vnd.openxmlformats-officedocument.presentationml.presentation.main+xml" PartName="/ppt/presentation.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presProps+xml" PartName="/ppt/presProps.xml"/>
  <Override ContentType="application/vnd.openxmlformats-officedocument.presentationml.viewProps+xml" PartName="/ppt/viewProps.xml"/>
  <Override ContentType="application/vnd.openxmlformats-officedocument.theme+xml" PartName="/ppt/theme/theme1.xml"/>
  <Override ContentType="application/vnd.openxmlformats-officedocument.presentationml.tableStyles+xml" PartName="/ppt/tableStyle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inkml+xml" PartName="/ppt/ink/ink1.xml"/>
  <Override ContentType="application/inkml+xml" PartName="/ppt/ink/ink2.xml"/>
  <Override ContentType="application/inkml+xml" PartName="/ppt/ink/ink3.xml"/>
  <Override ContentType="application/vnd.ms-powerpoint.revisioninfo+xml" PartName="/ppt/revisionInfo.xml"/>
  <Override ContentType="application/vnd.openxmlformats-package.core-properties+xml" PartName="/docProps/core.xml"/>
  <Override ContentType="application/vnd.openxmlformats-officedocument.extended-properties+xml" PartName="/docProps/app.xml"/>
  <Override ContentType="application/vnd.openxmlformats-officedocument.custom-properties+xml" PartName="/docProps/custom.xml"/>
  <Default ContentType="image/jpeg" Extension="jpeg"/>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sldIdLst>
    <p:sldId id="256" r:id="rId2"/>
    <p:sldId id="280" r:id="rId3"/>
    <p:sldId id="257" r:id="rId4"/>
    <p:sldId id="259" r:id="rId5"/>
    <p:sldId id="260" r:id="rId6"/>
    <p:sldId id="283" r:id="rId7"/>
    <p:sldId id="285" r:id="rId8"/>
    <p:sldId id="284" r:id="rId9"/>
    <p:sldId id="293" r:id="rId10"/>
    <p:sldId id="294" r:id="rId11"/>
    <p:sldId id="288" r:id="rId12"/>
    <p:sldId id="289" r:id="rId13"/>
    <p:sldId id="291" r:id="rId14"/>
    <p:sldId id="292" r:id="rId15"/>
    <p:sldId id="269" r:id="rId16"/>
    <p:sldId id="281" r:id="rId17"/>
    <p:sldId id="282" r:id="rId18"/>
    <p:sldId id="262" r:id="rId19"/>
    <p:sldId id="258" r:id="rId20"/>
    <p:sldId id="296" r:id="rId21"/>
    <p:sldId id="264" r:id="rId22"/>
    <p:sldId id="309" r:id="rId23"/>
    <p:sldId id="304" r:id="rId24"/>
    <p:sldId id="308" r:id="rId25"/>
    <p:sldId id="305" r:id="rId26"/>
    <p:sldId id="306" r:id="rId27"/>
    <p:sldId id="307" r:id="rId28"/>
    <p:sldId id="300" r:id="rId29"/>
    <p:sldId id="299" r:id="rId30"/>
    <p:sldId id="298" r:id="rId31"/>
    <p:sldId id="301" r:id="rId32"/>
    <p:sldId id="302" r:id="rId33"/>
    <p:sldId id="266" r:id="rId34"/>
  </p:sldIdLst>
  <p:sldSz cx="10693400" cy="7556500"/>
  <p:notesSz cx="10693400" cy="7556500"/>
  <p:embeddedFontLst>
    <p:embeddedFont>
      <p:font typeface="Arial Unicode MS" panose="020B0604020202020204" pitchFamily="34" charset="-128"/>
      <p:regular r:id="rId35"/>
    </p:embeddedFont>
    <p:embeddedFont>
      <p:font typeface="Book Antiqua" panose="02040602050305030304" pitchFamily="18" charset="0"/>
      <p:regular r:id="rId36"/>
      <p:bold r:id="rId37"/>
      <p:italic r:id="rId38"/>
      <p:boldItalic r:id="rId39"/>
    </p:embeddedFont>
    <p:embeddedFont>
      <p:font typeface="Calibri" panose="020F0502020204030204" pitchFamily="34" charset="0"/>
      <p:regular r:id="rId40"/>
      <p:bold r:id="rId41"/>
      <p:italic r:id="rId42"/>
      <p:boldItalic r:id="rId43"/>
    </p:embeddedFont>
  </p:embeddedFontLst>
  <p:defaultTextStyle>
    <a:defPPr>
      <a:defRPr kern="0"/>
    </a:def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11F9FD1-9F2C-815F-CC57-F1834C921DCE}" v="482" dt="2021-12-08T20:44:59.693"/>
    <p1510:client id="{3B3F0126-EB3F-BB87-E2F4-130C90BA5DB1}" v="31" dt="2021-12-17T17:48:16.289"/>
    <p1510:client id="{408051F8-43F3-C2D9-9CBF-41F604E593F0}" v="123" dt="2021-12-08T23:18:26.203"/>
    <p1510:client id="{54D5C272-79D7-2C5A-9697-D117C589C895}" v="97" dt="2021-12-14T21:23:33.627"/>
    <p1510:client id="{5D04C331-8CB5-FDEA-C57C-B1589AEB7099}" v="33" dt="2021-12-08T21:45:00.089"/>
    <p1510:client id="{7EA9EC6A-AE62-755E-BBAD-BA4D4CDD6CE2}" v="2289" dt="2021-12-08T20:42:04.086"/>
    <p1510:client id="{874F2CF3-74C7-15CA-1849-1854E066B67F}" v="19" dt="2021-12-07T19:49:34.043"/>
    <p1510:client id="{8AB8C767-786F-14AB-3CF4-E3EAB01992B8}" v="5" dt="2021-12-10T08:18:25.710"/>
    <p1510:client id="{920B3335-7F88-28C0-03E5-C7B9CD48FCF0}" v="457" dt="2021-12-14T17:11:04.641"/>
    <p1510:client id="{AFB7A879-BF73-3B0F-7018-15CC6219354F}" v="8605" dt="2021-12-09T23:17:50.423"/>
    <p1510:client id="{B874C258-6063-62C9-8357-0CD9273392A0}" v="24" dt="2021-12-13T03:40:42.329"/>
    <p1510:client id="{BB5748F7-0A5E-4262-B0B9-B2758D4C8391}" v="1" dt="2022-01-17T21:34:23.412"/>
    <p1510:client id="{D880B316-9907-761A-129C-EED4D8E2D174}" v="1" dt="2021-12-08T19:10:10.723"/>
    <p1510:client id="{EB51495D-6C57-BFF7-D25F-C824E02029E7}" v="611" dt="2021-12-11T17:32:53.128"/>
    <p1510:client id="{EC14C55E-331F-CBBA-053D-FD8CCAA2918B}" v="5905" dt="2021-12-16T20:48:41.379"/>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146"/>
    <p:restoredTop sz="94643"/>
  </p:normalViewPr>
  <p:slideViewPr>
    <p:cSldViewPr snapToGrid="0">
      <p:cViewPr varScale="1">
        <p:scale>
          <a:sx n="95" d="100"/>
          <a:sy n="95" d="100"/>
        </p:scale>
        <p:origin x="1752" y="184"/>
      </p:cViewPr>
      <p:guideLst>
        <p:guide orient="horz" pos="2880"/>
        <p:guide pos="216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5.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8.fntdata"/><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1.fntdata"/><Relationship Id="rId43" Type="http://schemas.openxmlformats.org/officeDocument/2006/relationships/font" Target="fonts/font9.fntdata"/><Relationship Id="rId48" Type="http://schemas.microsoft.com/office/2015/10/relationships/revisionInfo" Target="revisionInfo.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4.fntdata"/><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font" Target="fonts/font7.fntdata"/></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7T19:52:24.048"/>
    </inkml:context>
    <inkml:brush xml:id="br0">
      <inkml:brushProperty name="width" value="0.1" units="cm"/>
      <inkml:brushProperty name="height" value="0.1" units="cm"/>
    </inkml:brush>
  </inkml:definitions>
  <inkml:trace contextRef="#ctx0" brushRef="#br0">19891 9428 16383 0 0,'6'0'0'0'0,"8"0"0"0"0,13 0 0 0 0,8 0 0 0 0,4 0 0 0 0,1 0 0 0 0,0 0 0 0 0,-1 0 0 0 0,-2 0 0 0 0,0 0 0 0 0,-2 0 0 0 0,0 0 0 0 0,6 0 0 0 0,1 0 0 0 0,0 0 0 0 0,-2 0 0 0 0,-1 0 0 0 0,-2 0 0 0 0,-1 0 0 0 0,-1 0 0 0 0,0 0 0 0 0,-1 0 0 0 0,0 0 0 0 0,1 0 0 0 0,-1 0 0 0 0,1 0 0 0 0,5 0 0 0 0,2 0 0 0 0,0 0 0 0 0,5 0 0 0 0,0 0 0 0 0,-3 0 0 0 0,-1 0 0 0 0,-4 0 0 0 0,-2 0 0 0 0,-1 0 0 0 0,-1 0 0 0 0,-1 0 0 0 0,0 0 0 0 0,1 0 0 0 0,-1 0 0 0 0,0 0 0 0 0,0 0 0 0 0,1 0 0 0 0,-1 0 0 0 0,1 0 0 0 0,0 0 0 0 0,-1 0 0 0 0,1 0 0 0 0,0 0 0 0 0,-1 0 0 0 0,1 0 0 0 0,0 0 0 0 0,-1 0 0 0 0,1 0 0 0 0,-1 0 0 0 0,1 0 0 0 0,0 0 0 0 0,-1 0 0 0 0,-5 6 0 0 0,-8 8 0 0 0,-14 1 0 0 0,-7 4 0 0 0,-10-1 0 0 0,-9-3 0 0 0,-2 1 0 0 0,-2-2 0 0 0,-4 2 0 0 0,-3-1 0 0 0,3 3 0 0 0,-5-2 0 0 0,-3-4 0 0 0,-1-3 0 0 0,-7-4 0 0 0,-2 3 0 0 0,1 1 0 0 0,3-2 0 0 0,1 4 0 0 0,2 1 0 0 0,2 3 0 0 0,-5 0 0 0 0,-1-3 0 0 0,0-4 0 0 0,2-2 0 0 0,1-4 0 0 0,2-1 0 0 0,1 0 0 0 0,1-2 0 0 0,1 0 0 0 0,-6 1 0 0 0,-3-1 0 0 0,2 1 0 0 0,-6 0 0 0 0,1 0 0 0 0,1-1 0 0 0,3 1 0 0 0,3 0 0 0 0,1 1 0 0 0,3-1 0 0 0,0 0 0 0 0,0 0 0 0 0,1 0 0 0 0,0 0 0 0 0,0 0 0 0 0,0 0 0 0 0,-1 0 0 0 0,-5 0 0 0 0,-2 0 0 0 0,-1 0 0 0 0,3 0 0 0 0,1 0 0 0 0,2 0 0 0 0,1 0 0 0 0,0 0 0 0 0,2 0 0 0 0,-1 0 0 0 0,1 0 0 0 0,0 0 0 0 0,-1 0 0 0 0,1 0 0 0 0,-1 0 0 0 0,1 0 0 0 0,-1 0 0 0 0,1 0 0 0 0,-1 0 0 0 0,6-6 0 0 0,2-2 0 0 0,0 0 0 0 0,-1 2 0 0 0,-3 2 0 0 0,-1 1 0 0 0,-1 2 0 0 0,5-5 0 0 0,1-2 0 0 0,0 1 0 0 0,4-5 0 0 0,6-6 0 0 0,6-5 0 0 0,5-6 0 0 0,3-3 0 0 0,8 4 0 0 0,10 7 0 0 0,7 6 0 0 0,6 6 0 0 0,5 5 0 0 0,2 3 0 0 0,1 1 0 0 0,6 2 0 0 0,2-1 0 0 0,-1 0 0 0 0,-1 0 0 0 0,3 0 0 0 0,1-1 0 0 0,3 0 0 0 0,0 1 0 0 0,-2-2 0 0 0,-4 1 0 0 0,-4 0 0 0 0,5 0 0 0 0,5 0 0 0 0,1 0 0 0 0,-2 0 0 0 0,-4 0 0 0 0,3 0 0 0 0,-1 0 0 0 0,10 0 0 0 0,0 0 0 0 0,-2 0 0 0 0,-6 0 0 0 0,-4 0 0 0 0,-4 0 0 0 0,3 0 0 0 0,0 0 0 0 0,5 0 0 0 0,-1 0 0 0 0,5 0 0 0 0,-2 0 0 0 0,-3 0 0 0 0,2 0 0 0 0,-1 0 0 0 0,9 0 0 0 0,0 0 0 0 0,-3 0 0 0 0,-5 0 0 0 0,-5 0 0 0 0,-4 0 0 0 0,-3 0 0 0 0,-2 0 0 0 0,-1 0 0 0 0,-6 0 0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7T19:52:24.049"/>
    </inkml:context>
    <inkml:brush xml:id="br0">
      <inkml:brushProperty name="width" value="0.1" units="cm"/>
      <inkml:brushProperty name="height" value="0.1" units="cm"/>
    </inkml:brush>
  </inkml:definitions>
  <inkml:trace contextRef="#ctx0" brushRef="#br0">19562 9463 16383 0 0,'11'0'0'0'0,"11"0"0"0"0,12 0 0 0 0,7 0 0 0 0,3 0 0 0 0,-2 0 0 0 0,0 0 0 0 0,-3 0 0 0 0,-1 0 0 0 0,-2 0 0 0 0,-1 0 0 0 0,0 0 0 0 0,5 0 0 0 0,2 0 0 0 0,0 0 0 0 0,-2 0 0 0 0,-1 0 0 0 0,-2 0 0 0 0,-1 0 0 0 0,-1 0 0 0 0,0 0 0 0 0,-1 0 0 0 0,0 0 0 0 0,1 0 0 0 0,-1 0 0 0 0,1 0 0 0 0,-1 0 0 0 0,1 0 0 0 0,-1 0 0 0 0,1 0 0 0 0,-1 0 0 0 0,1 0 0 0 0,0 0 0 0 0,-1 0 0 0 0,1 0 0 0 0,0 0 0 0 0,-1 0 0 0 0,1 0 0 0 0,-1 0 0 0 0,1 0 0 0 0,0 0 0 0 0,-1 0 0 0 0,1 0 0 0 0,0 0 0 0 0,-1 0 0 0 0,1 0 0 0 0,-1 0 0 0 0,1 0 0 0 0,-12 0 0 0 0,-16 0 0 0 0,-15 0 0 0 0,-11 0 0 0 0,-10 0 0 0 0,-4 0 0 0 0,-4 0 0 0 0,-6 0 0 0 0,-9 0 0 0 0,0 0 0 0 0,-4 0 0 0 0,-4 0 0 0 0,3 0 0 0 0,4 0 0 0 0,6 0 0 0 0,5 0 0 0 0,4 0 0 0 0,2 0 0 0 0,-4 0 0 0 0,-2 0 0 0 0,1 0 0 0 0,1 0 0 0 0,2 0 0 0 0,2 0 0 0 0,0 0 0 0 0,1 0 0 0 0,0 0 0 0 0,1 0 0 0 0,0 0 0 0 0,-1 0 0 0 0,1 0 0 0 0,-1 0 0 0 0,1 0 0 0 0,5 0 0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7T19:42:33.770"/>
    </inkml:context>
    <inkml:brush xml:id="br0">
      <inkml:brushProperty name="width" value="0.1" units="cm"/>
      <inkml:brushProperty name="height" value="0.1" units="cm"/>
    </inkml:brush>
  </inkml:definitions>
  <inkml:trace contextRef="#ctx0" brushRef="#br0">20071 9481 16383 0 0,'6'0'0'0'0,"7"0"0"0"0,9 0 0 0 0,5 0 0 0 0,4 0 0 0 0,3 0 0 0 0,-4 6 0 0 0,-2 8 0 0 0,1 1 0 0 0,1-2 0 0 0,1-2 0 0 0,2-4 0 0 0,0-3 0 0 0,1-2 0 0 0,1-2 0 0 0,0 0 0 0 0,0-1 0 0 0,0 1 0 0 0,0-1 0 0 0,-1 1 0 0 0,1-1 0 0 0,0 1 0 0 0,-1 0 0 0 0,1 0 0 0 0,0 0 0 0 0,-1 0 0 0 0,1 0 0 0 0,-1 0 0 0 0,1 0 0 0 0,-12 0 0 0 0,-16 0 0 0 0,-15 0 0 0 0,-11 0 0 0 0,-10 0 0 0 0,-4 0 0 0 0,-10 0 0 0 0,-8 0 0 0 0,-8 0 0 0 0,-5 0 0 0 0,-4 0 0 0 0,-2 0 0 0 0,-1 0 0 0 0,6 0 0 0 0,2 0 0 0 0,6 0 0 0 0,6 0 0 0 0,7 0 0 0 0,5 0 0 0 0,2 0 0 0 0,3 0 0 0 0,0 0 0 0 0,1 0 0 0 0,-1 0 0 0 0,1 0 0 0 0,-1 0 0 0 0,0 0 0 0 0,-1 0 0 0 0,1 0 0 0 0,-1 0 0 0 0,0 0 0 0 0,1 0 0 0 0,-1 0 0 0 0,0 0 0 0 0,1 0 0 0 0,-1 0 0 0 0,0 0 0 0 0,7-6 0 0 0,13-1 0 0 0,9 5 0 0 0,12 4 0 0 0,11 7 0 0 0,8 2 0 0 0,5-1 0 0 0,5-2 0 0 0,1-2 0 0 0,1 3 0 0 0,0 1 0 0 0,-1-2 0 0 0,0-2 0 0 0,-1-2 0 0 0,0-2 0 0 0,0-1 0 0 0,0-1 0 0 0,-1 0 0 0 0,1 0 0 0 0,-1-1 0 0 0,1 1 0 0 0,0 0 0 0 0,-1 0 0 0 0,1-1 0 0 0,-1 1 0 0 0,1 0 0 0 0,0 0 0 0 0,-1 0 0 0 0,1 0 0 0 0,-1 0 0 0 0,1 0 0 0 0,0 0 0 0 0,-1 0 0 0 0,1 0 0 0 0,0 0 0 0 0,-1 0 0 0 0,1 0 0 0 0,-1 0 0 0 0,1 0 0 0 0,0 0 0 0 0,-1 0 0 0 0,1 0 0 0 0,0 0 0 0 0,-1 0 0 0 0,1 0 0 0 0,-1 0 0 0 0,1 0 0 0 0,-6-5 0 0 0,-8-9 0 0 0,-2-1 0 0 0,-4-5 0 0 0,2 2 0 0 0,3 4 0 0 0,-1-2 0 0 0,1 2 0 0 0,4 3 0 0 0,3 4 0 0 0,10 2 0 0 0,3 3 0 0 0,2 2 0 0 0,-1 0 0 0 0,-2 1 0 0 0,-1-1 0 0 0,-1 1 0 0 0,-2-1 0 0 0,0 1 0 0 0,-6-7 0 0 0,-2-2 0 0 0,-1 1 0 0 0,3 1 0 0 0,1 2 0 0 0,2 1 0 0 0,1 1 0 0 0,1 2 0 0 0,0 0 0 0 0,1 0 0 0 0,-6 6 0 0 0,-7 8 0 0 0,-15 2 0 0 0,-13-2 0 0 0,-12-4 0 0 0,-8-3 0 0 0,-7-3 0 0 0,-2-2 0 0 0,-2-1 0 0 0,-1 4 0 0 0,1 3 0 0 0,1-2 0 0 0,0 0 0 0 0,0-2 0 0 0,2-2 0 0 0,-1-1 0 0 0,0 0 0 0 0,1-1 0 0 0,-1-1 0 0 0,1 1 0 0 0,-1 0 0 0 0,1 0 0 0 0,-1-1 0 0 0,0 1 0 0 0,1 0 0 0 0,-1 0 0 0 0,0 0 0 0 0,13 0 0 0 0,14 0 0 0 0,16 0 0 0 0,12 0 0 0 0,8 0 0 0 0,6 0 0 0 0,2 0 0 0 0,2 0 0 0 0,0 0 0 0 0,-1 0 0 0 0,-1 0 0 0 0,0 0 0 0 0,-6 6 0 0 0,-9 8 0 0 0,-8 7 0 0 0,-5 6 0 0 0,-5 5 0 0 0,-3 2 0 0 0,-7-4 0 0 0,-8-8 0 0 0,-8-7 0 0 0,-6-6 0 0 0,-3-5 0 0 0,3-9 0 0 0,1-4 0 0 0,-1 1 0 0 0,-1-6 0 0 0,-1 1 0 0 0,4-4 0 0 0,7-5 0 0 0,1 1 0 0 0,-3 5 0 0 0,-2 5 0 0 0,2-2 0 0 0,-1 1 0 0 0,-3 3 0 0 0,10 3 0 0 0,13 3 0 0 0,13 1 0 0 0,10 1 0 0 0,8 1 0 0 0,6 1 0 0 0,2 0 0 0 0,1-1 0 0 0,0 0 0 0 0,0 1 0 0 0,-1-1 0 0 0,0 0 0 0 0,-7 6 0 0 0,-8 8 0 0 0,-13 1 0 0 0,-14 4 0 0 0,-12-1 0 0 0,-9-3 0 0 0,0 1 0 0 0,-1-2 0 0 0,-1-4 0 0 0,-3-2 0 0 0,-1-4 0 0 0,0-2 0 0 0,-2-2 0 0 0,6 0 0 0 0</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802005" y="2342515"/>
            <a:ext cx="9089390" cy="1586865"/>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604010" y="4231640"/>
            <a:ext cx="7485380" cy="1889125"/>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1/29/22</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1850" b="0" i="0">
                <a:solidFill>
                  <a:srgbClr val="25291F"/>
                </a:solidFill>
                <a:latin typeface="Book Antiqua"/>
                <a:cs typeface="Book Antiqua"/>
              </a:defRPr>
            </a:lvl1pPr>
          </a:lstStyle>
          <a:p>
            <a:endParaRPr/>
          </a:p>
        </p:txBody>
      </p:sp>
      <p:sp>
        <p:nvSpPr>
          <p:cNvPr id="3" name="Holder 3"/>
          <p:cNvSpPr>
            <a:spLocks noGrp="1"/>
          </p:cNvSpPr>
          <p:nvPr>
            <p:ph type="body" idx="1"/>
          </p:nvPr>
        </p:nvSpPr>
        <p:spPr/>
        <p:txBody>
          <a:bodyPr lIns="0" tIns="0" rIns="0" bIns="0"/>
          <a:lstStyle>
            <a:lvl1pPr>
              <a:defRPr sz="1850" b="0" i="0">
                <a:solidFill>
                  <a:srgbClr val="25291F"/>
                </a:solidFill>
                <a:latin typeface="Book Antiqua"/>
                <a:cs typeface="Book Antiqua"/>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1/29/22</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obj" preserve="1">
  <p:cSld name="Two Content">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770737"/>
            <a:ext cx="10693400" cy="6015355"/>
          </a:xfrm>
          <a:custGeom>
            <a:avLst/>
            <a:gdLst/>
            <a:ahLst/>
            <a:cxnLst/>
            <a:rect l="l" t="t" r="r" b="b"/>
            <a:pathLst>
              <a:path w="10693400" h="6015355">
                <a:moveTo>
                  <a:pt x="10693400" y="6015037"/>
                </a:moveTo>
                <a:lnTo>
                  <a:pt x="0" y="6015037"/>
                </a:lnTo>
                <a:lnTo>
                  <a:pt x="0" y="0"/>
                </a:lnTo>
                <a:lnTo>
                  <a:pt x="10693400" y="0"/>
                </a:lnTo>
                <a:lnTo>
                  <a:pt x="10693400" y="6015037"/>
                </a:lnTo>
                <a:close/>
              </a:path>
            </a:pathLst>
          </a:custGeom>
          <a:solidFill>
            <a:srgbClr val="EBD9A7"/>
          </a:solidFill>
        </p:spPr>
        <p:txBody>
          <a:bodyPr wrap="square" lIns="0" tIns="0" rIns="0" bIns="0" rtlCol="0"/>
          <a:lstStyle/>
          <a:p>
            <a:endParaRPr/>
          </a:p>
        </p:txBody>
      </p:sp>
      <p:sp>
        <p:nvSpPr>
          <p:cNvPr id="17" name="bg object 17"/>
          <p:cNvSpPr/>
          <p:nvPr/>
        </p:nvSpPr>
        <p:spPr>
          <a:xfrm>
            <a:off x="5421706" y="4230687"/>
            <a:ext cx="4461510" cy="2072005"/>
          </a:xfrm>
          <a:custGeom>
            <a:avLst/>
            <a:gdLst/>
            <a:ahLst/>
            <a:cxnLst/>
            <a:rect l="l" t="t" r="r" b="b"/>
            <a:pathLst>
              <a:path w="4461509" h="2072004">
                <a:moveTo>
                  <a:pt x="4461167" y="2071839"/>
                </a:moveTo>
                <a:lnTo>
                  <a:pt x="0" y="2071839"/>
                </a:lnTo>
                <a:lnTo>
                  <a:pt x="0" y="0"/>
                </a:lnTo>
                <a:lnTo>
                  <a:pt x="4461167" y="0"/>
                </a:lnTo>
                <a:lnTo>
                  <a:pt x="4461167" y="2071839"/>
                </a:lnTo>
                <a:close/>
              </a:path>
            </a:pathLst>
          </a:custGeom>
          <a:solidFill>
            <a:srgbClr val="A18F62"/>
          </a:solidFill>
        </p:spPr>
        <p:txBody>
          <a:bodyPr wrap="square" lIns="0" tIns="0" rIns="0" bIns="0" rtlCol="0"/>
          <a:lstStyle/>
          <a:p>
            <a:endParaRPr/>
          </a:p>
        </p:txBody>
      </p:sp>
      <p:sp>
        <p:nvSpPr>
          <p:cNvPr id="18" name="bg object 18"/>
          <p:cNvSpPr/>
          <p:nvPr/>
        </p:nvSpPr>
        <p:spPr>
          <a:xfrm>
            <a:off x="5421706" y="2012746"/>
            <a:ext cx="4461510" cy="2072005"/>
          </a:xfrm>
          <a:custGeom>
            <a:avLst/>
            <a:gdLst/>
            <a:ahLst/>
            <a:cxnLst/>
            <a:rect l="l" t="t" r="r" b="b"/>
            <a:pathLst>
              <a:path w="4461509" h="2072004">
                <a:moveTo>
                  <a:pt x="4461167" y="2071839"/>
                </a:moveTo>
                <a:lnTo>
                  <a:pt x="0" y="2071839"/>
                </a:lnTo>
                <a:lnTo>
                  <a:pt x="0" y="0"/>
                </a:lnTo>
                <a:lnTo>
                  <a:pt x="4461167" y="0"/>
                </a:lnTo>
                <a:lnTo>
                  <a:pt x="4461167" y="2071839"/>
                </a:lnTo>
                <a:close/>
              </a:path>
            </a:pathLst>
          </a:custGeom>
          <a:solidFill>
            <a:srgbClr val="A18F62"/>
          </a:solidFill>
        </p:spPr>
        <p:txBody>
          <a:bodyPr wrap="square" lIns="0" tIns="0" rIns="0" bIns="0" rtlCol="0"/>
          <a:lstStyle/>
          <a:p>
            <a:endParaRPr/>
          </a:p>
        </p:txBody>
      </p:sp>
      <p:sp>
        <p:nvSpPr>
          <p:cNvPr id="19" name="bg object 19"/>
          <p:cNvSpPr/>
          <p:nvPr/>
        </p:nvSpPr>
        <p:spPr>
          <a:xfrm>
            <a:off x="808240" y="4230687"/>
            <a:ext cx="4461510" cy="2072005"/>
          </a:xfrm>
          <a:custGeom>
            <a:avLst/>
            <a:gdLst/>
            <a:ahLst/>
            <a:cxnLst/>
            <a:rect l="l" t="t" r="r" b="b"/>
            <a:pathLst>
              <a:path w="4461510" h="2072004">
                <a:moveTo>
                  <a:pt x="4461167" y="2071839"/>
                </a:moveTo>
                <a:lnTo>
                  <a:pt x="0" y="2071839"/>
                </a:lnTo>
                <a:lnTo>
                  <a:pt x="0" y="0"/>
                </a:lnTo>
                <a:lnTo>
                  <a:pt x="4461167" y="0"/>
                </a:lnTo>
                <a:lnTo>
                  <a:pt x="4461167" y="2071839"/>
                </a:lnTo>
                <a:close/>
              </a:path>
            </a:pathLst>
          </a:custGeom>
          <a:solidFill>
            <a:srgbClr val="A18F62"/>
          </a:solidFill>
        </p:spPr>
        <p:txBody>
          <a:bodyPr wrap="square" lIns="0" tIns="0" rIns="0" bIns="0" rtlCol="0"/>
          <a:lstStyle/>
          <a:p>
            <a:endParaRPr/>
          </a:p>
        </p:txBody>
      </p:sp>
      <p:sp>
        <p:nvSpPr>
          <p:cNvPr id="20" name="bg object 20"/>
          <p:cNvSpPr/>
          <p:nvPr/>
        </p:nvSpPr>
        <p:spPr>
          <a:xfrm>
            <a:off x="808240" y="2012746"/>
            <a:ext cx="4461510" cy="2072005"/>
          </a:xfrm>
          <a:custGeom>
            <a:avLst/>
            <a:gdLst/>
            <a:ahLst/>
            <a:cxnLst/>
            <a:rect l="l" t="t" r="r" b="b"/>
            <a:pathLst>
              <a:path w="4461510" h="2072004">
                <a:moveTo>
                  <a:pt x="4461167" y="2071839"/>
                </a:moveTo>
                <a:lnTo>
                  <a:pt x="0" y="2071839"/>
                </a:lnTo>
                <a:lnTo>
                  <a:pt x="0" y="0"/>
                </a:lnTo>
                <a:lnTo>
                  <a:pt x="4461167" y="0"/>
                </a:lnTo>
                <a:lnTo>
                  <a:pt x="4461167" y="2071839"/>
                </a:lnTo>
                <a:close/>
              </a:path>
            </a:pathLst>
          </a:custGeom>
          <a:solidFill>
            <a:srgbClr val="A18F62"/>
          </a:solidFill>
        </p:spPr>
        <p:txBody>
          <a:bodyPr wrap="square" lIns="0" tIns="0" rIns="0" bIns="0" rtlCol="0"/>
          <a:lstStyle/>
          <a:p>
            <a:endParaRPr/>
          </a:p>
        </p:txBody>
      </p:sp>
      <p:sp>
        <p:nvSpPr>
          <p:cNvPr id="21" name="bg object 21"/>
          <p:cNvSpPr/>
          <p:nvPr/>
        </p:nvSpPr>
        <p:spPr>
          <a:xfrm>
            <a:off x="1043482" y="4775403"/>
            <a:ext cx="909955" cy="909955"/>
          </a:xfrm>
          <a:custGeom>
            <a:avLst/>
            <a:gdLst/>
            <a:ahLst/>
            <a:cxnLst/>
            <a:rect l="l" t="t" r="r" b="b"/>
            <a:pathLst>
              <a:path w="909955" h="909954">
                <a:moveTo>
                  <a:pt x="454913" y="909878"/>
                </a:moveTo>
                <a:lnTo>
                  <a:pt x="408462" y="907526"/>
                </a:lnTo>
                <a:lnTo>
                  <a:pt x="363338" y="900621"/>
                </a:lnTo>
                <a:lnTo>
                  <a:pt x="319772" y="889395"/>
                </a:lnTo>
                <a:lnTo>
                  <a:pt x="277995" y="874077"/>
                </a:lnTo>
                <a:lnTo>
                  <a:pt x="238237" y="854897"/>
                </a:lnTo>
                <a:lnTo>
                  <a:pt x="200728" y="832087"/>
                </a:lnTo>
                <a:lnTo>
                  <a:pt x="165698" y="805876"/>
                </a:lnTo>
                <a:lnTo>
                  <a:pt x="133378" y="776493"/>
                </a:lnTo>
                <a:lnTo>
                  <a:pt x="103998" y="744171"/>
                </a:lnTo>
                <a:lnTo>
                  <a:pt x="77788" y="709138"/>
                </a:lnTo>
                <a:lnTo>
                  <a:pt x="54979" y="671625"/>
                </a:lnTo>
                <a:lnTo>
                  <a:pt x="35800" y="631861"/>
                </a:lnTo>
                <a:lnTo>
                  <a:pt x="20474" y="590044"/>
                </a:lnTo>
                <a:lnTo>
                  <a:pt x="9257" y="546506"/>
                </a:lnTo>
                <a:lnTo>
                  <a:pt x="2352" y="501374"/>
                </a:lnTo>
                <a:lnTo>
                  <a:pt x="0" y="454913"/>
                </a:lnTo>
                <a:lnTo>
                  <a:pt x="2370" y="408346"/>
                </a:lnTo>
                <a:lnTo>
                  <a:pt x="9288" y="363217"/>
                </a:lnTo>
                <a:lnTo>
                  <a:pt x="20483" y="319772"/>
                </a:lnTo>
                <a:lnTo>
                  <a:pt x="35800" y="277995"/>
                </a:lnTo>
                <a:lnTo>
                  <a:pt x="54979" y="238237"/>
                </a:lnTo>
                <a:lnTo>
                  <a:pt x="77788" y="200728"/>
                </a:lnTo>
                <a:lnTo>
                  <a:pt x="103998" y="165698"/>
                </a:lnTo>
                <a:lnTo>
                  <a:pt x="133378" y="133378"/>
                </a:lnTo>
                <a:lnTo>
                  <a:pt x="165698" y="103998"/>
                </a:lnTo>
                <a:lnTo>
                  <a:pt x="200728" y="77788"/>
                </a:lnTo>
                <a:lnTo>
                  <a:pt x="238237" y="54979"/>
                </a:lnTo>
                <a:lnTo>
                  <a:pt x="277995" y="35800"/>
                </a:lnTo>
                <a:lnTo>
                  <a:pt x="319772" y="20483"/>
                </a:lnTo>
                <a:lnTo>
                  <a:pt x="363338" y="9257"/>
                </a:lnTo>
                <a:lnTo>
                  <a:pt x="408462" y="2352"/>
                </a:lnTo>
                <a:lnTo>
                  <a:pt x="454913" y="0"/>
                </a:lnTo>
                <a:lnTo>
                  <a:pt x="501375" y="2352"/>
                </a:lnTo>
                <a:lnTo>
                  <a:pt x="546507" y="9257"/>
                </a:lnTo>
                <a:lnTo>
                  <a:pt x="590080" y="20483"/>
                </a:lnTo>
                <a:lnTo>
                  <a:pt x="607822" y="26987"/>
                </a:lnTo>
                <a:lnTo>
                  <a:pt x="454913" y="26987"/>
                </a:lnTo>
                <a:lnTo>
                  <a:pt x="408346" y="29502"/>
                </a:lnTo>
                <a:lnTo>
                  <a:pt x="363217" y="36873"/>
                </a:lnTo>
                <a:lnTo>
                  <a:pt x="319788" y="48836"/>
                </a:lnTo>
                <a:lnTo>
                  <a:pt x="278323" y="65129"/>
                </a:lnTo>
                <a:lnTo>
                  <a:pt x="239085" y="85488"/>
                </a:lnTo>
                <a:lnTo>
                  <a:pt x="202335" y="109652"/>
                </a:lnTo>
                <a:lnTo>
                  <a:pt x="168338" y="137356"/>
                </a:lnTo>
                <a:lnTo>
                  <a:pt x="137356" y="168338"/>
                </a:lnTo>
                <a:lnTo>
                  <a:pt x="109652" y="202335"/>
                </a:lnTo>
                <a:lnTo>
                  <a:pt x="85488" y="239085"/>
                </a:lnTo>
                <a:lnTo>
                  <a:pt x="65129" y="278323"/>
                </a:lnTo>
                <a:lnTo>
                  <a:pt x="48836" y="319788"/>
                </a:lnTo>
                <a:lnTo>
                  <a:pt x="36873" y="363217"/>
                </a:lnTo>
                <a:lnTo>
                  <a:pt x="29496" y="408462"/>
                </a:lnTo>
                <a:lnTo>
                  <a:pt x="26987" y="454913"/>
                </a:lnTo>
                <a:lnTo>
                  <a:pt x="29502" y="501481"/>
                </a:lnTo>
                <a:lnTo>
                  <a:pt x="36873" y="546612"/>
                </a:lnTo>
                <a:lnTo>
                  <a:pt x="48850" y="590079"/>
                </a:lnTo>
                <a:lnTo>
                  <a:pt x="65129" y="631513"/>
                </a:lnTo>
                <a:lnTo>
                  <a:pt x="85488" y="670756"/>
                </a:lnTo>
                <a:lnTo>
                  <a:pt x="109652" y="707510"/>
                </a:lnTo>
                <a:lnTo>
                  <a:pt x="137356" y="741512"/>
                </a:lnTo>
                <a:lnTo>
                  <a:pt x="168338" y="772499"/>
                </a:lnTo>
                <a:lnTo>
                  <a:pt x="202335" y="800208"/>
                </a:lnTo>
                <a:lnTo>
                  <a:pt x="239085" y="824376"/>
                </a:lnTo>
                <a:lnTo>
                  <a:pt x="278323" y="844740"/>
                </a:lnTo>
                <a:lnTo>
                  <a:pt x="319788" y="861036"/>
                </a:lnTo>
                <a:lnTo>
                  <a:pt x="363217" y="873002"/>
                </a:lnTo>
                <a:lnTo>
                  <a:pt x="408346" y="880375"/>
                </a:lnTo>
                <a:lnTo>
                  <a:pt x="454913" y="882891"/>
                </a:lnTo>
                <a:lnTo>
                  <a:pt x="607820" y="882891"/>
                </a:lnTo>
                <a:lnTo>
                  <a:pt x="590080" y="889395"/>
                </a:lnTo>
                <a:lnTo>
                  <a:pt x="546507" y="900621"/>
                </a:lnTo>
                <a:lnTo>
                  <a:pt x="501375" y="907526"/>
                </a:lnTo>
                <a:lnTo>
                  <a:pt x="454913" y="909878"/>
                </a:lnTo>
                <a:close/>
              </a:path>
              <a:path w="909955" h="909954">
                <a:moveTo>
                  <a:pt x="607820" y="882891"/>
                </a:moveTo>
                <a:lnTo>
                  <a:pt x="454913" y="882891"/>
                </a:lnTo>
                <a:lnTo>
                  <a:pt x="501481" y="880375"/>
                </a:lnTo>
                <a:lnTo>
                  <a:pt x="546613" y="873002"/>
                </a:lnTo>
                <a:lnTo>
                  <a:pt x="590045" y="861036"/>
                </a:lnTo>
                <a:lnTo>
                  <a:pt x="631515" y="844740"/>
                </a:lnTo>
                <a:lnTo>
                  <a:pt x="670759" y="824376"/>
                </a:lnTo>
                <a:lnTo>
                  <a:pt x="707514" y="800208"/>
                </a:lnTo>
                <a:lnTo>
                  <a:pt x="741518" y="772499"/>
                </a:lnTo>
                <a:lnTo>
                  <a:pt x="772506" y="741512"/>
                </a:lnTo>
                <a:lnTo>
                  <a:pt x="800217" y="707510"/>
                </a:lnTo>
                <a:lnTo>
                  <a:pt x="824386" y="670756"/>
                </a:lnTo>
                <a:lnTo>
                  <a:pt x="844750" y="631513"/>
                </a:lnTo>
                <a:lnTo>
                  <a:pt x="861048" y="590044"/>
                </a:lnTo>
                <a:lnTo>
                  <a:pt x="873032" y="546506"/>
                </a:lnTo>
                <a:lnTo>
                  <a:pt x="880393" y="501374"/>
                </a:lnTo>
                <a:lnTo>
                  <a:pt x="882904" y="454913"/>
                </a:lnTo>
                <a:lnTo>
                  <a:pt x="880387" y="408346"/>
                </a:lnTo>
                <a:lnTo>
                  <a:pt x="873014" y="363217"/>
                </a:lnTo>
                <a:lnTo>
                  <a:pt x="861041" y="319772"/>
                </a:lnTo>
                <a:lnTo>
                  <a:pt x="844750" y="278323"/>
                </a:lnTo>
                <a:lnTo>
                  <a:pt x="824386" y="239085"/>
                </a:lnTo>
                <a:lnTo>
                  <a:pt x="800217" y="202335"/>
                </a:lnTo>
                <a:lnTo>
                  <a:pt x="772506" y="168338"/>
                </a:lnTo>
                <a:lnTo>
                  <a:pt x="741518" y="137356"/>
                </a:lnTo>
                <a:lnTo>
                  <a:pt x="707514" y="109652"/>
                </a:lnTo>
                <a:lnTo>
                  <a:pt x="670759" y="85488"/>
                </a:lnTo>
                <a:lnTo>
                  <a:pt x="631515" y="65129"/>
                </a:lnTo>
                <a:lnTo>
                  <a:pt x="590045" y="48836"/>
                </a:lnTo>
                <a:lnTo>
                  <a:pt x="546613" y="36873"/>
                </a:lnTo>
                <a:lnTo>
                  <a:pt x="501481" y="29502"/>
                </a:lnTo>
                <a:lnTo>
                  <a:pt x="454913" y="26987"/>
                </a:lnTo>
                <a:lnTo>
                  <a:pt x="607822" y="26987"/>
                </a:lnTo>
                <a:lnTo>
                  <a:pt x="671627" y="54979"/>
                </a:lnTo>
                <a:lnTo>
                  <a:pt x="709142" y="77788"/>
                </a:lnTo>
                <a:lnTo>
                  <a:pt x="744176" y="103998"/>
                </a:lnTo>
                <a:lnTo>
                  <a:pt x="776500" y="133378"/>
                </a:lnTo>
                <a:lnTo>
                  <a:pt x="805883" y="165698"/>
                </a:lnTo>
                <a:lnTo>
                  <a:pt x="832096" y="200728"/>
                </a:lnTo>
                <a:lnTo>
                  <a:pt x="854907" y="238237"/>
                </a:lnTo>
                <a:lnTo>
                  <a:pt x="874087" y="277995"/>
                </a:lnTo>
                <a:lnTo>
                  <a:pt x="889410" y="319788"/>
                </a:lnTo>
                <a:lnTo>
                  <a:pt x="900633" y="363338"/>
                </a:lnTo>
                <a:lnTo>
                  <a:pt x="907538" y="408462"/>
                </a:lnTo>
                <a:lnTo>
                  <a:pt x="909891" y="454913"/>
                </a:lnTo>
                <a:lnTo>
                  <a:pt x="907522" y="501481"/>
                </a:lnTo>
                <a:lnTo>
                  <a:pt x="900606" y="546612"/>
                </a:lnTo>
                <a:lnTo>
                  <a:pt x="889406" y="590079"/>
                </a:lnTo>
                <a:lnTo>
                  <a:pt x="874087" y="631861"/>
                </a:lnTo>
                <a:lnTo>
                  <a:pt x="854907" y="671625"/>
                </a:lnTo>
                <a:lnTo>
                  <a:pt x="832096" y="709138"/>
                </a:lnTo>
                <a:lnTo>
                  <a:pt x="805883" y="744171"/>
                </a:lnTo>
                <a:lnTo>
                  <a:pt x="776500" y="776493"/>
                </a:lnTo>
                <a:lnTo>
                  <a:pt x="744176" y="805876"/>
                </a:lnTo>
                <a:lnTo>
                  <a:pt x="709142" y="832087"/>
                </a:lnTo>
                <a:lnTo>
                  <a:pt x="671627" y="854897"/>
                </a:lnTo>
                <a:lnTo>
                  <a:pt x="631863" y="874077"/>
                </a:lnTo>
                <a:lnTo>
                  <a:pt x="607820" y="882891"/>
                </a:lnTo>
                <a:close/>
              </a:path>
            </a:pathLst>
          </a:custGeom>
          <a:solidFill>
            <a:srgbClr val="EBD9A7"/>
          </a:solidFill>
        </p:spPr>
        <p:txBody>
          <a:bodyPr wrap="square" lIns="0" tIns="0" rIns="0" bIns="0" rtlCol="0"/>
          <a:lstStyle/>
          <a:p>
            <a:endParaRPr/>
          </a:p>
        </p:txBody>
      </p:sp>
      <p:pic>
        <p:nvPicPr>
          <p:cNvPr id="22" name="bg object 22"/>
          <p:cNvPicPr/>
          <p:nvPr/>
        </p:nvPicPr>
        <p:blipFill>
          <a:blip r:embed="rId2" cstate="print"/>
          <a:stretch>
            <a:fillRect/>
          </a:stretch>
        </p:blipFill>
        <p:spPr>
          <a:xfrm>
            <a:off x="1416989" y="5114327"/>
            <a:ext cx="162369" cy="240512"/>
          </a:xfrm>
          <a:prstGeom prst="rect">
            <a:avLst/>
          </a:prstGeom>
        </p:spPr>
      </p:pic>
      <p:sp>
        <p:nvSpPr>
          <p:cNvPr id="23" name="bg object 23"/>
          <p:cNvSpPr/>
          <p:nvPr/>
        </p:nvSpPr>
        <p:spPr>
          <a:xfrm>
            <a:off x="1043482" y="2595816"/>
            <a:ext cx="909955" cy="909955"/>
          </a:xfrm>
          <a:custGeom>
            <a:avLst/>
            <a:gdLst/>
            <a:ahLst/>
            <a:cxnLst/>
            <a:rect l="l" t="t" r="r" b="b"/>
            <a:pathLst>
              <a:path w="909955" h="909954">
                <a:moveTo>
                  <a:pt x="454913" y="909878"/>
                </a:moveTo>
                <a:lnTo>
                  <a:pt x="408462" y="907526"/>
                </a:lnTo>
                <a:lnTo>
                  <a:pt x="363338" y="900621"/>
                </a:lnTo>
                <a:lnTo>
                  <a:pt x="319772" y="889395"/>
                </a:lnTo>
                <a:lnTo>
                  <a:pt x="277995" y="874077"/>
                </a:lnTo>
                <a:lnTo>
                  <a:pt x="238237" y="854899"/>
                </a:lnTo>
                <a:lnTo>
                  <a:pt x="200728" y="832090"/>
                </a:lnTo>
                <a:lnTo>
                  <a:pt x="165698" y="805880"/>
                </a:lnTo>
                <a:lnTo>
                  <a:pt x="133378" y="776500"/>
                </a:lnTo>
                <a:lnTo>
                  <a:pt x="103998" y="744180"/>
                </a:lnTo>
                <a:lnTo>
                  <a:pt x="77788" y="709150"/>
                </a:lnTo>
                <a:lnTo>
                  <a:pt x="54979" y="671641"/>
                </a:lnTo>
                <a:lnTo>
                  <a:pt x="35800" y="631883"/>
                </a:lnTo>
                <a:lnTo>
                  <a:pt x="20479" y="590089"/>
                </a:lnTo>
                <a:lnTo>
                  <a:pt x="9257" y="546540"/>
                </a:lnTo>
                <a:lnTo>
                  <a:pt x="2352" y="501416"/>
                </a:lnTo>
                <a:lnTo>
                  <a:pt x="0" y="454964"/>
                </a:lnTo>
                <a:lnTo>
                  <a:pt x="2369" y="408397"/>
                </a:lnTo>
                <a:lnTo>
                  <a:pt x="9284" y="363265"/>
                </a:lnTo>
                <a:lnTo>
                  <a:pt x="20483" y="319799"/>
                </a:lnTo>
                <a:lnTo>
                  <a:pt x="35800" y="278016"/>
                </a:lnTo>
                <a:lnTo>
                  <a:pt x="54979" y="238253"/>
                </a:lnTo>
                <a:lnTo>
                  <a:pt x="77788" y="200740"/>
                </a:lnTo>
                <a:lnTo>
                  <a:pt x="103998" y="165707"/>
                </a:lnTo>
                <a:lnTo>
                  <a:pt x="133378" y="133384"/>
                </a:lnTo>
                <a:lnTo>
                  <a:pt x="165698" y="104002"/>
                </a:lnTo>
                <a:lnTo>
                  <a:pt x="200728" y="77791"/>
                </a:lnTo>
                <a:lnTo>
                  <a:pt x="238237" y="54980"/>
                </a:lnTo>
                <a:lnTo>
                  <a:pt x="277995" y="35801"/>
                </a:lnTo>
                <a:lnTo>
                  <a:pt x="319772" y="20483"/>
                </a:lnTo>
                <a:lnTo>
                  <a:pt x="363338" y="9257"/>
                </a:lnTo>
                <a:lnTo>
                  <a:pt x="408462" y="2352"/>
                </a:lnTo>
                <a:lnTo>
                  <a:pt x="454913" y="0"/>
                </a:lnTo>
                <a:lnTo>
                  <a:pt x="501375" y="2352"/>
                </a:lnTo>
                <a:lnTo>
                  <a:pt x="546507" y="9257"/>
                </a:lnTo>
                <a:lnTo>
                  <a:pt x="590080" y="20483"/>
                </a:lnTo>
                <a:lnTo>
                  <a:pt x="607820" y="26987"/>
                </a:lnTo>
                <a:lnTo>
                  <a:pt x="454913" y="26987"/>
                </a:lnTo>
                <a:lnTo>
                  <a:pt x="408346" y="29503"/>
                </a:lnTo>
                <a:lnTo>
                  <a:pt x="363217" y="36875"/>
                </a:lnTo>
                <a:lnTo>
                  <a:pt x="319788" y="48841"/>
                </a:lnTo>
                <a:lnTo>
                  <a:pt x="278323" y="65138"/>
                </a:lnTo>
                <a:lnTo>
                  <a:pt x="239085" y="85502"/>
                </a:lnTo>
                <a:lnTo>
                  <a:pt x="202335" y="109669"/>
                </a:lnTo>
                <a:lnTo>
                  <a:pt x="168338" y="137379"/>
                </a:lnTo>
                <a:lnTo>
                  <a:pt x="137356" y="168366"/>
                </a:lnTo>
                <a:lnTo>
                  <a:pt x="109652" y="202368"/>
                </a:lnTo>
                <a:lnTo>
                  <a:pt x="85488" y="239122"/>
                </a:lnTo>
                <a:lnTo>
                  <a:pt x="65129" y="278365"/>
                </a:lnTo>
                <a:lnTo>
                  <a:pt x="48836" y="319834"/>
                </a:lnTo>
                <a:lnTo>
                  <a:pt x="36856" y="363372"/>
                </a:lnTo>
                <a:lnTo>
                  <a:pt x="29497" y="408503"/>
                </a:lnTo>
                <a:lnTo>
                  <a:pt x="26987" y="454964"/>
                </a:lnTo>
                <a:lnTo>
                  <a:pt x="29502" y="501531"/>
                </a:lnTo>
                <a:lnTo>
                  <a:pt x="36873" y="546661"/>
                </a:lnTo>
                <a:lnTo>
                  <a:pt x="48843" y="590106"/>
                </a:lnTo>
                <a:lnTo>
                  <a:pt x="65129" y="631555"/>
                </a:lnTo>
                <a:lnTo>
                  <a:pt x="85488" y="670793"/>
                </a:lnTo>
                <a:lnTo>
                  <a:pt x="109652" y="707543"/>
                </a:lnTo>
                <a:lnTo>
                  <a:pt x="137356" y="741540"/>
                </a:lnTo>
                <a:lnTo>
                  <a:pt x="168338" y="772522"/>
                </a:lnTo>
                <a:lnTo>
                  <a:pt x="202335" y="800226"/>
                </a:lnTo>
                <a:lnTo>
                  <a:pt x="239085" y="824389"/>
                </a:lnTo>
                <a:lnTo>
                  <a:pt x="278323" y="844749"/>
                </a:lnTo>
                <a:lnTo>
                  <a:pt x="319788" y="861042"/>
                </a:lnTo>
                <a:lnTo>
                  <a:pt x="363217" y="873005"/>
                </a:lnTo>
                <a:lnTo>
                  <a:pt x="408346" y="880375"/>
                </a:lnTo>
                <a:lnTo>
                  <a:pt x="454913" y="882891"/>
                </a:lnTo>
                <a:lnTo>
                  <a:pt x="607822" y="882891"/>
                </a:lnTo>
                <a:lnTo>
                  <a:pt x="590080" y="889395"/>
                </a:lnTo>
                <a:lnTo>
                  <a:pt x="546507" y="900621"/>
                </a:lnTo>
                <a:lnTo>
                  <a:pt x="501375" y="907526"/>
                </a:lnTo>
                <a:lnTo>
                  <a:pt x="454913" y="909878"/>
                </a:lnTo>
                <a:close/>
              </a:path>
              <a:path w="909955" h="909954">
                <a:moveTo>
                  <a:pt x="607822" y="882891"/>
                </a:moveTo>
                <a:lnTo>
                  <a:pt x="454913" y="882891"/>
                </a:lnTo>
                <a:lnTo>
                  <a:pt x="501481" y="880375"/>
                </a:lnTo>
                <a:lnTo>
                  <a:pt x="546613" y="873005"/>
                </a:lnTo>
                <a:lnTo>
                  <a:pt x="590045" y="861042"/>
                </a:lnTo>
                <a:lnTo>
                  <a:pt x="631515" y="844749"/>
                </a:lnTo>
                <a:lnTo>
                  <a:pt x="670759" y="824389"/>
                </a:lnTo>
                <a:lnTo>
                  <a:pt x="707514" y="800226"/>
                </a:lnTo>
                <a:lnTo>
                  <a:pt x="741518" y="772522"/>
                </a:lnTo>
                <a:lnTo>
                  <a:pt x="772506" y="741540"/>
                </a:lnTo>
                <a:lnTo>
                  <a:pt x="800217" y="707543"/>
                </a:lnTo>
                <a:lnTo>
                  <a:pt x="824386" y="670793"/>
                </a:lnTo>
                <a:lnTo>
                  <a:pt x="844750" y="631555"/>
                </a:lnTo>
                <a:lnTo>
                  <a:pt x="861048" y="590089"/>
                </a:lnTo>
                <a:lnTo>
                  <a:pt x="873014" y="546661"/>
                </a:lnTo>
                <a:lnTo>
                  <a:pt x="880394" y="501416"/>
                </a:lnTo>
                <a:lnTo>
                  <a:pt x="882904" y="454964"/>
                </a:lnTo>
                <a:lnTo>
                  <a:pt x="880387" y="408397"/>
                </a:lnTo>
                <a:lnTo>
                  <a:pt x="873014" y="363265"/>
                </a:lnTo>
                <a:lnTo>
                  <a:pt x="861034" y="319799"/>
                </a:lnTo>
                <a:lnTo>
                  <a:pt x="844750" y="278365"/>
                </a:lnTo>
                <a:lnTo>
                  <a:pt x="824386" y="239122"/>
                </a:lnTo>
                <a:lnTo>
                  <a:pt x="800217" y="202368"/>
                </a:lnTo>
                <a:lnTo>
                  <a:pt x="772506" y="168366"/>
                </a:lnTo>
                <a:lnTo>
                  <a:pt x="741518" y="137379"/>
                </a:lnTo>
                <a:lnTo>
                  <a:pt x="707514" y="109669"/>
                </a:lnTo>
                <a:lnTo>
                  <a:pt x="670759" y="85502"/>
                </a:lnTo>
                <a:lnTo>
                  <a:pt x="631515" y="65138"/>
                </a:lnTo>
                <a:lnTo>
                  <a:pt x="590045" y="48841"/>
                </a:lnTo>
                <a:lnTo>
                  <a:pt x="546613" y="36875"/>
                </a:lnTo>
                <a:lnTo>
                  <a:pt x="501481" y="29503"/>
                </a:lnTo>
                <a:lnTo>
                  <a:pt x="454913" y="26987"/>
                </a:lnTo>
                <a:lnTo>
                  <a:pt x="607820" y="26987"/>
                </a:lnTo>
                <a:lnTo>
                  <a:pt x="671627" y="54980"/>
                </a:lnTo>
                <a:lnTo>
                  <a:pt x="709142" y="77791"/>
                </a:lnTo>
                <a:lnTo>
                  <a:pt x="744176" y="104002"/>
                </a:lnTo>
                <a:lnTo>
                  <a:pt x="776500" y="133384"/>
                </a:lnTo>
                <a:lnTo>
                  <a:pt x="805883" y="165707"/>
                </a:lnTo>
                <a:lnTo>
                  <a:pt x="832096" y="200740"/>
                </a:lnTo>
                <a:lnTo>
                  <a:pt x="854907" y="238253"/>
                </a:lnTo>
                <a:lnTo>
                  <a:pt x="874087" y="278016"/>
                </a:lnTo>
                <a:lnTo>
                  <a:pt x="889415" y="319834"/>
                </a:lnTo>
                <a:lnTo>
                  <a:pt x="900633" y="363372"/>
                </a:lnTo>
                <a:lnTo>
                  <a:pt x="907538" y="408503"/>
                </a:lnTo>
                <a:lnTo>
                  <a:pt x="909891" y="454964"/>
                </a:lnTo>
                <a:lnTo>
                  <a:pt x="907521" y="501531"/>
                </a:lnTo>
                <a:lnTo>
                  <a:pt x="900602" y="546661"/>
                </a:lnTo>
                <a:lnTo>
                  <a:pt x="889406" y="590106"/>
                </a:lnTo>
                <a:lnTo>
                  <a:pt x="874087" y="631883"/>
                </a:lnTo>
                <a:lnTo>
                  <a:pt x="854907" y="671641"/>
                </a:lnTo>
                <a:lnTo>
                  <a:pt x="832096" y="709150"/>
                </a:lnTo>
                <a:lnTo>
                  <a:pt x="805883" y="744180"/>
                </a:lnTo>
                <a:lnTo>
                  <a:pt x="776500" y="776500"/>
                </a:lnTo>
                <a:lnTo>
                  <a:pt x="744176" y="805880"/>
                </a:lnTo>
                <a:lnTo>
                  <a:pt x="709142" y="832090"/>
                </a:lnTo>
                <a:lnTo>
                  <a:pt x="671627" y="854899"/>
                </a:lnTo>
                <a:lnTo>
                  <a:pt x="631863" y="874077"/>
                </a:lnTo>
                <a:lnTo>
                  <a:pt x="607822" y="882891"/>
                </a:lnTo>
                <a:close/>
              </a:path>
            </a:pathLst>
          </a:custGeom>
          <a:solidFill>
            <a:srgbClr val="EBD9A7"/>
          </a:solidFill>
        </p:spPr>
        <p:txBody>
          <a:bodyPr wrap="square" lIns="0" tIns="0" rIns="0" bIns="0" rtlCol="0"/>
          <a:lstStyle/>
          <a:p>
            <a:endParaRPr/>
          </a:p>
        </p:txBody>
      </p:sp>
      <p:pic>
        <p:nvPicPr>
          <p:cNvPr id="24" name="bg object 24"/>
          <p:cNvPicPr/>
          <p:nvPr/>
        </p:nvPicPr>
        <p:blipFill>
          <a:blip r:embed="rId3" cstate="print"/>
          <a:stretch>
            <a:fillRect/>
          </a:stretch>
        </p:blipFill>
        <p:spPr>
          <a:xfrm>
            <a:off x="1424089" y="2937624"/>
            <a:ext cx="116230" cy="234353"/>
          </a:xfrm>
          <a:prstGeom prst="rect">
            <a:avLst/>
          </a:prstGeom>
        </p:spPr>
      </p:pic>
      <p:sp>
        <p:nvSpPr>
          <p:cNvPr id="25" name="bg object 25"/>
          <p:cNvSpPr/>
          <p:nvPr/>
        </p:nvSpPr>
        <p:spPr>
          <a:xfrm>
            <a:off x="5656910" y="2595816"/>
            <a:ext cx="909955" cy="909955"/>
          </a:xfrm>
          <a:custGeom>
            <a:avLst/>
            <a:gdLst/>
            <a:ahLst/>
            <a:cxnLst/>
            <a:rect l="l" t="t" r="r" b="b"/>
            <a:pathLst>
              <a:path w="909954" h="909954">
                <a:moveTo>
                  <a:pt x="454964" y="909878"/>
                </a:moveTo>
                <a:lnTo>
                  <a:pt x="408503" y="907526"/>
                </a:lnTo>
                <a:lnTo>
                  <a:pt x="363372" y="900621"/>
                </a:lnTo>
                <a:lnTo>
                  <a:pt x="319799" y="889395"/>
                </a:lnTo>
                <a:lnTo>
                  <a:pt x="278016" y="874077"/>
                </a:lnTo>
                <a:lnTo>
                  <a:pt x="238253" y="854899"/>
                </a:lnTo>
                <a:lnTo>
                  <a:pt x="200740" y="832090"/>
                </a:lnTo>
                <a:lnTo>
                  <a:pt x="165707" y="805880"/>
                </a:lnTo>
                <a:lnTo>
                  <a:pt x="133384" y="776500"/>
                </a:lnTo>
                <a:lnTo>
                  <a:pt x="104002" y="744180"/>
                </a:lnTo>
                <a:lnTo>
                  <a:pt x="77791" y="709150"/>
                </a:lnTo>
                <a:lnTo>
                  <a:pt x="54980" y="671641"/>
                </a:lnTo>
                <a:lnTo>
                  <a:pt x="35801" y="631883"/>
                </a:lnTo>
                <a:lnTo>
                  <a:pt x="20479" y="590089"/>
                </a:lnTo>
                <a:lnTo>
                  <a:pt x="9257" y="546540"/>
                </a:lnTo>
                <a:lnTo>
                  <a:pt x="2352" y="501416"/>
                </a:lnTo>
                <a:lnTo>
                  <a:pt x="0" y="454964"/>
                </a:lnTo>
                <a:lnTo>
                  <a:pt x="2369" y="408397"/>
                </a:lnTo>
                <a:lnTo>
                  <a:pt x="9284" y="363265"/>
                </a:lnTo>
                <a:lnTo>
                  <a:pt x="20483" y="319799"/>
                </a:lnTo>
                <a:lnTo>
                  <a:pt x="35801" y="278016"/>
                </a:lnTo>
                <a:lnTo>
                  <a:pt x="54980" y="238253"/>
                </a:lnTo>
                <a:lnTo>
                  <a:pt x="77791" y="200740"/>
                </a:lnTo>
                <a:lnTo>
                  <a:pt x="104002" y="165707"/>
                </a:lnTo>
                <a:lnTo>
                  <a:pt x="133384" y="133384"/>
                </a:lnTo>
                <a:lnTo>
                  <a:pt x="165707" y="104002"/>
                </a:lnTo>
                <a:lnTo>
                  <a:pt x="200740" y="77791"/>
                </a:lnTo>
                <a:lnTo>
                  <a:pt x="238253" y="54980"/>
                </a:lnTo>
                <a:lnTo>
                  <a:pt x="278016" y="35801"/>
                </a:lnTo>
                <a:lnTo>
                  <a:pt x="319799" y="20483"/>
                </a:lnTo>
                <a:lnTo>
                  <a:pt x="363372" y="9257"/>
                </a:lnTo>
                <a:lnTo>
                  <a:pt x="408503" y="2352"/>
                </a:lnTo>
                <a:lnTo>
                  <a:pt x="454964" y="0"/>
                </a:lnTo>
                <a:lnTo>
                  <a:pt x="501425" y="2352"/>
                </a:lnTo>
                <a:lnTo>
                  <a:pt x="546555" y="9257"/>
                </a:lnTo>
                <a:lnTo>
                  <a:pt x="590125" y="20483"/>
                </a:lnTo>
                <a:lnTo>
                  <a:pt x="607864" y="26987"/>
                </a:lnTo>
                <a:lnTo>
                  <a:pt x="454964" y="26987"/>
                </a:lnTo>
                <a:lnTo>
                  <a:pt x="408397" y="29503"/>
                </a:lnTo>
                <a:lnTo>
                  <a:pt x="363265" y="36875"/>
                </a:lnTo>
                <a:lnTo>
                  <a:pt x="319834" y="48841"/>
                </a:lnTo>
                <a:lnTo>
                  <a:pt x="278365" y="65138"/>
                </a:lnTo>
                <a:lnTo>
                  <a:pt x="239122" y="85502"/>
                </a:lnTo>
                <a:lnTo>
                  <a:pt x="202368" y="109669"/>
                </a:lnTo>
                <a:lnTo>
                  <a:pt x="168366" y="137379"/>
                </a:lnTo>
                <a:lnTo>
                  <a:pt x="137379" y="168366"/>
                </a:lnTo>
                <a:lnTo>
                  <a:pt x="109669" y="202368"/>
                </a:lnTo>
                <a:lnTo>
                  <a:pt x="85502" y="239122"/>
                </a:lnTo>
                <a:lnTo>
                  <a:pt x="65138" y="278365"/>
                </a:lnTo>
                <a:lnTo>
                  <a:pt x="48841" y="319834"/>
                </a:lnTo>
                <a:lnTo>
                  <a:pt x="36858" y="363372"/>
                </a:lnTo>
                <a:lnTo>
                  <a:pt x="29497" y="408503"/>
                </a:lnTo>
                <a:lnTo>
                  <a:pt x="26987" y="454964"/>
                </a:lnTo>
                <a:lnTo>
                  <a:pt x="29503" y="501531"/>
                </a:lnTo>
                <a:lnTo>
                  <a:pt x="36875" y="546661"/>
                </a:lnTo>
                <a:lnTo>
                  <a:pt x="48848" y="590106"/>
                </a:lnTo>
                <a:lnTo>
                  <a:pt x="65138" y="631555"/>
                </a:lnTo>
                <a:lnTo>
                  <a:pt x="85502" y="670793"/>
                </a:lnTo>
                <a:lnTo>
                  <a:pt x="109669" y="707543"/>
                </a:lnTo>
                <a:lnTo>
                  <a:pt x="137379" y="741540"/>
                </a:lnTo>
                <a:lnTo>
                  <a:pt x="168366" y="772522"/>
                </a:lnTo>
                <a:lnTo>
                  <a:pt x="202368" y="800226"/>
                </a:lnTo>
                <a:lnTo>
                  <a:pt x="239122" y="824389"/>
                </a:lnTo>
                <a:lnTo>
                  <a:pt x="278365" y="844749"/>
                </a:lnTo>
                <a:lnTo>
                  <a:pt x="319834" y="861042"/>
                </a:lnTo>
                <a:lnTo>
                  <a:pt x="363265" y="873005"/>
                </a:lnTo>
                <a:lnTo>
                  <a:pt x="408397" y="880375"/>
                </a:lnTo>
                <a:lnTo>
                  <a:pt x="454964" y="882891"/>
                </a:lnTo>
                <a:lnTo>
                  <a:pt x="607865" y="882891"/>
                </a:lnTo>
                <a:lnTo>
                  <a:pt x="590125" y="889395"/>
                </a:lnTo>
                <a:lnTo>
                  <a:pt x="546555" y="900621"/>
                </a:lnTo>
                <a:lnTo>
                  <a:pt x="501425" y="907526"/>
                </a:lnTo>
                <a:lnTo>
                  <a:pt x="454964" y="909878"/>
                </a:lnTo>
                <a:close/>
              </a:path>
              <a:path w="909954" h="909954">
                <a:moveTo>
                  <a:pt x="607865" y="882891"/>
                </a:moveTo>
                <a:lnTo>
                  <a:pt x="454964" y="882891"/>
                </a:lnTo>
                <a:lnTo>
                  <a:pt x="501531" y="880375"/>
                </a:lnTo>
                <a:lnTo>
                  <a:pt x="546661" y="873005"/>
                </a:lnTo>
                <a:lnTo>
                  <a:pt x="590089" y="861042"/>
                </a:lnTo>
                <a:lnTo>
                  <a:pt x="631555" y="844749"/>
                </a:lnTo>
                <a:lnTo>
                  <a:pt x="670793" y="824389"/>
                </a:lnTo>
                <a:lnTo>
                  <a:pt x="707543" y="800226"/>
                </a:lnTo>
                <a:lnTo>
                  <a:pt x="741540" y="772522"/>
                </a:lnTo>
                <a:lnTo>
                  <a:pt x="772522" y="741540"/>
                </a:lnTo>
                <a:lnTo>
                  <a:pt x="800226" y="707543"/>
                </a:lnTo>
                <a:lnTo>
                  <a:pt x="824389" y="670793"/>
                </a:lnTo>
                <a:lnTo>
                  <a:pt x="844749" y="631555"/>
                </a:lnTo>
                <a:lnTo>
                  <a:pt x="861042" y="590089"/>
                </a:lnTo>
                <a:lnTo>
                  <a:pt x="873005" y="546661"/>
                </a:lnTo>
                <a:lnTo>
                  <a:pt x="880382" y="501416"/>
                </a:lnTo>
                <a:lnTo>
                  <a:pt x="882891" y="454964"/>
                </a:lnTo>
                <a:lnTo>
                  <a:pt x="880375" y="408397"/>
                </a:lnTo>
                <a:lnTo>
                  <a:pt x="873005" y="363265"/>
                </a:lnTo>
                <a:lnTo>
                  <a:pt x="861028" y="319799"/>
                </a:lnTo>
                <a:lnTo>
                  <a:pt x="844749" y="278365"/>
                </a:lnTo>
                <a:lnTo>
                  <a:pt x="824389" y="239122"/>
                </a:lnTo>
                <a:lnTo>
                  <a:pt x="800226" y="202368"/>
                </a:lnTo>
                <a:lnTo>
                  <a:pt x="772522" y="168366"/>
                </a:lnTo>
                <a:lnTo>
                  <a:pt x="741540" y="137379"/>
                </a:lnTo>
                <a:lnTo>
                  <a:pt x="707543" y="109669"/>
                </a:lnTo>
                <a:lnTo>
                  <a:pt x="670793" y="85502"/>
                </a:lnTo>
                <a:lnTo>
                  <a:pt x="631555" y="65138"/>
                </a:lnTo>
                <a:lnTo>
                  <a:pt x="590089" y="48841"/>
                </a:lnTo>
                <a:lnTo>
                  <a:pt x="546661" y="36875"/>
                </a:lnTo>
                <a:lnTo>
                  <a:pt x="501531" y="29503"/>
                </a:lnTo>
                <a:lnTo>
                  <a:pt x="454964" y="26987"/>
                </a:lnTo>
                <a:lnTo>
                  <a:pt x="607864" y="26987"/>
                </a:lnTo>
                <a:lnTo>
                  <a:pt x="671664" y="54980"/>
                </a:lnTo>
                <a:lnTo>
                  <a:pt x="709172" y="77791"/>
                </a:lnTo>
                <a:lnTo>
                  <a:pt x="744201" y="104002"/>
                </a:lnTo>
                <a:lnTo>
                  <a:pt x="776519" y="133384"/>
                </a:lnTo>
                <a:lnTo>
                  <a:pt x="805896" y="165707"/>
                </a:lnTo>
                <a:lnTo>
                  <a:pt x="832103" y="200740"/>
                </a:lnTo>
                <a:lnTo>
                  <a:pt x="854909" y="238253"/>
                </a:lnTo>
                <a:lnTo>
                  <a:pt x="874085" y="278016"/>
                </a:lnTo>
                <a:lnTo>
                  <a:pt x="889408" y="319834"/>
                </a:lnTo>
                <a:lnTo>
                  <a:pt x="900623" y="363372"/>
                </a:lnTo>
                <a:lnTo>
                  <a:pt x="907526" y="408503"/>
                </a:lnTo>
                <a:lnTo>
                  <a:pt x="909878" y="454964"/>
                </a:lnTo>
                <a:lnTo>
                  <a:pt x="907509" y="501531"/>
                </a:lnTo>
                <a:lnTo>
                  <a:pt x="900592" y="546661"/>
                </a:lnTo>
                <a:lnTo>
                  <a:pt x="889399" y="590106"/>
                </a:lnTo>
                <a:lnTo>
                  <a:pt x="874085" y="631883"/>
                </a:lnTo>
                <a:lnTo>
                  <a:pt x="854909" y="671641"/>
                </a:lnTo>
                <a:lnTo>
                  <a:pt x="832103" y="709150"/>
                </a:lnTo>
                <a:lnTo>
                  <a:pt x="805896" y="744180"/>
                </a:lnTo>
                <a:lnTo>
                  <a:pt x="776519" y="776500"/>
                </a:lnTo>
                <a:lnTo>
                  <a:pt x="744201" y="805880"/>
                </a:lnTo>
                <a:lnTo>
                  <a:pt x="709172" y="832090"/>
                </a:lnTo>
                <a:lnTo>
                  <a:pt x="671664" y="854899"/>
                </a:lnTo>
                <a:lnTo>
                  <a:pt x="631904" y="874077"/>
                </a:lnTo>
                <a:lnTo>
                  <a:pt x="607865" y="882891"/>
                </a:lnTo>
                <a:close/>
              </a:path>
            </a:pathLst>
          </a:custGeom>
          <a:solidFill>
            <a:srgbClr val="EBD9A7"/>
          </a:solidFill>
        </p:spPr>
        <p:txBody>
          <a:bodyPr wrap="square" lIns="0" tIns="0" rIns="0" bIns="0" rtlCol="0"/>
          <a:lstStyle/>
          <a:p>
            <a:endParaRPr/>
          </a:p>
        </p:txBody>
      </p:sp>
      <p:pic>
        <p:nvPicPr>
          <p:cNvPr id="26" name="bg object 26"/>
          <p:cNvPicPr/>
          <p:nvPr/>
        </p:nvPicPr>
        <p:blipFill>
          <a:blip r:embed="rId4" cstate="print"/>
          <a:stretch>
            <a:fillRect/>
          </a:stretch>
        </p:blipFill>
        <p:spPr>
          <a:xfrm>
            <a:off x="6030658" y="2934296"/>
            <a:ext cx="164312" cy="237680"/>
          </a:xfrm>
          <a:prstGeom prst="rect">
            <a:avLst/>
          </a:prstGeom>
        </p:spPr>
      </p:pic>
      <p:sp>
        <p:nvSpPr>
          <p:cNvPr id="27" name="bg object 27"/>
          <p:cNvSpPr/>
          <p:nvPr/>
        </p:nvSpPr>
        <p:spPr>
          <a:xfrm>
            <a:off x="5656910" y="4775403"/>
            <a:ext cx="909955" cy="909955"/>
          </a:xfrm>
          <a:custGeom>
            <a:avLst/>
            <a:gdLst/>
            <a:ahLst/>
            <a:cxnLst/>
            <a:rect l="l" t="t" r="r" b="b"/>
            <a:pathLst>
              <a:path w="909954" h="909954">
                <a:moveTo>
                  <a:pt x="454964" y="909878"/>
                </a:moveTo>
                <a:lnTo>
                  <a:pt x="408503" y="907526"/>
                </a:lnTo>
                <a:lnTo>
                  <a:pt x="363372" y="900621"/>
                </a:lnTo>
                <a:lnTo>
                  <a:pt x="319799" y="889395"/>
                </a:lnTo>
                <a:lnTo>
                  <a:pt x="278016" y="874077"/>
                </a:lnTo>
                <a:lnTo>
                  <a:pt x="238253" y="854897"/>
                </a:lnTo>
                <a:lnTo>
                  <a:pt x="200740" y="832087"/>
                </a:lnTo>
                <a:lnTo>
                  <a:pt x="165707" y="805876"/>
                </a:lnTo>
                <a:lnTo>
                  <a:pt x="133384" y="776493"/>
                </a:lnTo>
                <a:lnTo>
                  <a:pt x="104002" y="744171"/>
                </a:lnTo>
                <a:lnTo>
                  <a:pt x="77791" y="709138"/>
                </a:lnTo>
                <a:lnTo>
                  <a:pt x="54980" y="671625"/>
                </a:lnTo>
                <a:lnTo>
                  <a:pt x="35801" y="631861"/>
                </a:lnTo>
                <a:lnTo>
                  <a:pt x="20474" y="590044"/>
                </a:lnTo>
                <a:lnTo>
                  <a:pt x="9257" y="546506"/>
                </a:lnTo>
                <a:lnTo>
                  <a:pt x="2352" y="501374"/>
                </a:lnTo>
                <a:lnTo>
                  <a:pt x="0" y="454913"/>
                </a:lnTo>
                <a:lnTo>
                  <a:pt x="2370" y="408346"/>
                </a:lnTo>
                <a:lnTo>
                  <a:pt x="9288" y="363217"/>
                </a:lnTo>
                <a:lnTo>
                  <a:pt x="20483" y="319772"/>
                </a:lnTo>
                <a:lnTo>
                  <a:pt x="35801" y="277995"/>
                </a:lnTo>
                <a:lnTo>
                  <a:pt x="54980" y="238237"/>
                </a:lnTo>
                <a:lnTo>
                  <a:pt x="77791" y="200728"/>
                </a:lnTo>
                <a:lnTo>
                  <a:pt x="104002" y="165698"/>
                </a:lnTo>
                <a:lnTo>
                  <a:pt x="133384" y="133378"/>
                </a:lnTo>
                <a:lnTo>
                  <a:pt x="165707" y="103998"/>
                </a:lnTo>
                <a:lnTo>
                  <a:pt x="200740" y="77788"/>
                </a:lnTo>
                <a:lnTo>
                  <a:pt x="238253" y="54979"/>
                </a:lnTo>
                <a:lnTo>
                  <a:pt x="278016" y="35800"/>
                </a:lnTo>
                <a:lnTo>
                  <a:pt x="319799" y="20483"/>
                </a:lnTo>
                <a:lnTo>
                  <a:pt x="363372" y="9257"/>
                </a:lnTo>
                <a:lnTo>
                  <a:pt x="408503" y="2352"/>
                </a:lnTo>
                <a:lnTo>
                  <a:pt x="454964" y="0"/>
                </a:lnTo>
                <a:lnTo>
                  <a:pt x="501425" y="2352"/>
                </a:lnTo>
                <a:lnTo>
                  <a:pt x="546555" y="9257"/>
                </a:lnTo>
                <a:lnTo>
                  <a:pt x="590125" y="20483"/>
                </a:lnTo>
                <a:lnTo>
                  <a:pt x="607865" y="26987"/>
                </a:lnTo>
                <a:lnTo>
                  <a:pt x="454964" y="26987"/>
                </a:lnTo>
                <a:lnTo>
                  <a:pt x="408397" y="29502"/>
                </a:lnTo>
                <a:lnTo>
                  <a:pt x="363265" y="36873"/>
                </a:lnTo>
                <a:lnTo>
                  <a:pt x="319834" y="48836"/>
                </a:lnTo>
                <a:lnTo>
                  <a:pt x="278365" y="65129"/>
                </a:lnTo>
                <a:lnTo>
                  <a:pt x="239122" y="85488"/>
                </a:lnTo>
                <a:lnTo>
                  <a:pt x="202368" y="109652"/>
                </a:lnTo>
                <a:lnTo>
                  <a:pt x="168366" y="137356"/>
                </a:lnTo>
                <a:lnTo>
                  <a:pt x="137379" y="168338"/>
                </a:lnTo>
                <a:lnTo>
                  <a:pt x="109669" y="202335"/>
                </a:lnTo>
                <a:lnTo>
                  <a:pt x="85502" y="239085"/>
                </a:lnTo>
                <a:lnTo>
                  <a:pt x="65138" y="278323"/>
                </a:lnTo>
                <a:lnTo>
                  <a:pt x="48841" y="319788"/>
                </a:lnTo>
                <a:lnTo>
                  <a:pt x="36875" y="363217"/>
                </a:lnTo>
                <a:lnTo>
                  <a:pt x="29497" y="408462"/>
                </a:lnTo>
                <a:lnTo>
                  <a:pt x="26987" y="454913"/>
                </a:lnTo>
                <a:lnTo>
                  <a:pt x="29503" y="501481"/>
                </a:lnTo>
                <a:lnTo>
                  <a:pt x="36875" y="546612"/>
                </a:lnTo>
                <a:lnTo>
                  <a:pt x="48855" y="590079"/>
                </a:lnTo>
                <a:lnTo>
                  <a:pt x="65138" y="631513"/>
                </a:lnTo>
                <a:lnTo>
                  <a:pt x="85502" y="670756"/>
                </a:lnTo>
                <a:lnTo>
                  <a:pt x="109669" y="707510"/>
                </a:lnTo>
                <a:lnTo>
                  <a:pt x="137379" y="741512"/>
                </a:lnTo>
                <a:lnTo>
                  <a:pt x="168366" y="772499"/>
                </a:lnTo>
                <a:lnTo>
                  <a:pt x="202368" y="800208"/>
                </a:lnTo>
                <a:lnTo>
                  <a:pt x="239122" y="824376"/>
                </a:lnTo>
                <a:lnTo>
                  <a:pt x="278365" y="844740"/>
                </a:lnTo>
                <a:lnTo>
                  <a:pt x="319834" y="861036"/>
                </a:lnTo>
                <a:lnTo>
                  <a:pt x="363265" y="873002"/>
                </a:lnTo>
                <a:lnTo>
                  <a:pt x="408397" y="880375"/>
                </a:lnTo>
                <a:lnTo>
                  <a:pt x="454964" y="882891"/>
                </a:lnTo>
                <a:lnTo>
                  <a:pt x="607864" y="882891"/>
                </a:lnTo>
                <a:lnTo>
                  <a:pt x="590125" y="889395"/>
                </a:lnTo>
                <a:lnTo>
                  <a:pt x="546555" y="900621"/>
                </a:lnTo>
                <a:lnTo>
                  <a:pt x="501425" y="907526"/>
                </a:lnTo>
                <a:lnTo>
                  <a:pt x="454964" y="909878"/>
                </a:lnTo>
                <a:close/>
              </a:path>
              <a:path w="909954" h="909954">
                <a:moveTo>
                  <a:pt x="607864" y="882891"/>
                </a:moveTo>
                <a:lnTo>
                  <a:pt x="454964" y="882891"/>
                </a:lnTo>
                <a:lnTo>
                  <a:pt x="501531" y="880375"/>
                </a:lnTo>
                <a:lnTo>
                  <a:pt x="546661" y="873002"/>
                </a:lnTo>
                <a:lnTo>
                  <a:pt x="590089" y="861036"/>
                </a:lnTo>
                <a:lnTo>
                  <a:pt x="631555" y="844740"/>
                </a:lnTo>
                <a:lnTo>
                  <a:pt x="670793" y="824376"/>
                </a:lnTo>
                <a:lnTo>
                  <a:pt x="707543" y="800208"/>
                </a:lnTo>
                <a:lnTo>
                  <a:pt x="741540" y="772499"/>
                </a:lnTo>
                <a:lnTo>
                  <a:pt x="772522" y="741512"/>
                </a:lnTo>
                <a:lnTo>
                  <a:pt x="800226" y="707510"/>
                </a:lnTo>
                <a:lnTo>
                  <a:pt x="824389" y="670756"/>
                </a:lnTo>
                <a:lnTo>
                  <a:pt x="844749" y="631513"/>
                </a:lnTo>
                <a:lnTo>
                  <a:pt x="861042" y="590044"/>
                </a:lnTo>
                <a:lnTo>
                  <a:pt x="873022" y="546506"/>
                </a:lnTo>
                <a:lnTo>
                  <a:pt x="880381" y="501374"/>
                </a:lnTo>
                <a:lnTo>
                  <a:pt x="882891" y="454913"/>
                </a:lnTo>
                <a:lnTo>
                  <a:pt x="880375" y="408346"/>
                </a:lnTo>
                <a:lnTo>
                  <a:pt x="873005" y="363217"/>
                </a:lnTo>
                <a:lnTo>
                  <a:pt x="861035" y="319772"/>
                </a:lnTo>
                <a:lnTo>
                  <a:pt x="844749" y="278323"/>
                </a:lnTo>
                <a:lnTo>
                  <a:pt x="824389" y="239085"/>
                </a:lnTo>
                <a:lnTo>
                  <a:pt x="800226" y="202335"/>
                </a:lnTo>
                <a:lnTo>
                  <a:pt x="772522" y="168338"/>
                </a:lnTo>
                <a:lnTo>
                  <a:pt x="741540" y="137356"/>
                </a:lnTo>
                <a:lnTo>
                  <a:pt x="707543" y="109652"/>
                </a:lnTo>
                <a:lnTo>
                  <a:pt x="670793" y="85488"/>
                </a:lnTo>
                <a:lnTo>
                  <a:pt x="631555" y="65129"/>
                </a:lnTo>
                <a:lnTo>
                  <a:pt x="590089" y="48836"/>
                </a:lnTo>
                <a:lnTo>
                  <a:pt x="546661" y="36873"/>
                </a:lnTo>
                <a:lnTo>
                  <a:pt x="501531" y="29502"/>
                </a:lnTo>
                <a:lnTo>
                  <a:pt x="454964" y="26987"/>
                </a:lnTo>
                <a:lnTo>
                  <a:pt x="607865" y="26987"/>
                </a:lnTo>
                <a:lnTo>
                  <a:pt x="671664" y="54979"/>
                </a:lnTo>
                <a:lnTo>
                  <a:pt x="709172" y="77788"/>
                </a:lnTo>
                <a:lnTo>
                  <a:pt x="744201" y="103998"/>
                </a:lnTo>
                <a:lnTo>
                  <a:pt x="776519" y="133378"/>
                </a:lnTo>
                <a:lnTo>
                  <a:pt x="805896" y="165698"/>
                </a:lnTo>
                <a:lnTo>
                  <a:pt x="832103" y="200728"/>
                </a:lnTo>
                <a:lnTo>
                  <a:pt x="854909" y="238237"/>
                </a:lnTo>
                <a:lnTo>
                  <a:pt x="874085" y="277995"/>
                </a:lnTo>
                <a:lnTo>
                  <a:pt x="889403" y="319788"/>
                </a:lnTo>
                <a:lnTo>
                  <a:pt x="900623" y="363338"/>
                </a:lnTo>
                <a:lnTo>
                  <a:pt x="907526" y="408462"/>
                </a:lnTo>
                <a:lnTo>
                  <a:pt x="909878" y="454913"/>
                </a:lnTo>
                <a:lnTo>
                  <a:pt x="907510" y="501481"/>
                </a:lnTo>
                <a:lnTo>
                  <a:pt x="900596" y="546612"/>
                </a:lnTo>
                <a:lnTo>
                  <a:pt x="889399" y="590079"/>
                </a:lnTo>
                <a:lnTo>
                  <a:pt x="874085" y="631861"/>
                </a:lnTo>
                <a:lnTo>
                  <a:pt x="854909" y="671625"/>
                </a:lnTo>
                <a:lnTo>
                  <a:pt x="832103" y="709138"/>
                </a:lnTo>
                <a:lnTo>
                  <a:pt x="805896" y="744171"/>
                </a:lnTo>
                <a:lnTo>
                  <a:pt x="776519" y="776493"/>
                </a:lnTo>
                <a:lnTo>
                  <a:pt x="744201" y="805876"/>
                </a:lnTo>
                <a:lnTo>
                  <a:pt x="709172" y="832087"/>
                </a:lnTo>
                <a:lnTo>
                  <a:pt x="671664" y="854897"/>
                </a:lnTo>
                <a:lnTo>
                  <a:pt x="631904" y="874077"/>
                </a:lnTo>
                <a:lnTo>
                  <a:pt x="607864" y="882891"/>
                </a:lnTo>
                <a:close/>
              </a:path>
            </a:pathLst>
          </a:custGeom>
          <a:solidFill>
            <a:srgbClr val="EBD9A7"/>
          </a:solidFill>
        </p:spPr>
        <p:txBody>
          <a:bodyPr wrap="square" lIns="0" tIns="0" rIns="0" bIns="0" rtlCol="0"/>
          <a:lstStyle/>
          <a:p>
            <a:endParaRPr/>
          </a:p>
        </p:txBody>
      </p:sp>
      <p:pic>
        <p:nvPicPr>
          <p:cNvPr id="28" name="bg object 28"/>
          <p:cNvPicPr/>
          <p:nvPr/>
        </p:nvPicPr>
        <p:blipFill>
          <a:blip r:embed="rId5" cstate="print"/>
          <a:stretch>
            <a:fillRect/>
          </a:stretch>
        </p:blipFill>
        <p:spPr>
          <a:xfrm>
            <a:off x="6024067" y="5117401"/>
            <a:ext cx="176314" cy="234111"/>
          </a:xfrm>
          <a:prstGeom prst="rect">
            <a:avLst/>
          </a:prstGeom>
        </p:spPr>
      </p:pic>
      <p:sp>
        <p:nvSpPr>
          <p:cNvPr id="2" name="Holder 2"/>
          <p:cNvSpPr>
            <a:spLocks noGrp="1"/>
          </p:cNvSpPr>
          <p:nvPr>
            <p:ph type="title"/>
          </p:nvPr>
        </p:nvSpPr>
        <p:spPr/>
        <p:txBody>
          <a:bodyPr lIns="0" tIns="0" rIns="0" bIns="0"/>
          <a:lstStyle>
            <a:lvl1pPr>
              <a:defRPr sz="1850" b="0" i="0">
                <a:solidFill>
                  <a:srgbClr val="25291F"/>
                </a:solidFill>
                <a:latin typeface="Book Antiqua"/>
                <a:cs typeface="Book Antiqua"/>
              </a:defRPr>
            </a:lvl1pPr>
          </a:lstStyle>
          <a:p>
            <a:endParaRPr/>
          </a:p>
        </p:txBody>
      </p:sp>
      <p:sp>
        <p:nvSpPr>
          <p:cNvPr id="3" name="Holder 3"/>
          <p:cNvSpPr>
            <a:spLocks noGrp="1"/>
          </p:cNvSpPr>
          <p:nvPr>
            <p:ph sz="half" idx="2"/>
          </p:nvPr>
        </p:nvSpPr>
        <p:spPr>
          <a:xfrm>
            <a:off x="534670" y="1737995"/>
            <a:ext cx="4651629" cy="498729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5507101" y="1737995"/>
            <a:ext cx="4651629" cy="498729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1/29/22</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1850" b="0" i="0">
                <a:solidFill>
                  <a:srgbClr val="25291F"/>
                </a:solidFill>
                <a:latin typeface="Book Antiqua"/>
                <a:cs typeface="Book Antiqua"/>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1/29/22</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1/29/22</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3837848" y="2521733"/>
            <a:ext cx="3017702" cy="311150"/>
          </a:xfrm>
          <a:prstGeom prst="rect">
            <a:avLst/>
          </a:prstGeom>
        </p:spPr>
        <p:txBody>
          <a:bodyPr wrap="square" lIns="0" tIns="0" rIns="0" bIns="0">
            <a:spAutoFit/>
          </a:bodyPr>
          <a:lstStyle>
            <a:lvl1pPr>
              <a:defRPr sz="1850" b="0" i="0">
                <a:solidFill>
                  <a:srgbClr val="25291F"/>
                </a:solidFill>
                <a:latin typeface="Book Antiqua"/>
                <a:cs typeface="Book Antiqua"/>
              </a:defRPr>
            </a:lvl1pPr>
          </a:lstStyle>
          <a:p>
            <a:endParaRPr/>
          </a:p>
        </p:txBody>
      </p:sp>
      <p:sp>
        <p:nvSpPr>
          <p:cNvPr id="3" name="Holder 3"/>
          <p:cNvSpPr>
            <a:spLocks noGrp="1"/>
          </p:cNvSpPr>
          <p:nvPr>
            <p:ph type="body" idx="1"/>
          </p:nvPr>
        </p:nvSpPr>
        <p:spPr>
          <a:xfrm>
            <a:off x="886420" y="2107401"/>
            <a:ext cx="8920559" cy="2617470"/>
          </a:xfrm>
          <a:prstGeom prst="rect">
            <a:avLst/>
          </a:prstGeom>
        </p:spPr>
        <p:txBody>
          <a:bodyPr wrap="square" lIns="0" tIns="0" rIns="0" bIns="0">
            <a:spAutoFit/>
          </a:bodyPr>
          <a:lstStyle>
            <a:lvl1pPr>
              <a:defRPr sz="1850" b="0" i="0">
                <a:solidFill>
                  <a:srgbClr val="25291F"/>
                </a:solidFill>
                <a:latin typeface="Book Antiqua"/>
                <a:cs typeface="Book Antiqua"/>
              </a:defRPr>
            </a:lvl1pPr>
          </a:lstStyle>
          <a:p>
            <a:endParaRPr/>
          </a:p>
        </p:txBody>
      </p:sp>
      <p:sp>
        <p:nvSpPr>
          <p:cNvPr id="4" name="Holder 4"/>
          <p:cNvSpPr>
            <a:spLocks noGrp="1"/>
          </p:cNvSpPr>
          <p:nvPr>
            <p:ph type="ftr" sz="quarter" idx="5"/>
          </p:nvPr>
        </p:nvSpPr>
        <p:spPr>
          <a:xfrm>
            <a:off x="3635756" y="7027545"/>
            <a:ext cx="3421888" cy="377825"/>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534670" y="7027545"/>
            <a:ext cx="2459482" cy="377825"/>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1/29/22</a:t>
            </a:fld>
            <a:endParaRPr lang="en-US"/>
          </a:p>
        </p:txBody>
      </p:sp>
      <p:sp>
        <p:nvSpPr>
          <p:cNvPr id="6" name="Holder 6"/>
          <p:cNvSpPr>
            <a:spLocks noGrp="1"/>
          </p:cNvSpPr>
          <p:nvPr>
            <p:ph type="sldNum" sz="quarter" idx="7"/>
          </p:nvPr>
        </p:nvSpPr>
        <p:spPr>
          <a:xfrm>
            <a:off x="7699248" y="7027545"/>
            <a:ext cx="2459482" cy="377825"/>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18.xml.rels><?xml version="1.0" encoding="UTF-8" standalone="yes" ?><Relationships xmlns="http://schemas.openxmlformats.org/package/2006/relationships"><Relationship Id="rId3" Target="../media/image33.png" Type="http://schemas.openxmlformats.org/officeDocument/2006/relationships/image"/><Relationship Id="rId2" Target="../media/image32.jpeg" Type="http://schemas.openxmlformats.org/officeDocument/2006/relationships/image"/><Relationship Id="rId1" Target="../slideLayouts/slideLayout5.xml" Type="http://schemas.openxmlformats.org/officeDocument/2006/relationships/slideLayout"/></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arget="../media/image34.jpeg" Type="http://schemas.openxmlformats.org/officeDocument/2006/relationships/image"/><Relationship Id="rId1" Target="../slideLayouts/slideLayout2.xml" Type="http://schemas.openxmlformats.org/officeDocument/2006/relationships/slideLayout"/></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arget="../media/image36.jpeg" Type="http://schemas.openxmlformats.org/officeDocument/2006/relationships/image"/><Relationship Id="rId2" Target="../media/image35.jpeg" Type="http://schemas.openxmlformats.org/officeDocument/2006/relationships/image"/><Relationship Id="rId1" Target="../slideLayouts/slideLayout2.xml" Type="http://schemas.openxmlformats.org/officeDocument/2006/relationships/slideLayout"/></Relationships>
</file>

<file path=ppt/slides/_rels/slide24.xml.rels><?xml version="1.0" encoding="UTF-8" standalone="yes" ?><Relationships xmlns="http://schemas.openxmlformats.org/package/2006/relationships"><Relationship Id="rId3" Target="../media/image38.jpeg" Type="http://schemas.openxmlformats.org/officeDocument/2006/relationships/image"/><Relationship Id="rId2" Target="../media/image37.jpeg" Type="http://schemas.openxmlformats.org/officeDocument/2006/relationships/image"/><Relationship Id="rId1" Target="../slideLayouts/slideLayout2.xml" Type="http://schemas.openxmlformats.org/officeDocument/2006/relationships/slideLayout"/></Relationships>
</file>

<file path=ppt/slides/_rels/slide25.xml.rels><?xml version="1.0" encoding="UTF-8" standalone="yes" ?><Relationships xmlns="http://schemas.openxmlformats.org/package/2006/relationships"><Relationship Id="rId3" Target="../media/image40.jpeg" Type="http://schemas.openxmlformats.org/officeDocument/2006/relationships/image"/><Relationship Id="rId2" Target="../media/image39.jpeg" Type="http://schemas.openxmlformats.org/officeDocument/2006/relationships/image"/><Relationship Id="rId1" Target="../slideLayouts/slideLayout2.xml" Type="http://schemas.openxmlformats.org/officeDocument/2006/relationships/slideLayout"/></Relationships>
</file>

<file path=ppt/slides/_rels/slide26.xml.rels><?xml version="1.0" encoding="UTF-8" standalone="yes" ?><Relationships xmlns="http://schemas.openxmlformats.org/package/2006/relationships"><Relationship Id="rId3" Target="../media/image42.jpeg" Type="http://schemas.openxmlformats.org/officeDocument/2006/relationships/image"/><Relationship Id="rId2" Target="../media/image41.jpeg" Type="http://schemas.openxmlformats.org/officeDocument/2006/relationships/image"/><Relationship Id="rId1" Target="../slideLayouts/slideLayout2.xml" Type="http://schemas.openxmlformats.org/officeDocument/2006/relationships/slideLayout"/></Relationships>
</file>

<file path=ppt/slides/_rels/slide27.xml.rels><?xml version="1.0" encoding="UTF-8" standalone="yes" ?><Relationships xmlns="http://schemas.openxmlformats.org/package/2006/relationships"><Relationship Id="rId3" Target="../media/image44.jpeg" Type="http://schemas.openxmlformats.org/officeDocument/2006/relationships/image"/><Relationship Id="rId2" Target="../media/image43.jpeg" Type="http://schemas.openxmlformats.org/officeDocument/2006/relationships/image"/><Relationship Id="rId1" Target="../slideLayouts/slideLayout2.xml" Type="http://schemas.openxmlformats.org/officeDocument/2006/relationships/slideLayout"/></Relationships>
</file>

<file path=ppt/slides/_rels/slide28.xml.rels><?xml version="1.0" encoding="UTF-8" standalone="yes" ?><Relationships xmlns="http://schemas.openxmlformats.org/package/2006/relationships"><Relationship Id="rId3" Target="../media/image44.jpeg" Type="http://schemas.openxmlformats.org/officeDocument/2006/relationships/image"/><Relationship Id="rId2" Target="../media/image45.png" Type="http://schemas.openxmlformats.org/officeDocument/2006/relationships/image"/><Relationship Id="rId1" Target="../slideLayouts/slideLayout5.xml" Type="http://schemas.openxmlformats.org/officeDocument/2006/relationships/slideLayout"/></Relationships>
</file>

<file path=ppt/slides/_rels/slide29.xml.rels><?xml version="1.0" encoding="UTF-8" standalone="yes" ?><Relationships xmlns="http://schemas.openxmlformats.org/package/2006/relationships"><Relationship Id="rId8" Target="../media/image52.png" Type="http://schemas.openxmlformats.org/officeDocument/2006/relationships/image"/><Relationship Id="rId3" Target="../media/image47.png" Type="http://schemas.openxmlformats.org/officeDocument/2006/relationships/image"/><Relationship Id="rId7" Target="../media/image51.png" Type="http://schemas.openxmlformats.org/officeDocument/2006/relationships/image"/><Relationship Id="rId2" Target="../media/image46.jpeg" Type="http://schemas.openxmlformats.org/officeDocument/2006/relationships/image"/><Relationship Id="rId1" Target="../slideLayouts/slideLayout2.xml" Type="http://schemas.openxmlformats.org/officeDocument/2006/relationships/slideLayout"/><Relationship Id="rId6" Target="../media/image50.jpeg" Type="http://schemas.openxmlformats.org/officeDocument/2006/relationships/image"/><Relationship Id="rId5" Target="../media/image49.jpeg" Type="http://schemas.openxmlformats.org/officeDocument/2006/relationships/image"/><Relationship Id="rId10" Target="../media/image54.png" Type="http://schemas.openxmlformats.org/officeDocument/2006/relationships/image"/><Relationship Id="rId4" Target="../media/image48.jpeg" Type="http://schemas.openxmlformats.org/officeDocument/2006/relationships/image"/><Relationship Id="rId9" Target="../media/image53.jpeg" Type="http://schemas.openxmlformats.org/officeDocument/2006/relationships/image"/></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customXml" Target="../ink/ink1.xml"/><Relationship Id="rId7" Type="http://schemas.openxmlformats.org/officeDocument/2006/relationships/customXml" Target="../ink/ink2.xml"/><Relationship Id="rId2" Type="http://schemas.openxmlformats.org/officeDocument/2006/relationships/image" Target="../media/image7.jpg"/><Relationship Id="rId1" Type="http://schemas.openxmlformats.org/officeDocument/2006/relationships/slideLayout" Target="../slideLayouts/slideLayout2.xml"/><Relationship Id="rId6" Type="http://schemas.openxmlformats.org/officeDocument/2006/relationships/image" Target="../media/image8.png"/><Relationship Id="rId10" Type="http://schemas.openxmlformats.org/officeDocument/2006/relationships/image" Target="../media/image10.png"/><Relationship Id="rId9" Type="http://schemas.openxmlformats.org/officeDocument/2006/relationships/customXml" Target="../ink/ink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image" Target="../media/image55.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arget="../media/image12.jpeg" Type="http://schemas.openxmlformats.org/officeDocument/2006/relationships/image"/><Relationship Id="rId1" Target="../slideLayouts/slideLayout2.xml" Type="http://schemas.openxmlformats.org/officeDocument/2006/relationships/slideLayout"/></Relationships>
</file>

<file path=ppt/slides/_rels/slide7.xml.rels><?xml version="1.0" encoding="UTF-8" standalone="yes" ?><Relationships xmlns="http://schemas.openxmlformats.org/package/2006/relationships"><Relationship Id="rId2" Target="../media/image13.jpeg" Type="http://schemas.openxmlformats.org/officeDocument/2006/relationships/image"/><Relationship Id="rId1" Target="../slideLayouts/slideLayout2.xml" Type="http://schemas.openxmlformats.org/officeDocument/2006/relationships/slideLayout"/></Relationships>
</file>

<file path=ppt/slides/_rels/slide8.xml.rels><?xml version="1.0" encoding="UTF-8" standalone="yes" ?><Relationships xmlns="http://schemas.openxmlformats.org/package/2006/relationships"><Relationship Id="rId2" Target="../media/image14.jpeg" Type="http://schemas.openxmlformats.org/officeDocument/2006/relationships/image"/><Relationship Id="rId1" Target="../slideLayouts/slideLayout2.xml" Type="http://schemas.openxmlformats.org/officeDocument/2006/relationships/slideLayout"/></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0693400" cy="7740649"/>
          </a:xfrm>
          <a:custGeom>
            <a:avLst/>
            <a:gdLst/>
            <a:ahLst/>
            <a:cxnLst/>
            <a:rect l="l" t="t" r="r" b="b"/>
            <a:pathLst>
              <a:path w="10693400" h="6015355">
                <a:moveTo>
                  <a:pt x="10693400" y="6015037"/>
                </a:moveTo>
                <a:lnTo>
                  <a:pt x="0" y="6015037"/>
                </a:lnTo>
                <a:lnTo>
                  <a:pt x="0" y="0"/>
                </a:lnTo>
                <a:lnTo>
                  <a:pt x="10693400" y="0"/>
                </a:lnTo>
                <a:lnTo>
                  <a:pt x="10693400" y="6015037"/>
                </a:lnTo>
                <a:close/>
              </a:path>
            </a:pathLst>
          </a:custGeom>
          <a:solidFill>
            <a:srgbClr val="EBD9A7"/>
          </a:solidFill>
        </p:spPr>
        <p:txBody>
          <a:bodyPr wrap="square" lIns="0" tIns="0" rIns="0" bIns="0" rtlCol="0"/>
          <a:lstStyle/>
          <a:p>
            <a:endParaRPr/>
          </a:p>
        </p:txBody>
      </p:sp>
      <p:sp>
        <p:nvSpPr>
          <p:cNvPr id="3" name="object 3"/>
          <p:cNvSpPr/>
          <p:nvPr/>
        </p:nvSpPr>
        <p:spPr>
          <a:xfrm>
            <a:off x="5346700" y="1263650"/>
            <a:ext cx="5023498" cy="5305222"/>
          </a:xfrm>
          <a:custGeom>
            <a:avLst/>
            <a:gdLst/>
            <a:ahLst/>
            <a:cxnLst/>
            <a:rect l="l" t="t" r="r" b="b"/>
            <a:pathLst>
              <a:path w="4890134" h="4366895">
                <a:moveTo>
                  <a:pt x="4889995" y="4366463"/>
                </a:moveTo>
                <a:lnTo>
                  <a:pt x="0" y="4366463"/>
                </a:lnTo>
                <a:lnTo>
                  <a:pt x="0" y="0"/>
                </a:lnTo>
                <a:lnTo>
                  <a:pt x="4889995" y="0"/>
                </a:lnTo>
                <a:lnTo>
                  <a:pt x="4889995" y="4366463"/>
                </a:lnTo>
                <a:close/>
              </a:path>
            </a:pathLst>
          </a:custGeom>
          <a:solidFill>
            <a:srgbClr val="A18F62"/>
          </a:solidFill>
        </p:spPr>
        <p:txBody>
          <a:bodyPr wrap="square" lIns="0" tIns="0" rIns="0" bIns="0" rtlCol="0"/>
          <a:lstStyle/>
          <a:p>
            <a:endParaRPr/>
          </a:p>
        </p:txBody>
      </p:sp>
      <p:pic>
        <p:nvPicPr>
          <p:cNvPr id="4" name="object 4"/>
          <p:cNvPicPr/>
          <p:nvPr/>
        </p:nvPicPr>
        <p:blipFill>
          <a:blip r:embed="rId2" cstate="print"/>
          <a:stretch>
            <a:fillRect/>
          </a:stretch>
        </p:blipFill>
        <p:spPr>
          <a:xfrm>
            <a:off x="546101" y="1263650"/>
            <a:ext cx="4556084" cy="5257800"/>
          </a:xfrm>
          <a:prstGeom prst="rect">
            <a:avLst/>
          </a:prstGeom>
        </p:spPr>
      </p:pic>
      <p:sp>
        <p:nvSpPr>
          <p:cNvPr id="5" name="object 5"/>
          <p:cNvSpPr txBox="1"/>
          <p:nvPr/>
        </p:nvSpPr>
        <p:spPr>
          <a:xfrm>
            <a:off x="5611517" y="2669428"/>
            <a:ext cx="3866515" cy="2169184"/>
          </a:xfrm>
          <a:prstGeom prst="rect">
            <a:avLst/>
          </a:prstGeom>
        </p:spPr>
        <p:txBody>
          <a:bodyPr vert="horz" wrap="square" lIns="0" tIns="90805" rIns="0" bIns="0" rtlCol="0">
            <a:spAutoFit/>
          </a:bodyPr>
          <a:lstStyle/>
          <a:p>
            <a:pPr marL="12700" marR="5080">
              <a:lnSpc>
                <a:spcPts val="5440"/>
              </a:lnSpc>
              <a:spcBef>
                <a:spcPts val="715"/>
              </a:spcBef>
            </a:pPr>
            <a:r>
              <a:rPr lang="en-IN" sz="4950" spc="120">
                <a:solidFill>
                  <a:srgbClr val="EBD9A7"/>
                </a:solidFill>
                <a:latin typeface="Book Antiqua"/>
                <a:cs typeface="Book Antiqua"/>
              </a:rPr>
              <a:t>White Wine Quality Analysis</a:t>
            </a:r>
            <a:endParaRPr lang="en-IN" sz="4950">
              <a:latin typeface="Book Antiqua"/>
              <a:cs typeface="Book Antiqua"/>
            </a:endParaRPr>
          </a:p>
        </p:txBody>
      </p:sp>
      <p:sp>
        <p:nvSpPr>
          <p:cNvPr id="6" name="object 6"/>
          <p:cNvSpPr txBox="1"/>
          <p:nvPr/>
        </p:nvSpPr>
        <p:spPr>
          <a:xfrm>
            <a:off x="8394668" y="5454650"/>
            <a:ext cx="1741170" cy="913070"/>
          </a:xfrm>
          <a:prstGeom prst="rect">
            <a:avLst/>
          </a:prstGeom>
        </p:spPr>
        <p:txBody>
          <a:bodyPr vert="horz" wrap="square" lIns="0" tIns="12700" rIns="0" bIns="0" rtlCol="0">
            <a:spAutoFit/>
          </a:bodyPr>
          <a:lstStyle/>
          <a:p>
            <a:pPr marL="298450" indent="-285750">
              <a:lnSpc>
                <a:spcPct val="100000"/>
              </a:lnSpc>
              <a:spcBef>
                <a:spcPts val="100"/>
              </a:spcBef>
              <a:buFontTx/>
              <a:buChar char="-"/>
            </a:pPr>
            <a:r>
              <a:rPr lang="en-IN" sz="1400" i="1">
                <a:solidFill>
                  <a:srgbClr val="EBD9A7"/>
                </a:solidFill>
                <a:latin typeface="Calibri"/>
                <a:cs typeface="Calibri"/>
              </a:rPr>
              <a:t>Karan Bharadwaj </a:t>
            </a:r>
          </a:p>
          <a:p>
            <a:pPr marL="298450" indent="-285750">
              <a:lnSpc>
                <a:spcPct val="100000"/>
              </a:lnSpc>
              <a:spcBef>
                <a:spcPts val="100"/>
              </a:spcBef>
              <a:buFontTx/>
              <a:buChar char="-"/>
            </a:pPr>
            <a:r>
              <a:rPr lang="en-IN" sz="1400" i="1" err="1">
                <a:solidFill>
                  <a:srgbClr val="EBD9A7"/>
                </a:solidFill>
                <a:latin typeface="Calibri"/>
                <a:cs typeface="Calibri"/>
              </a:rPr>
              <a:t>Thejaswini</a:t>
            </a:r>
            <a:r>
              <a:rPr lang="en-IN" sz="1400" i="1">
                <a:solidFill>
                  <a:srgbClr val="EBD9A7"/>
                </a:solidFill>
                <a:latin typeface="Calibri"/>
                <a:cs typeface="Calibri"/>
              </a:rPr>
              <a:t> Ram</a:t>
            </a:r>
          </a:p>
          <a:p>
            <a:pPr marL="298450" indent="-285750">
              <a:lnSpc>
                <a:spcPct val="100000"/>
              </a:lnSpc>
              <a:spcBef>
                <a:spcPts val="100"/>
              </a:spcBef>
              <a:buFontTx/>
              <a:buChar char="-"/>
            </a:pPr>
            <a:r>
              <a:rPr lang="en-IN" sz="1400" i="1">
                <a:solidFill>
                  <a:srgbClr val="EBD9A7"/>
                </a:solidFill>
                <a:latin typeface="Calibri"/>
                <a:cs typeface="Calibri"/>
              </a:rPr>
              <a:t>Nupur </a:t>
            </a:r>
            <a:r>
              <a:rPr lang="en-IN" sz="1400" i="1" err="1">
                <a:solidFill>
                  <a:srgbClr val="EBD9A7"/>
                </a:solidFill>
                <a:latin typeface="Calibri"/>
                <a:cs typeface="Calibri"/>
              </a:rPr>
              <a:t>Dhatrak</a:t>
            </a:r>
            <a:endParaRPr lang="en-IN" sz="1400" i="1">
              <a:solidFill>
                <a:srgbClr val="EBD9A7"/>
              </a:solidFill>
              <a:latin typeface="Calibri"/>
              <a:cs typeface="Calibri"/>
            </a:endParaRPr>
          </a:p>
          <a:p>
            <a:pPr marL="298450" indent="-285750">
              <a:lnSpc>
                <a:spcPct val="100000"/>
              </a:lnSpc>
              <a:spcBef>
                <a:spcPts val="100"/>
              </a:spcBef>
              <a:buFontTx/>
              <a:buChar char="-"/>
            </a:pPr>
            <a:r>
              <a:rPr lang="en-IN" sz="1400" i="1">
                <a:solidFill>
                  <a:srgbClr val="EBD9A7"/>
                </a:solidFill>
                <a:latin typeface="Calibri"/>
                <a:cs typeface="Calibri"/>
              </a:rPr>
              <a:t>Jeeshitha Badireddi</a:t>
            </a:r>
          </a:p>
        </p:txBody>
      </p:sp>
      <p:sp>
        <p:nvSpPr>
          <p:cNvPr id="7" name="object 7"/>
          <p:cNvSpPr txBox="1"/>
          <p:nvPr/>
        </p:nvSpPr>
        <p:spPr>
          <a:xfrm>
            <a:off x="5611517" y="2092521"/>
            <a:ext cx="3119755" cy="300082"/>
          </a:xfrm>
          <a:prstGeom prst="rect">
            <a:avLst/>
          </a:prstGeom>
        </p:spPr>
        <p:txBody>
          <a:bodyPr vert="horz" wrap="square" lIns="0" tIns="15240" rIns="0" bIns="0" rtlCol="0">
            <a:spAutoFit/>
          </a:bodyPr>
          <a:lstStyle/>
          <a:p>
            <a:pPr marL="12700">
              <a:lnSpc>
                <a:spcPct val="100000"/>
              </a:lnSpc>
              <a:spcBef>
                <a:spcPts val="120"/>
              </a:spcBef>
            </a:pPr>
            <a:r>
              <a:rPr lang="en-IN" sz="1850" spc="65">
                <a:solidFill>
                  <a:srgbClr val="EBD9A7"/>
                </a:solidFill>
                <a:latin typeface="Arial Unicode MS"/>
                <a:cs typeface="Arial Unicode MS"/>
              </a:rPr>
              <a:t>MBC 638 Final Project</a:t>
            </a:r>
            <a:endParaRPr lang="en-IN" sz="1850">
              <a:latin typeface="Arial Unicode MS"/>
              <a:cs typeface="Arial Unicode MS"/>
            </a:endParaRPr>
          </a:p>
        </p:txBody>
      </p:sp>
    </p:spTree>
  </p:cSld>
  <p:clrMapOvr>
    <a:masterClrMapping/>
  </p:clrMapOvr>
  <mc:AlternateContent xmlns:mc="http://schemas.openxmlformats.org/markup-compatibility/2006" xmlns:p14="http://schemas.microsoft.com/office/powerpoint/2010/main">
    <mc:Choice Requires="p14">
      <p:transition spd="slow" p14:dur="2000" advTm="11151"/>
    </mc:Choice>
    <mc:Fallback xmlns="">
      <p:transition spd="slow" advTm="11151"/>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2370"/>
            <a:ext cx="10693400" cy="7549099"/>
          </a:xfrm>
          <a:custGeom>
            <a:avLst/>
            <a:gdLst/>
            <a:ahLst/>
            <a:cxnLst/>
            <a:rect l="l" t="t" r="r" b="b"/>
            <a:pathLst>
              <a:path w="10693400" h="6015355">
                <a:moveTo>
                  <a:pt x="10693400" y="6015037"/>
                </a:moveTo>
                <a:lnTo>
                  <a:pt x="0" y="6015037"/>
                </a:lnTo>
                <a:lnTo>
                  <a:pt x="0" y="0"/>
                </a:lnTo>
                <a:lnTo>
                  <a:pt x="10693400" y="0"/>
                </a:lnTo>
                <a:lnTo>
                  <a:pt x="10693400" y="6015037"/>
                </a:lnTo>
                <a:close/>
              </a:path>
            </a:pathLst>
          </a:custGeom>
          <a:solidFill>
            <a:srgbClr val="EBD9A7"/>
          </a:solidFill>
        </p:spPr>
        <p:txBody>
          <a:bodyPr wrap="square" lIns="0" tIns="0" rIns="0" bIns="0" rtlCol="0"/>
          <a:lstStyle/>
          <a:p>
            <a:endParaRPr/>
          </a:p>
        </p:txBody>
      </p:sp>
      <p:sp>
        <p:nvSpPr>
          <p:cNvPr id="3" name="object 3"/>
          <p:cNvSpPr/>
          <p:nvPr/>
        </p:nvSpPr>
        <p:spPr>
          <a:xfrm>
            <a:off x="0" y="7462938"/>
            <a:ext cx="10693400" cy="95873"/>
          </a:xfrm>
          <a:custGeom>
            <a:avLst/>
            <a:gdLst/>
            <a:ahLst/>
            <a:cxnLst/>
            <a:rect l="l" t="t" r="r" b="b"/>
            <a:pathLst>
              <a:path w="10693400" h="507365">
                <a:moveTo>
                  <a:pt x="10693400" y="507111"/>
                </a:moveTo>
                <a:lnTo>
                  <a:pt x="0" y="507111"/>
                </a:lnTo>
                <a:lnTo>
                  <a:pt x="0" y="0"/>
                </a:lnTo>
                <a:lnTo>
                  <a:pt x="10693400" y="0"/>
                </a:lnTo>
                <a:lnTo>
                  <a:pt x="10693400" y="507111"/>
                </a:lnTo>
                <a:close/>
              </a:path>
            </a:pathLst>
          </a:custGeom>
          <a:solidFill>
            <a:srgbClr val="A18F62"/>
          </a:solidFill>
        </p:spPr>
        <p:txBody>
          <a:bodyPr wrap="square" lIns="0" tIns="0" rIns="0" bIns="0" rtlCol="0"/>
          <a:lstStyle/>
          <a:p>
            <a:endParaRPr/>
          </a:p>
        </p:txBody>
      </p:sp>
      <p:sp>
        <p:nvSpPr>
          <p:cNvPr id="17" name="object 17"/>
          <p:cNvSpPr txBox="1">
            <a:spLocks noGrp="1"/>
          </p:cNvSpPr>
          <p:nvPr>
            <p:ph type="title"/>
          </p:nvPr>
        </p:nvSpPr>
        <p:spPr>
          <a:xfrm>
            <a:off x="214629" y="206547"/>
            <a:ext cx="4242270" cy="416781"/>
          </a:xfrm>
          <a:prstGeom prst="rect">
            <a:avLst/>
          </a:prstGeom>
        </p:spPr>
        <p:txBody>
          <a:bodyPr vert="horz" wrap="square" lIns="0" tIns="16510" rIns="0" bIns="0" rtlCol="0" anchor="t">
            <a:spAutoFit/>
          </a:bodyPr>
          <a:lstStyle/>
          <a:p>
            <a:pPr marL="12700">
              <a:spcBef>
                <a:spcPts val="130"/>
              </a:spcBef>
            </a:pPr>
            <a:r>
              <a:rPr lang="en-US" sz="2600" spc="120">
                <a:solidFill>
                  <a:srgbClr val="A18F62"/>
                </a:solidFill>
              </a:rPr>
              <a:t>An exciting Correlation!</a:t>
            </a:r>
          </a:p>
        </p:txBody>
      </p:sp>
      <p:sp>
        <p:nvSpPr>
          <p:cNvPr id="18" name="object 18"/>
          <p:cNvSpPr txBox="1"/>
          <p:nvPr/>
        </p:nvSpPr>
        <p:spPr>
          <a:xfrm>
            <a:off x="214629" y="619599"/>
            <a:ext cx="5389967" cy="300082"/>
          </a:xfrm>
          <a:prstGeom prst="rect">
            <a:avLst/>
          </a:prstGeom>
        </p:spPr>
        <p:txBody>
          <a:bodyPr vert="horz" wrap="square" lIns="0" tIns="15240" rIns="0" bIns="0" rtlCol="0" anchor="t">
            <a:spAutoFit/>
          </a:bodyPr>
          <a:lstStyle/>
          <a:p>
            <a:pPr marL="12700">
              <a:spcBef>
                <a:spcPts val="120"/>
              </a:spcBef>
            </a:pPr>
            <a:r>
              <a:rPr lang="en-US" sz="1850">
                <a:solidFill>
                  <a:srgbClr val="25291F"/>
                </a:solidFill>
                <a:latin typeface="Book Antiqua"/>
                <a:cs typeface="Book Antiqua"/>
              </a:rPr>
              <a:t>Quality VS pH and Volatile Acidity</a:t>
            </a:r>
          </a:p>
        </p:txBody>
      </p:sp>
      <p:sp>
        <p:nvSpPr>
          <p:cNvPr id="19" name="object 19"/>
          <p:cNvSpPr/>
          <p:nvPr/>
        </p:nvSpPr>
        <p:spPr>
          <a:xfrm flipV="1">
            <a:off x="0" y="1010884"/>
            <a:ext cx="5747509" cy="72855"/>
          </a:xfrm>
          <a:custGeom>
            <a:avLst/>
            <a:gdLst/>
            <a:ahLst/>
            <a:cxnLst/>
            <a:rect l="l" t="t" r="r" b="b"/>
            <a:pathLst>
              <a:path w="4649470" h="39369">
                <a:moveTo>
                  <a:pt x="4649038" y="38988"/>
                </a:moveTo>
                <a:lnTo>
                  <a:pt x="0" y="38988"/>
                </a:lnTo>
                <a:lnTo>
                  <a:pt x="0" y="0"/>
                </a:lnTo>
                <a:lnTo>
                  <a:pt x="4649038" y="0"/>
                </a:lnTo>
                <a:lnTo>
                  <a:pt x="4649038" y="38988"/>
                </a:lnTo>
                <a:close/>
              </a:path>
            </a:pathLst>
          </a:custGeom>
          <a:solidFill>
            <a:srgbClr val="A18F62"/>
          </a:solidFill>
        </p:spPr>
        <p:txBody>
          <a:bodyPr wrap="square" lIns="0" tIns="0" rIns="0" bIns="0" rtlCol="0"/>
          <a:lstStyle/>
          <a:p>
            <a:endParaRPr/>
          </a:p>
        </p:txBody>
      </p:sp>
      <p:sp>
        <p:nvSpPr>
          <p:cNvPr id="8" name="TextBox 7">
            <a:extLst>
              <a:ext uri="{FF2B5EF4-FFF2-40B4-BE49-F238E27FC236}">
                <a16:creationId xmlns:a16="http://schemas.microsoft.com/office/drawing/2014/main" id="{7FDA8D84-40D5-4C17-A6B3-F24FDC57224D}"/>
              </a:ext>
            </a:extLst>
          </p:cNvPr>
          <p:cNvSpPr txBox="1"/>
          <p:nvPr/>
        </p:nvSpPr>
        <p:spPr>
          <a:xfrm>
            <a:off x="1318163" y="5981386"/>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solidFill>
                <a:srgbClr val="000000"/>
              </a:solidFill>
            </a:endParaRPr>
          </a:p>
        </p:txBody>
      </p:sp>
      <p:sp>
        <p:nvSpPr>
          <p:cNvPr id="5" name="TextBox 4">
            <a:extLst>
              <a:ext uri="{FF2B5EF4-FFF2-40B4-BE49-F238E27FC236}">
                <a16:creationId xmlns:a16="http://schemas.microsoft.com/office/drawing/2014/main" id="{1F27E7DB-135B-483D-8183-87A6993F3A63}"/>
              </a:ext>
            </a:extLst>
          </p:cNvPr>
          <p:cNvSpPr txBox="1"/>
          <p:nvPr/>
        </p:nvSpPr>
        <p:spPr>
          <a:xfrm>
            <a:off x="5127443" y="1284231"/>
            <a:ext cx="3722125" cy="255454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000"/>
              <a:t>This scatter-plot depicts how pH values change as fixed acidity levels change. We can see that when the level of fixed acidity rises, the pH drops. Doesn't it make sense? After all, a lower pH level indicates a greater acidity level.</a:t>
            </a:r>
          </a:p>
        </p:txBody>
      </p:sp>
      <p:pic>
        <p:nvPicPr>
          <p:cNvPr id="4" name="Picture 6" descr="Chart, scatter chart&#10;&#10;Description automatically generated">
            <a:extLst>
              <a:ext uri="{FF2B5EF4-FFF2-40B4-BE49-F238E27FC236}">
                <a16:creationId xmlns:a16="http://schemas.microsoft.com/office/drawing/2014/main" id="{F5914685-F4FE-4ABE-BF3E-26C9AFA263AA}"/>
              </a:ext>
            </a:extLst>
          </p:cNvPr>
          <p:cNvPicPr>
            <a:picLocks noChangeAspect="1"/>
          </p:cNvPicPr>
          <p:nvPr/>
        </p:nvPicPr>
        <p:blipFill>
          <a:blip r:embed="rId2"/>
          <a:stretch>
            <a:fillRect/>
          </a:stretch>
        </p:blipFill>
        <p:spPr>
          <a:xfrm>
            <a:off x="215725" y="1215490"/>
            <a:ext cx="4804104" cy="2908503"/>
          </a:xfrm>
          <a:prstGeom prst="rect">
            <a:avLst/>
          </a:prstGeom>
        </p:spPr>
      </p:pic>
      <p:sp>
        <p:nvSpPr>
          <p:cNvPr id="7" name="TextBox 6">
            <a:extLst>
              <a:ext uri="{FF2B5EF4-FFF2-40B4-BE49-F238E27FC236}">
                <a16:creationId xmlns:a16="http://schemas.microsoft.com/office/drawing/2014/main" id="{C44BD0D8-0FCF-4B82-A07D-3EDF588A3738}"/>
              </a:ext>
            </a:extLst>
          </p:cNvPr>
          <p:cNvSpPr txBox="1"/>
          <p:nvPr/>
        </p:nvSpPr>
        <p:spPr>
          <a:xfrm>
            <a:off x="5127602" y="4514328"/>
            <a:ext cx="3871683" cy="255454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000"/>
              <a:t>Low volatile acidity levels are usually associated with higher quality. This makes sense because volatile acidity is a sign of deterioration and can generate unpleasant odors – something we know about from our domain.</a:t>
            </a:r>
          </a:p>
        </p:txBody>
      </p:sp>
      <p:pic>
        <p:nvPicPr>
          <p:cNvPr id="9" name="Picture 9">
            <a:extLst>
              <a:ext uri="{FF2B5EF4-FFF2-40B4-BE49-F238E27FC236}">
                <a16:creationId xmlns:a16="http://schemas.microsoft.com/office/drawing/2014/main" id="{230CDF63-64FF-40B2-B802-4FB4D549048E}"/>
              </a:ext>
            </a:extLst>
          </p:cNvPr>
          <p:cNvPicPr>
            <a:picLocks noChangeAspect="1"/>
          </p:cNvPicPr>
          <p:nvPr/>
        </p:nvPicPr>
        <p:blipFill>
          <a:blip r:embed="rId3"/>
          <a:stretch>
            <a:fillRect/>
          </a:stretch>
        </p:blipFill>
        <p:spPr>
          <a:xfrm>
            <a:off x="215725" y="4367528"/>
            <a:ext cx="4817700" cy="2846771"/>
          </a:xfrm>
          <a:prstGeom prst="rect">
            <a:avLst/>
          </a:prstGeom>
        </p:spPr>
      </p:pic>
    </p:spTree>
    <p:extLst>
      <p:ext uri="{BB962C8B-B14F-4D97-AF65-F5344CB8AC3E}">
        <p14:creationId xmlns:p14="http://schemas.microsoft.com/office/powerpoint/2010/main" val="738076488"/>
      </p:ext>
    </p:extLst>
  </p:cSld>
  <p:clrMapOvr>
    <a:masterClrMapping/>
  </p:clrMapOvr>
  <mc:AlternateContent xmlns:mc="http://schemas.openxmlformats.org/markup-compatibility/2006" xmlns:p14="http://schemas.microsoft.com/office/powerpoint/2010/main">
    <mc:Choice Requires="p14">
      <p:transition spd="slow" p14:dur="2000" advTm="44962"/>
    </mc:Choice>
    <mc:Fallback xmlns="">
      <p:transition spd="slow" advTm="44962"/>
    </mc:Fallback>
  </mc:AlternateContent>
</p:sld>
</file>

<file path=ppt/slides/slide11.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2504" y="10099"/>
            <a:ext cx="10768266" cy="7710885"/>
          </a:xfrm>
          <a:prstGeom prst="rect">
            <a:avLst/>
          </a:prstGeom>
        </p:spPr>
      </p:pic>
      <p:sp>
        <p:nvSpPr>
          <p:cNvPr id="3" name="object 3"/>
          <p:cNvSpPr/>
          <p:nvPr/>
        </p:nvSpPr>
        <p:spPr>
          <a:xfrm>
            <a:off x="-12476" y="-705"/>
            <a:ext cx="10768266" cy="7706703"/>
          </a:xfrm>
          <a:custGeom>
            <a:avLst/>
            <a:gdLst/>
            <a:ahLst/>
            <a:cxnLst/>
            <a:rect l="l" t="t" r="r" b="b"/>
            <a:pathLst>
              <a:path w="10693400" h="4015740">
                <a:moveTo>
                  <a:pt x="10693400" y="4015587"/>
                </a:moveTo>
                <a:lnTo>
                  <a:pt x="0" y="4015587"/>
                </a:lnTo>
                <a:lnTo>
                  <a:pt x="0" y="0"/>
                </a:lnTo>
                <a:lnTo>
                  <a:pt x="10693400" y="0"/>
                </a:lnTo>
                <a:lnTo>
                  <a:pt x="10693400" y="4015587"/>
                </a:lnTo>
                <a:close/>
              </a:path>
            </a:pathLst>
          </a:custGeom>
          <a:solidFill>
            <a:srgbClr val="EBD9A7"/>
          </a:solidFill>
        </p:spPr>
        <p:txBody>
          <a:bodyPr wrap="square" lIns="0" tIns="0" rIns="0" bIns="0" rtlCol="0"/>
          <a:lstStyle/>
          <a:p>
            <a:endParaRPr/>
          </a:p>
        </p:txBody>
      </p:sp>
      <p:sp>
        <p:nvSpPr>
          <p:cNvPr id="5" name="object 5"/>
          <p:cNvSpPr txBox="1"/>
          <p:nvPr/>
        </p:nvSpPr>
        <p:spPr>
          <a:xfrm>
            <a:off x="3897915" y="4083101"/>
            <a:ext cx="2892425" cy="246221"/>
          </a:xfrm>
          <a:prstGeom prst="rect">
            <a:avLst/>
          </a:prstGeom>
        </p:spPr>
        <p:txBody>
          <a:bodyPr vert="horz" wrap="square" lIns="0" tIns="15240" rIns="0" bIns="0" rtlCol="0" anchor="t">
            <a:spAutoFit/>
          </a:bodyPr>
          <a:lstStyle/>
          <a:p>
            <a:pPr marL="12700">
              <a:lnSpc>
                <a:spcPct val="100000"/>
              </a:lnSpc>
              <a:spcBef>
                <a:spcPts val="120"/>
              </a:spcBef>
            </a:pPr>
            <a:r>
              <a:rPr sz="1500" spc="-60">
                <a:solidFill>
                  <a:srgbClr val="25291F"/>
                </a:solidFill>
                <a:latin typeface="Arial Unicode MS"/>
                <a:cs typeface="Arial Unicode MS"/>
              </a:rPr>
              <a:t>.</a:t>
            </a:r>
            <a:endParaRPr sz="1500">
              <a:latin typeface="Arial Unicode MS"/>
              <a:cs typeface="Arial Unicode MS"/>
            </a:endParaRPr>
          </a:p>
        </p:txBody>
      </p:sp>
      <p:sp>
        <p:nvSpPr>
          <p:cNvPr id="7" name="object 7"/>
          <p:cNvSpPr txBox="1"/>
          <p:nvPr/>
        </p:nvSpPr>
        <p:spPr>
          <a:xfrm>
            <a:off x="9573869" y="6460985"/>
            <a:ext cx="876935" cy="158750"/>
          </a:xfrm>
          <a:prstGeom prst="rect">
            <a:avLst/>
          </a:prstGeom>
        </p:spPr>
        <p:txBody>
          <a:bodyPr vert="horz" wrap="square" lIns="0" tIns="10160" rIns="0" bIns="0" rtlCol="0">
            <a:spAutoFit/>
          </a:bodyPr>
          <a:lstStyle/>
          <a:p>
            <a:pPr marL="12700">
              <a:lnSpc>
                <a:spcPct val="100000"/>
              </a:lnSpc>
              <a:spcBef>
                <a:spcPts val="80"/>
              </a:spcBef>
            </a:pPr>
            <a:r>
              <a:rPr sz="800" spc="-20">
                <a:solidFill>
                  <a:srgbClr val="EBD9A7"/>
                </a:solidFill>
                <a:latin typeface="Book Antiqua"/>
                <a:cs typeface="Book Antiqua"/>
              </a:rPr>
              <a:t>R&amp;Z</a:t>
            </a:r>
            <a:r>
              <a:rPr sz="800" spc="70">
                <a:solidFill>
                  <a:srgbClr val="EBD9A7"/>
                </a:solidFill>
                <a:latin typeface="Book Antiqua"/>
                <a:cs typeface="Book Antiqua"/>
              </a:rPr>
              <a:t> </a:t>
            </a:r>
            <a:r>
              <a:rPr sz="800">
                <a:solidFill>
                  <a:srgbClr val="EBD9A7"/>
                </a:solidFill>
                <a:latin typeface="Book Antiqua"/>
                <a:cs typeface="Book Antiqua"/>
              </a:rPr>
              <a:t>Winery</a:t>
            </a:r>
            <a:r>
              <a:rPr sz="800" spc="75">
                <a:solidFill>
                  <a:srgbClr val="EBD9A7"/>
                </a:solidFill>
                <a:latin typeface="Book Antiqua"/>
                <a:cs typeface="Book Antiqua"/>
              </a:rPr>
              <a:t> </a:t>
            </a:r>
            <a:r>
              <a:rPr sz="800" spc="40">
                <a:solidFill>
                  <a:srgbClr val="EBD9A7"/>
                </a:solidFill>
                <a:latin typeface="Book Antiqua"/>
                <a:cs typeface="Book Antiqua"/>
              </a:rPr>
              <a:t>2020</a:t>
            </a:r>
            <a:endParaRPr sz="800">
              <a:latin typeface="Book Antiqua"/>
              <a:cs typeface="Book Antiqua"/>
            </a:endParaRPr>
          </a:p>
        </p:txBody>
      </p:sp>
      <p:pic>
        <p:nvPicPr>
          <p:cNvPr id="4" name="Picture 5" descr="Chart, histogram&#10;&#10;Description automatically generated">
            <a:extLst>
              <a:ext uri="{FF2B5EF4-FFF2-40B4-BE49-F238E27FC236}">
                <a16:creationId xmlns:a16="http://schemas.microsoft.com/office/drawing/2014/main" id="{DA0A47B5-B8F3-4F13-93D8-9D2049A8BA56}"/>
              </a:ext>
            </a:extLst>
          </p:cNvPr>
          <p:cNvPicPr>
            <a:picLocks noChangeAspect="1"/>
          </p:cNvPicPr>
          <p:nvPr/>
        </p:nvPicPr>
        <p:blipFill>
          <a:blip r:embed="rId3"/>
          <a:stretch>
            <a:fillRect/>
          </a:stretch>
        </p:blipFill>
        <p:spPr>
          <a:xfrm>
            <a:off x="452" y="1175506"/>
            <a:ext cx="5038400" cy="2757482"/>
          </a:xfrm>
          <a:prstGeom prst="rect">
            <a:avLst/>
          </a:prstGeom>
        </p:spPr>
      </p:pic>
      <p:pic>
        <p:nvPicPr>
          <p:cNvPr id="8" name="Picture 6" descr="Chart, histogram&#10;&#10;Description automatically generated">
            <a:extLst>
              <a:ext uri="{FF2B5EF4-FFF2-40B4-BE49-F238E27FC236}">
                <a16:creationId xmlns:a16="http://schemas.microsoft.com/office/drawing/2014/main" id="{845C5113-F240-41CA-A1AB-4F7800EEB116}"/>
              </a:ext>
            </a:extLst>
          </p:cNvPr>
          <p:cNvPicPr>
            <a:picLocks noChangeAspect="1"/>
          </p:cNvPicPr>
          <p:nvPr/>
        </p:nvPicPr>
        <p:blipFill>
          <a:blip r:embed="rId4"/>
          <a:stretch>
            <a:fillRect/>
          </a:stretch>
        </p:blipFill>
        <p:spPr>
          <a:xfrm>
            <a:off x="-14202" y="4341099"/>
            <a:ext cx="5060093" cy="3013659"/>
          </a:xfrm>
          <a:prstGeom prst="rect">
            <a:avLst/>
          </a:prstGeom>
        </p:spPr>
      </p:pic>
      <p:sp>
        <p:nvSpPr>
          <p:cNvPr id="10" name="TextBox 9">
            <a:extLst>
              <a:ext uri="{FF2B5EF4-FFF2-40B4-BE49-F238E27FC236}">
                <a16:creationId xmlns:a16="http://schemas.microsoft.com/office/drawing/2014/main" id="{BF991360-20C8-47F6-A5E2-3B0A1FBE0C1A}"/>
              </a:ext>
            </a:extLst>
          </p:cNvPr>
          <p:cNvSpPr txBox="1"/>
          <p:nvPr/>
        </p:nvSpPr>
        <p:spPr>
          <a:xfrm>
            <a:off x="5195693" y="1176871"/>
            <a:ext cx="3710392" cy="701730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l">
              <a:buFont typeface="Arial"/>
              <a:buChar char="•"/>
            </a:pPr>
            <a:r>
              <a:rPr lang="en-US" dirty="0">
                <a:solidFill>
                  <a:srgbClr val="000000"/>
                </a:solidFill>
              </a:rPr>
              <a:t>The two distributions describe the percentage of alcohol and pH levels in white wine</a:t>
            </a:r>
            <a:endParaRPr lang="en-US" dirty="0"/>
          </a:p>
          <a:p>
            <a:pPr marL="285750" indent="-285750" algn="l">
              <a:buFont typeface="Arial"/>
              <a:buChar char="•"/>
            </a:pPr>
            <a:endParaRPr lang="en-US" dirty="0">
              <a:solidFill>
                <a:srgbClr val="000000"/>
              </a:solidFill>
            </a:endParaRPr>
          </a:p>
          <a:p>
            <a:pPr marL="285750" indent="-285750" algn="l">
              <a:buFont typeface="Arial"/>
              <a:buChar char="•"/>
            </a:pPr>
            <a:r>
              <a:rPr lang="en-US" dirty="0">
                <a:solidFill>
                  <a:srgbClr val="000000"/>
                </a:solidFill>
              </a:rPr>
              <a:t>The histogram (upper)  represents the number of white wines as the alcohol percentage range</a:t>
            </a:r>
          </a:p>
          <a:p>
            <a:pPr algn="l"/>
            <a:endParaRPr lang="en-US" dirty="0">
              <a:solidFill>
                <a:srgbClr val="000000"/>
              </a:solidFill>
            </a:endParaRPr>
          </a:p>
          <a:p>
            <a:pPr marL="285750" indent="-285750" algn="l">
              <a:buFont typeface="Arial"/>
              <a:buChar char="•"/>
            </a:pPr>
            <a:r>
              <a:rPr lang="en-US" dirty="0">
                <a:solidFill>
                  <a:srgbClr val="000000"/>
                </a:solidFill>
              </a:rPr>
              <a:t>For ex. Maximum number of white wines have alcohol percentage in the range of 9.24% and 9.86% inclusive</a:t>
            </a:r>
            <a:endParaRPr lang="en-US" dirty="0"/>
          </a:p>
          <a:p>
            <a:pPr marL="285750" indent="-285750" algn="l">
              <a:buFont typeface="Arial"/>
              <a:buChar char="•"/>
            </a:pPr>
            <a:endParaRPr lang="en-US" dirty="0">
              <a:solidFill>
                <a:srgbClr val="000000"/>
              </a:solidFill>
            </a:endParaRPr>
          </a:p>
          <a:p>
            <a:pPr marL="285750" indent="-285750" algn="l">
              <a:buFont typeface="Arial"/>
              <a:buChar char="•"/>
            </a:pPr>
            <a:r>
              <a:rPr lang="en-US" dirty="0">
                <a:solidFill>
                  <a:srgbClr val="000000"/>
                </a:solidFill>
              </a:rPr>
              <a:t>The histogram (lower) represents the pH level ranges in white wines.</a:t>
            </a:r>
          </a:p>
          <a:p>
            <a:pPr marL="285750" indent="-285750" algn="l">
              <a:buFont typeface="Arial"/>
              <a:buChar char="•"/>
            </a:pPr>
            <a:endParaRPr lang="en-US" dirty="0">
              <a:solidFill>
                <a:srgbClr val="000000"/>
              </a:solidFill>
            </a:endParaRPr>
          </a:p>
          <a:p>
            <a:pPr marL="285750" indent="-285750" algn="l">
              <a:buFont typeface="Arial"/>
              <a:buChar char="•"/>
            </a:pPr>
            <a:r>
              <a:rPr lang="en-US" dirty="0">
                <a:solidFill>
                  <a:srgbClr val="000000"/>
                </a:solidFill>
              </a:rPr>
              <a:t>Like the distribution for alcohol percentage, highest number of white wines lie between the pH levels of 3.05 and 3.16 inclusive.  </a:t>
            </a:r>
          </a:p>
          <a:p>
            <a:pPr marL="285750" indent="-285750" algn="l">
              <a:buFont typeface="Arial"/>
              <a:buChar char="•"/>
            </a:pPr>
            <a:endParaRPr lang="en-US" dirty="0">
              <a:solidFill>
                <a:srgbClr val="000000"/>
              </a:solidFill>
            </a:endParaRPr>
          </a:p>
          <a:p>
            <a:pPr marL="285750" indent="-285750" algn="l">
              <a:buFont typeface="Arial"/>
              <a:buChar char="•"/>
            </a:pPr>
            <a:endParaRPr lang="en-US" dirty="0">
              <a:solidFill>
                <a:srgbClr val="000000"/>
              </a:solidFill>
            </a:endParaRPr>
          </a:p>
        </p:txBody>
      </p:sp>
      <p:sp>
        <p:nvSpPr>
          <p:cNvPr id="6" name="object 17">
            <a:extLst>
              <a:ext uri="{FF2B5EF4-FFF2-40B4-BE49-F238E27FC236}">
                <a16:creationId xmlns:a16="http://schemas.microsoft.com/office/drawing/2014/main" id="{9B72954D-1383-4E8F-A1DA-F399046FC984}"/>
              </a:ext>
            </a:extLst>
          </p:cNvPr>
          <p:cNvSpPr txBox="1">
            <a:spLocks noGrp="1"/>
          </p:cNvSpPr>
          <p:nvPr>
            <p:ph type="title"/>
          </p:nvPr>
        </p:nvSpPr>
        <p:spPr>
          <a:xfrm>
            <a:off x="214629" y="206547"/>
            <a:ext cx="4242270" cy="416781"/>
          </a:xfrm>
          <a:prstGeom prst="rect">
            <a:avLst/>
          </a:prstGeom>
        </p:spPr>
        <p:txBody>
          <a:bodyPr vert="horz" wrap="square" lIns="0" tIns="16510" rIns="0" bIns="0" rtlCol="0" anchor="t">
            <a:spAutoFit/>
          </a:bodyPr>
          <a:lstStyle/>
          <a:p>
            <a:pPr marL="12700">
              <a:spcBef>
                <a:spcPts val="130"/>
              </a:spcBef>
            </a:pPr>
            <a:r>
              <a:rPr lang="en-US" sz="2600" spc="120">
                <a:solidFill>
                  <a:srgbClr val="A18F62"/>
                </a:solidFill>
              </a:rPr>
              <a:t>Descriptive Measures</a:t>
            </a:r>
          </a:p>
        </p:txBody>
      </p:sp>
      <p:sp>
        <p:nvSpPr>
          <p:cNvPr id="9" name="object 18">
            <a:extLst>
              <a:ext uri="{FF2B5EF4-FFF2-40B4-BE49-F238E27FC236}">
                <a16:creationId xmlns:a16="http://schemas.microsoft.com/office/drawing/2014/main" id="{A59421CF-3E51-4833-A06D-94D2D76787EB}"/>
              </a:ext>
            </a:extLst>
          </p:cNvPr>
          <p:cNvSpPr txBox="1"/>
          <p:nvPr/>
        </p:nvSpPr>
        <p:spPr>
          <a:xfrm>
            <a:off x="214629" y="619599"/>
            <a:ext cx="5389967" cy="300082"/>
          </a:xfrm>
          <a:prstGeom prst="rect">
            <a:avLst/>
          </a:prstGeom>
        </p:spPr>
        <p:txBody>
          <a:bodyPr vert="horz" wrap="square" lIns="0" tIns="15240" rIns="0" bIns="0" rtlCol="0" anchor="t">
            <a:spAutoFit/>
          </a:bodyPr>
          <a:lstStyle/>
          <a:p>
            <a:pPr marL="12700">
              <a:spcBef>
                <a:spcPts val="120"/>
              </a:spcBef>
            </a:pPr>
            <a:r>
              <a:rPr lang="en-US" sz="1850">
                <a:solidFill>
                  <a:srgbClr val="25291F"/>
                </a:solidFill>
                <a:latin typeface="Book Antiqua"/>
                <a:cs typeface="Book Antiqua"/>
              </a:rPr>
              <a:t>Quantitative Data</a:t>
            </a:r>
          </a:p>
        </p:txBody>
      </p:sp>
      <p:sp>
        <p:nvSpPr>
          <p:cNvPr id="14" name="object 19">
            <a:extLst>
              <a:ext uri="{FF2B5EF4-FFF2-40B4-BE49-F238E27FC236}">
                <a16:creationId xmlns:a16="http://schemas.microsoft.com/office/drawing/2014/main" id="{BA640EB3-852E-4A57-8A07-13A53DDF68E4}"/>
              </a:ext>
            </a:extLst>
          </p:cNvPr>
          <p:cNvSpPr/>
          <p:nvPr/>
        </p:nvSpPr>
        <p:spPr>
          <a:xfrm flipV="1">
            <a:off x="37417" y="923634"/>
            <a:ext cx="5747509" cy="72855"/>
          </a:xfrm>
          <a:custGeom>
            <a:avLst/>
            <a:gdLst/>
            <a:ahLst/>
            <a:cxnLst/>
            <a:rect l="l" t="t" r="r" b="b"/>
            <a:pathLst>
              <a:path w="4649470" h="39369">
                <a:moveTo>
                  <a:pt x="4649038" y="38988"/>
                </a:moveTo>
                <a:lnTo>
                  <a:pt x="0" y="38988"/>
                </a:lnTo>
                <a:lnTo>
                  <a:pt x="0" y="0"/>
                </a:lnTo>
                <a:lnTo>
                  <a:pt x="4649038" y="0"/>
                </a:lnTo>
                <a:lnTo>
                  <a:pt x="4649038" y="38988"/>
                </a:lnTo>
                <a:close/>
              </a:path>
            </a:pathLst>
          </a:custGeom>
          <a:solidFill>
            <a:srgbClr val="A18F62"/>
          </a:solidFill>
        </p:spPr>
        <p:txBody>
          <a:bodyPr wrap="square" lIns="0" tIns="0" rIns="0" bIns="0" rtlCol="0"/>
          <a:lstStyle/>
          <a:p>
            <a:endParaRPr/>
          </a:p>
        </p:txBody>
      </p:sp>
    </p:spTree>
    <p:extLst>
      <p:ext uri="{BB962C8B-B14F-4D97-AF65-F5344CB8AC3E}">
        <p14:creationId xmlns:p14="http://schemas.microsoft.com/office/powerpoint/2010/main" val="37752032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2504" y="10099"/>
            <a:ext cx="10768266" cy="7710885"/>
          </a:xfrm>
          <a:prstGeom prst="rect">
            <a:avLst/>
          </a:prstGeom>
        </p:spPr>
      </p:pic>
      <p:sp>
        <p:nvSpPr>
          <p:cNvPr id="3" name="object 3"/>
          <p:cNvSpPr/>
          <p:nvPr/>
        </p:nvSpPr>
        <p:spPr>
          <a:xfrm>
            <a:off x="-12476" y="-705"/>
            <a:ext cx="10768266" cy="7706703"/>
          </a:xfrm>
          <a:custGeom>
            <a:avLst/>
            <a:gdLst/>
            <a:ahLst/>
            <a:cxnLst/>
            <a:rect l="l" t="t" r="r" b="b"/>
            <a:pathLst>
              <a:path w="10693400" h="4015740">
                <a:moveTo>
                  <a:pt x="10693400" y="4015587"/>
                </a:moveTo>
                <a:lnTo>
                  <a:pt x="0" y="4015587"/>
                </a:lnTo>
                <a:lnTo>
                  <a:pt x="0" y="0"/>
                </a:lnTo>
                <a:lnTo>
                  <a:pt x="10693400" y="0"/>
                </a:lnTo>
                <a:lnTo>
                  <a:pt x="10693400" y="4015587"/>
                </a:lnTo>
                <a:close/>
              </a:path>
            </a:pathLst>
          </a:custGeom>
          <a:solidFill>
            <a:srgbClr val="EBD9A7"/>
          </a:solidFill>
        </p:spPr>
        <p:txBody>
          <a:bodyPr wrap="square" lIns="0" tIns="0" rIns="0" bIns="0" rtlCol="0"/>
          <a:lstStyle/>
          <a:p>
            <a:endParaRPr/>
          </a:p>
        </p:txBody>
      </p:sp>
      <p:sp>
        <p:nvSpPr>
          <p:cNvPr id="5" name="object 5"/>
          <p:cNvSpPr txBox="1"/>
          <p:nvPr/>
        </p:nvSpPr>
        <p:spPr>
          <a:xfrm>
            <a:off x="3897915" y="4083101"/>
            <a:ext cx="2892425" cy="246221"/>
          </a:xfrm>
          <a:prstGeom prst="rect">
            <a:avLst/>
          </a:prstGeom>
        </p:spPr>
        <p:txBody>
          <a:bodyPr vert="horz" wrap="square" lIns="0" tIns="15240" rIns="0" bIns="0" rtlCol="0" anchor="t">
            <a:spAutoFit/>
          </a:bodyPr>
          <a:lstStyle/>
          <a:p>
            <a:pPr marL="12700">
              <a:lnSpc>
                <a:spcPct val="100000"/>
              </a:lnSpc>
              <a:spcBef>
                <a:spcPts val="120"/>
              </a:spcBef>
            </a:pPr>
            <a:r>
              <a:rPr sz="1500" spc="-60">
                <a:solidFill>
                  <a:srgbClr val="25291F"/>
                </a:solidFill>
                <a:latin typeface="Arial Unicode MS"/>
                <a:cs typeface="Arial Unicode MS"/>
              </a:rPr>
              <a:t>.</a:t>
            </a:r>
            <a:endParaRPr sz="1500">
              <a:latin typeface="Arial Unicode MS"/>
              <a:cs typeface="Arial Unicode MS"/>
            </a:endParaRPr>
          </a:p>
        </p:txBody>
      </p:sp>
      <p:sp>
        <p:nvSpPr>
          <p:cNvPr id="7" name="object 7"/>
          <p:cNvSpPr txBox="1"/>
          <p:nvPr/>
        </p:nvSpPr>
        <p:spPr>
          <a:xfrm>
            <a:off x="9573869" y="6460985"/>
            <a:ext cx="876935" cy="158750"/>
          </a:xfrm>
          <a:prstGeom prst="rect">
            <a:avLst/>
          </a:prstGeom>
        </p:spPr>
        <p:txBody>
          <a:bodyPr vert="horz" wrap="square" lIns="0" tIns="10160" rIns="0" bIns="0" rtlCol="0">
            <a:spAutoFit/>
          </a:bodyPr>
          <a:lstStyle/>
          <a:p>
            <a:pPr marL="12700">
              <a:lnSpc>
                <a:spcPct val="100000"/>
              </a:lnSpc>
              <a:spcBef>
                <a:spcPts val="80"/>
              </a:spcBef>
            </a:pPr>
            <a:r>
              <a:rPr sz="800" spc="-20">
                <a:solidFill>
                  <a:srgbClr val="EBD9A7"/>
                </a:solidFill>
                <a:latin typeface="Book Antiqua"/>
                <a:cs typeface="Book Antiqua"/>
              </a:rPr>
              <a:t>R&amp;Z</a:t>
            </a:r>
            <a:r>
              <a:rPr sz="800" spc="70">
                <a:solidFill>
                  <a:srgbClr val="EBD9A7"/>
                </a:solidFill>
                <a:latin typeface="Book Antiqua"/>
                <a:cs typeface="Book Antiqua"/>
              </a:rPr>
              <a:t> </a:t>
            </a:r>
            <a:r>
              <a:rPr sz="800">
                <a:solidFill>
                  <a:srgbClr val="EBD9A7"/>
                </a:solidFill>
                <a:latin typeface="Book Antiqua"/>
                <a:cs typeface="Book Antiqua"/>
              </a:rPr>
              <a:t>Winery</a:t>
            </a:r>
            <a:r>
              <a:rPr sz="800" spc="75">
                <a:solidFill>
                  <a:srgbClr val="EBD9A7"/>
                </a:solidFill>
                <a:latin typeface="Book Antiqua"/>
                <a:cs typeface="Book Antiqua"/>
              </a:rPr>
              <a:t> </a:t>
            </a:r>
            <a:r>
              <a:rPr sz="800" spc="40">
                <a:solidFill>
                  <a:srgbClr val="EBD9A7"/>
                </a:solidFill>
                <a:latin typeface="Book Antiqua"/>
                <a:cs typeface="Book Antiqua"/>
              </a:rPr>
              <a:t>2020</a:t>
            </a:r>
            <a:endParaRPr sz="800">
              <a:latin typeface="Book Antiqua"/>
              <a:cs typeface="Book Antiqua"/>
            </a:endParaRPr>
          </a:p>
        </p:txBody>
      </p:sp>
      <p:sp>
        <p:nvSpPr>
          <p:cNvPr id="10" name="TextBox 9">
            <a:extLst>
              <a:ext uri="{FF2B5EF4-FFF2-40B4-BE49-F238E27FC236}">
                <a16:creationId xmlns:a16="http://schemas.microsoft.com/office/drawing/2014/main" id="{BF991360-20C8-47F6-A5E2-3B0A1FBE0C1A}"/>
              </a:ext>
            </a:extLst>
          </p:cNvPr>
          <p:cNvSpPr txBox="1"/>
          <p:nvPr/>
        </p:nvSpPr>
        <p:spPr>
          <a:xfrm>
            <a:off x="-16369" y="5571714"/>
            <a:ext cx="9962601"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l">
              <a:buFont typeface="Arial"/>
              <a:buChar char="•"/>
            </a:pPr>
            <a:r>
              <a:rPr lang="en-US" dirty="0">
                <a:solidFill>
                  <a:srgbClr val="000000"/>
                </a:solidFill>
              </a:rPr>
              <a:t>The distribution here shows the average ratings for the white wines based on the quality viz. Poor, Average and Good</a:t>
            </a:r>
          </a:p>
          <a:p>
            <a:pPr marL="285750" indent="-285750" algn="l">
              <a:buFont typeface="Arial"/>
              <a:buChar char="•"/>
            </a:pPr>
            <a:r>
              <a:rPr lang="en-US" dirty="0">
                <a:solidFill>
                  <a:srgbClr val="000000"/>
                </a:solidFill>
              </a:rPr>
              <a:t>On an average, "Good" quality wines have a rating of 7.17</a:t>
            </a:r>
          </a:p>
          <a:p>
            <a:pPr marL="285750" indent="-285750" algn="l">
              <a:buFont typeface="Arial"/>
              <a:buChar char="•"/>
            </a:pPr>
            <a:r>
              <a:rPr lang="en-US" dirty="0">
                <a:solidFill>
                  <a:srgbClr val="000000"/>
                </a:solidFill>
              </a:rPr>
              <a:t>Similarly, "Average" quality wines have a rating of 5.60</a:t>
            </a:r>
          </a:p>
          <a:p>
            <a:pPr marL="285750" indent="-285750" algn="l">
              <a:buFont typeface="Arial"/>
              <a:buChar char="•"/>
            </a:pPr>
            <a:r>
              <a:rPr lang="en-US" dirty="0">
                <a:solidFill>
                  <a:srgbClr val="000000"/>
                </a:solidFill>
              </a:rPr>
              <a:t>While "Poor" quality wines have a rating of 3.89</a:t>
            </a:r>
          </a:p>
        </p:txBody>
      </p:sp>
      <p:pic>
        <p:nvPicPr>
          <p:cNvPr id="6" name="Picture 8" descr="Chart, histogram, treemap chart&#10;&#10;Description automatically generated">
            <a:extLst>
              <a:ext uri="{FF2B5EF4-FFF2-40B4-BE49-F238E27FC236}">
                <a16:creationId xmlns:a16="http://schemas.microsoft.com/office/drawing/2014/main" id="{3F8E4C92-6971-4B12-8CBC-E8688741F679}"/>
              </a:ext>
            </a:extLst>
          </p:cNvPr>
          <p:cNvPicPr>
            <a:picLocks noChangeAspect="1"/>
          </p:cNvPicPr>
          <p:nvPr/>
        </p:nvPicPr>
        <p:blipFill>
          <a:blip r:embed="rId3"/>
          <a:stretch>
            <a:fillRect/>
          </a:stretch>
        </p:blipFill>
        <p:spPr>
          <a:xfrm>
            <a:off x="1406382" y="1392859"/>
            <a:ext cx="7983242" cy="3959530"/>
          </a:xfrm>
          <a:prstGeom prst="rect">
            <a:avLst/>
          </a:prstGeom>
        </p:spPr>
      </p:pic>
      <p:sp>
        <p:nvSpPr>
          <p:cNvPr id="4" name="object 18">
            <a:extLst>
              <a:ext uri="{FF2B5EF4-FFF2-40B4-BE49-F238E27FC236}">
                <a16:creationId xmlns:a16="http://schemas.microsoft.com/office/drawing/2014/main" id="{97B1E374-FA6B-4615-8698-D9564ADB2CE0}"/>
              </a:ext>
            </a:extLst>
          </p:cNvPr>
          <p:cNvSpPr txBox="1"/>
          <p:nvPr/>
        </p:nvSpPr>
        <p:spPr>
          <a:xfrm>
            <a:off x="214629" y="619599"/>
            <a:ext cx="5389967" cy="300082"/>
          </a:xfrm>
          <a:prstGeom prst="rect">
            <a:avLst/>
          </a:prstGeom>
        </p:spPr>
        <p:txBody>
          <a:bodyPr vert="horz" wrap="square" lIns="0" tIns="15240" rIns="0" bIns="0" rtlCol="0" anchor="t">
            <a:spAutoFit/>
          </a:bodyPr>
          <a:lstStyle/>
          <a:p>
            <a:pPr marL="12700">
              <a:spcBef>
                <a:spcPts val="120"/>
              </a:spcBef>
            </a:pPr>
            <a:r>
              <a:rPr lang="en-US" sz="1850">
                <a:solidFill>
                  <a:srgbClr val="25291F"/>
                </a:solidFill>
                <a:latin typeface="Book Antiqua"/>
                <a:cs typeface="Book Antiqua"/>
              </a:rPr>
              <a:t>Quantitative Data</a:t>
            </a:r>
          </a:p>
        </p:txBody>
      </p:sp>
      <p:sp>
        <p:nvSpPr>
          <p:cNvPr id="8" name="object 17">
            <a:extLst>
              <a:ext uri="{FF2B5EF4-FFF2-40B4-BE49-F238E27FC236}">
                <a16:creationId xmlns:a16="http://schemas.microsoft.com/office/drawing/2014/main" id="{B56FEE85-2BBC-47C4-A0D7-4252717FEFB1}"/>
              </a:ext>
            </a:extLst>
          </p:cNvPr>
          <p:cNvSpPr txBox="1">
            <a:spLocks noGrp="1"/>
          </p:cNvSpPr>
          <p:nvPr>
            <p:ph type="title"/>
          </p:nvPr>
        </p:nvSpPr>
        <p:spPr>
          <a:xfrm>
            <a:off x="214629" y="206547"/>
            <a:ext cx="4242270" cy="416781"/>
          </a:xfrm>
          <a:prstGeom prst="rect">
            <a:avLst/>
          </a:prstGeom>
        </p:spPr>
        <p:txBody>
          <a:bodyPr vert="horz" wrap="square" lIns="0" tIns="16510" rIns="0" bIns="0" rtlCol="0" anchor="t">
            <a:spAutoFit/>
          </a:bodyPr>
          <a:lstStyle/>
          <a:p>
            <a:pPr marL="12700">
              <a:spcBef>
                <a:spcPts val="130"/>
              </a:spcBef>
            </a:pPr>
            <a:r>
              <a:rPr lang="en-US" sz="2600" spc="120">
                <a:solidFill>
                  <a:srgbClr val="A18F62"/>
                </a:solidFill>
              </a:rPr>
              <a:t>Descriptive Measures</a:t>
            </a:r>
          </a:p>
        </p:txBody>
      </p:sp>
      <p:sp>
        <p:nvSpPr>
          <p:cNvPr id="14" name="object 19">
            <a:extLst>
              <a:ext uri="{FF2B5EF4-FFF2-40B4-BE49-F238E27FC236}">
                <a16:creationId xmlns:a16="http://schemas.microsoft.com/office/drawing/2014/main" id="{8E8BF919-2D4E-4DBF-94A1-02066C9E31A0}"/>
              </a:ext>
            </a:extLst>
          </p:cNvPr>
          <p:cNvSpPr/>
          <p:nvPr/>
        </p:nvSpPr>
        <p:spPr>
          <a:xfrm flipV="1">
            <a:off x="0" y="1010884"/>
            <a:ext cx="5747509" cy="72855"/>
          </a:xfrm>
          <a:custGeom>
            <a:avLst/>
            <a:gdLst/>
            <a:ahLst/>
            <a:cxnLst/>
            <a:rect l="l" t="t" r="r" b="b"/>
            <a:pathLst>
              <a:path w="4649470" h="39369">
                <a:moveTo>
                  <a:pt x="4649038" y="38988"/>
                </a:moveTo>
                <a:lnTo>
                  <a:pt x="0" y="38988"/>
                </a:lnTo>
                <a:lnTo>
                  <a:pt x="0" y="0"/>
                </a:lnTo>
                <a:lnTo>
                  <a:pt x="4649038" y="0"/>
                </a:lnTo>
                <a:lnTo>
                  <a:pt x="4649038" y="38988"/>
                </a:lnTo>
                <a:close/>
              </a:path>
            </a:pathLst>
          </a:custGeom>
          <a:solidFill>
            <a:srgbClr val="A18F62"/>
          </a:solidFill>
        </p:spPr>
        <p:txBody>
          <a:bodyPr wrap="square" lIns="0" tIns="0" rIns="0" bIns="0" rtlCol="0"/>
          <a:lstStyle/>
          <a:p>
            <a:endParaRPr/>
          </a:p>
        </p:txBody>
      </p:sp>
    </p:spTree>
    <p:extLst>
      <p:ext uri="{BB962C8B-B14F-4D97-AF65-F5344CB8AC3E}">
        <p14:creationId xmlns:p14="http://schemas.microsoft.com/office/powerpoint/2010/main" val="26608719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2504" y="10099"/>
            <a:ext cx="10768266" cy="7710885"/>
          </a:xfrm>
          <a:prstGeom prst="rect">
            <a:avLst/>
          </a:prstGeom>
        </p:spPr>
      </p:pic>
      <p:sp>
        <p:nvSpPr>
          <p:cNvPr id="3" name="object 3"/>
          <p:cNvSpPr/>
          <p:nvPr/>
        </p:nvSpPr>
        <p:spPr>
          <a:xfrm>
            <a:off x="-12476" y="-705"/>
            <a:ext cx="10768266" cy="7706703"/>
          </a:xfrm>
          <a:custGeom>
            <a:avLst/>
            <a:gdLst/>
            <a:ahLst/>
            <a:cxnLst/>
            <a:rect l="l" t="t" r="r" b="b"/>
            <a:pathLst>
              <a:path w="10693400" h="4015740">
                <a:moveTo>
                  <a:pt x="10693400" y="4015587"/>
                </a:moveTo>
                <a:lnTo>
                  <a:pt x="0" y="4015587"/>
                </a:lnTo>
                <a:lnTo>
                  <a:pt x="0" y="0"/>
                </a:lnTo>
                <a:lnTo>
                  <a:pt x="10693400" y="0"/>
                </a:lnTo>
                <a:lnTo>
                  <a:pt x="10693400" y="4015587"/>
                </a:lnTo>
                <a:close/>
              </a:path>
            </a:pathLst>
          </a:custGeom>
          <a:solidFill>
            <a:srgbClr val="EBD9A7"/>
          </a:solidFill>
        </p:spPr>
        <p:txBody>
          <a:bodyPr wrap="square" lIns="0" tIns="0" rIns="0" bIns="0" rtlCol="0"/>
          <a:lstStyle/>
          <a:p>
            <a:endParaRPr/>
          </a:p>
        </p:txBody>
      </p:sp>
      <p:sp>
        <p:nvSpPr>
          <p:cNvPr id="5" name="object 5"/>
          <p:cNvSpPr txBox="1"/>
          <p:nvPr/>
        </p:nvSpPr>
        <p:spPr>
          <a:xfrm>
            <a:off x="3897915" y="4083101"/>
            <a:ext cx="2892425" cy="246221"/>
          </a:xfrm>
          <a:prstGeom prst="rect">
            <a:avLst/>
          </a:prstGeom>
        </p:spPr>
        <p:txBody>
          <a:bodyPr vert="horz" wrap="square" lIns="0" tIns="15240" rIns="0" bIns="0" rtlCol="0" anchor="t">
            <a:spAutoFit/>
          </a:bodyPr>
          <a:lstStyle/>
          <a:p>
            <a:pPr marL="12700">
              <a:lnSpc>
                <a:spcPct val="100000"/>
              </a:lnSpc>
              <a:spcBef>
                <a:spcPts val="120"/>
              </a:spcBef>
            </a:pPr>
            <a:r>
              <a:rPr sz="1500" spc="-60">
                <a:solidFill>
                  <a:srgbClr val="25291F"/>
                </a:solidFill>
                <a:latin typeface="Arial Unicode MS"/>
                <a:cs typeface="Arial Unicode MS"/>
              </a:rPr>
              <a:t>.</a:t>
            </a:r>
            <a:endParaRPr sz="1500">
              <a:latin typeface="Arial Unicode MS"/>
              <a:cs typeface="Arial Unicode MS"/>
            </a:endParaRPr>
          </a:p>
        </p:txBody>
      </p:sp>
      <p:sp>
        <p:nvSpPr>
          <p:cNvPr id="7" name="object 7"/>
          <p:cNvSpPr txBox="1"/>
          <p:nvPr/>
        </p:nvSpPr>
        <p:spPr>
          <a:xfrm>
            <a:off x="9573869" y="6460985"/>
            <a:ext cx="876935" cy="158750"/>
          </a:xfrm>
          <a:prstGeom prst="rect">
            <a:avLst/>
          </a:prstGeom>
        </p:spPr>
        <p:txBody>
          <a:bodyPr vert="horz" wrap="square" lIns="0" tIns="10160" rIns="0" bIns="0" rtlCol="0">
            <a:spAutoFit/>
          </a:bodyPr>
          <a:lstStyle/>
          <a:p>
            <a:pPr marL="12700">
              <a:lnSpc>
                <a:spcPct val="100000"/>
              </a:lnSpc>
              <a:spcBef>
                <a:spcPts val="80"/>
              </a:spcBef>
            </a:pPr>
            <a:r>
              <a:rPr sz="800" spc="-20">
                <a:solidFill>
                  <a:srgbClr val="EBD9A7"/>
                </a:solidFill>
                <a:latin typeface="Book Antiqua"/>
                <a:cs typeface="Book Antiqua"/>
              </a:rPr>
              <a:t>R&amp;Z</a:t>
            </a:r>
            <a:r>
              <a:rPr sz="800" spc="70">
                <a:solidFill>
                  <a:srgbClr val="EBD9A7"/>
                </a:solidFill>
                <a:latin typeface="Book Antiqua"/>
                <a:cs typeface="Book Antiqua"/>
              </a:rPr>
              <a:t> </a:t>
            </a:r>
            <a:r>
              <a:rPr sz="800">
                <a:solidFill>
                  <a:srgbClr val="EBD9A7"/>
                </a:solidFill>
                <a:latin typeface="Book Antiqua"/>
                <a:cs typeface="Book Antiqua"/>
              </a:rPr>
              <a:t>Winery</a:t>
            </a:r>
            <a:r>
              <a:rPr sz="800" spc="75">
                <a:solidFill>
                  <a:srgbClr val="EBD9A7"/>
                </a:solidFill>
                <a:latin typeface="Book Antiqua"/>
                <a:cs typeface="Book Antiqua"/>
              </a:rPr>
              <a:t> </a:t>
            </a:r>
            <a:r>
              <a:rPr sz="800" spc="40">
                <a:solidFill>
                  <a:srgbClr val="EBD9A7"/>
                </a:solidFill>
                <a:latin typeface="Book Antiqua"/>
                <a:cs typeface="Book Antiqua"/>
              </a:rPr>
              <a:t>2020</a:t>
            </a:r>
            <a:endParaRPr sz="800">
              <a:latin typeface="Book Antiqua"/>
              <a:cs typeface="Book Antiqua"/>
            </a:endParaRPr>
          </a:p>
        </p:txBody>
      </p:sp>
      <p:sp>
        <p:nvSpPr>
          <p:cNvPr id="10" name="TextBox 9">
            <a:extLst>
              <a:ext uri="{FF2B5EF4-FFF2-40B4-BE49-F238E27FC236}">
                <a16:creationId xmlns:a16="http://schemas.microsoft.com/office/drawing/2014/main" id="{BF991360-20C8-47F6-A5E2-3B0A1FBE0C1A}"/>
              </a:ext>
            </a:extLst>
          </p:cNvPr>
          <p:cNvSpPr txBox="1"/>
          <p:nvPr/>
        </p:nvSpPr>
        <p:spPr>
          <a:xfrm>
            <a:off x="507475" y="5958106"/>
            <a:ext cx="9962601"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l">
              <a:buFont typeface="Arial"/>
              <a:buChar char="•"/>
            </a:pPr>
            <a:r>
              <a:rPr lang="en-US" dirty="0">
                <a:solidFill>
                  <a:srgbClr val="000000"/>
                </a:solidFill>
              </a:rPr>
              <a:t>The distribution here categorizes wines based on the average alcohol content into three types of wine bodies viz. "Medium-bodied", "Light-bodied" and "Full-bodied" </a:t>
            </a:r>
            <a:endParaRPr lang="en-US">
              <a:solidFill>
                <a:srgbClr val="000000"/>
              </a:solidFill>
            </a:endParaRPr>
          </a:p>
          <a:p>
            <a:pPr marL="285750" indent="-285750" algn="l">
              <a:buFont typeface="Arial"/>
              <a:buChar char="•"/>
            </a:pPr>
            <a:r>
              <a:rPr lang="en-US" dirty="0">
                <a:solidFill>
                  <a:srgbClr val="000000"/>
                </a:solidFill>
              </a:rPr>
              <a:t>The average alcohol content in Medium-bodied wines is 12.81%</a:t>
            </a:r>
            <a:endParaRPr lang="en-US"/>
          </a:p>
          <a:p>
            <a:pPr marL="285750" indent="-285750" algn="l">
              <a:buFont typeface="Arial"/>
              <a:buChar char="•"/>
            </a:pPr>
            <a:r>
              <a:rPr lang="en-US" dirty="0">
                <a:solidFill>
                  <a:srgbClr val="000000"/>
                </a:solidFill>
              </a:rPr>
              <a:t>Similarly, the average alcohol content in Light-bodied wines is 10.28%</a:t>
            </a:r>
          </a:p>
          <a:p>
            <a:pPr marL="285750" indent="-285750" algn="l">
              <a:buFont typeface="Arial"/>
              <a:buChar char="•"/>
            </a:pPr>
            <a:r>
              <a:rPr lang="en-US" dirty="0">
                <a:solidFill>
                  <a:srgbClr val="000000"/>
                </a:solidFill>
              </a:rPr>
              <a:t>And the average alcohol content in Full-bodied wines is 13.77%</a:t>
            </a:r>
            <a:endParaRPr lang="en-US"/>
          </a:p>
        </p:txBody>
      </p:sp>
      <p:pic>
        <p:nvPicPr>
          <p:cNvPr id="4" name="Picture 7" descr="Chart, bar chart&#10;&#10;Description automatically generated">
            <a:extLst>
              <a:ext uri="{FF2B5EF4-FFF2-40B4-BE49-F238E27FC236}">
                <a16:creationId xmlns:a16="http://schemas.microsoft.com/office/drawing/2014/main" id="{67822F47-BB40-4F6F-84FD-BE6EE2BA5016}"/>
              </a:ext>
            </a:extLst>
          </p:cNvPr>
          <p:cNvPicPr>
            <a:picLocks noChangeAspect="1"/>
          </p:cNvPicPr>
          <p:nvPr/>
        </p:nvPicPr>
        <p:blipFill>
          <a:blip r:embed="rId3"/>
          <a:stretch>
            <a:fillRect/>
          </a:stretch>
        </p:blipFill>
        <p:spPr>
          <a:xfrm>
            <a:off x="1815858" y="1316978"/>
            <a:ext cx="7109810" cy="4366192"/>
          </a:xfrm>
          <a:prstGeom prst="rect">
            <a:avLst/>
          </a:prstGeom>
        </p:spPr>
      </p:pic>
      <p:sp>
        <p:nvSpPr>
          <p:cNvPr id="6" name="object 18">
            <a:extLst>
              <a:ext uri="{FF2B5EF4-FFF2-40B4-BE49-F238E27FC236}">
                <a16:creationId xmlns:a16="http://schemas.microsoft.com/office/drawing/2014/main" id="{314AAC4E-83A6-4D12-9E35-76CC460522D5}"/>
              </a:ext>
            </a:extLst>
          </p:cNvPr>
          <p:cNvSpPr txBox="1"/>
          <p:nvPr/>
        </p:nvSpPr>
        <p:spPr>
          <a:xfrm>
            <a:off x="214629" y="619599"/>
            <a:ext cx="5389967" cy="300082"/>
          </a:xfrm>
          <a:prstGeom prst="rect">
            <a:avLst/>
          </a:prstGeom>
        </p:spPr>
        <p:txBody>
          <a:bodyPr vert="horz" wrap="square" lIns="0" tIns="15240" rIns="0" bIns="0" rtlCol="0" anchor="t">
            <a:spAutoFit/>
          </a:bodyPr>
          <a:lstStyle/>
          <a:p>
            <a:pPr marL="12700">
              <a:spcBef>
                <a:spcPts val="120"/>
              </a:spcBef>
            </a:pPr>
            <a:r>
              <a:rPr lang="en-US" sz="1850">
                <a:solidFill>
                  <a:srgbClr val="25291F"/>
                </a:solidFill>
                <a:latin typeface="Book Antiqua"/>
                <a:cs typeface="Book Antiqua"/>
              </a:rPr>
              <a:t>Quantitative Data</a:t>
            </a:r>
          </a:p>
        </p:txBody>
      </p:sp>
      <p:sp>
        <p:nvSpPr>
          <p:cNvPr id="8" name="object 17">
            <a:extLst>
              <a:ext uri="{FF2B5EF4-FFF2-40B4-BE49-F238E27FC236}">
                <a16:creationId xmlns:a16="http://schemas.microsoft.com/office/drawing/2014/main" id="{44FD83D8-D613-453B-81C4-33D94A6C423B}"/>
              </a:ext>
            </a:extLst>
          </p:cNvPr>
          <p:cNvSpPr txBox="1">
            <a:spLocks noGrp="1"/>
          </p:cNvSpPr>
          <p:nvPr>
            <p:ph type="title"/>
          </p:nvPr>
        </p:nvSpPr>
        <p:spPr>
          <a:xfrm>
            <a:off x="214629" y="206547"/>
            <a:ext cx="4242270" cy="416781"/>
          </a:xfrm>
          <a:prstGeom prst="rect">
            <a:avLst/>
          </a:prstGeom>
        </p:spPr>
        <p:txBody>
          <a:bodyPr vert="horz" wrap="square" lIns="0" tIns="16510" rIns="0" bIns="0" rtlCol="0" anchor="t">
            <a:spAutoFit/>
          </a:bodyPr>
          <a:lstStyle/>
          <a:p>
            <a:pPr marL="12700">
              <a:spcBef>
                <a:spcPts val="130"/>
              </a:spcBef>
            </a:pPr>
            <a:r>
              <a:rPr lang="en-US" sz="2600" spc="120">
                <a:solidFill>
                  <a:srgbClr val="A18F62"/>
                </a:solidFill>
              </a:rPr>
              <a:t>Descriptive Measures</a:t>
            </a:r>
          </a:p>
        </p:txBody>
      </p:sp>
      <p:sp>
        <p:nvSpPr>
          <p:cNvPr id="14" name="object 19">
            <a:extLst>
              <a:ext uri="{FF2B5EF4-FFF2-40B4-BE49-F238E27FC236}">
                <a16:creationId xmlns:a16="http://schemas.microsoft.com/office/drawing/2014/main" id="{E70A97D9-4F3A-4D99-AFDE-044F5C21A436}"/>
              </a:ext>
            </a:extLst>
          </p:cNvPr>
          <p:cNvSpPr/>
          <p:nvPr/>
        </p:nvSpPr>
        <p:spPr>
          <a:xfrm flipV="1">
            <a:off x="0" y="998419"/>
            <a:ext cx="5747509" cy="72855"/>
          </a:xfrm>
          <a:custGeom>
            <a:avLst/>
            <a:gdLst/>
            <a:ahLst/>
            <a:cxnLst/>
            <a:rect l="l" t="t" r="r" b="b"/>
            <a:pathLst>
              <a:path w="4649470" h="39369">
                <a:moveTo>
                  <a:pt x="4649038" y="38988"/>
                </a:moveTo>
                <a:lnTo>
                  <a:pt x="0" y="38988"/>
                </a:lnTo>
                <a:lnTo>
                  <a:pt x="0" y="0"/>
                </a:lnTo>
                <a:lnTo>
                  <a:pt x="4649038" y="0"/>
                </a:lnTo>
                <a:lnTo>
                  <a:pt x="4649038" y="38988"/>
                </a:lnTo>
                <a:close/>
              </a:path>
            </a:pathLst>
          </a:custGeom>
          <a:solidFill>
            <a:srgbClr val="A18F62"/>
          </a:solidFill>
        </p:spPr>
        <p:txBody>
          <a:bodyPr wrap="square" lIns="0" tIns="0" rIns="0" bIns="0" rtlCol="0"/>
          <a:lstStyle/>
          <a:p>
            <a:endParaRPr/>
          </a:p>
        </p:txBody>
      </p:sp>
    </p:spTree>
    <p:extLst>
      <p:ext uri="{BB962C8B-B14F-4D97-AF65-F5344CB8AC3E}">
        <p14:creationId xmlns:p14="http://schemas.microsoft.com/office/powerpoint/2010/main" val="14899538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2504" y="10099"/>
            <a:ext cx="10768266" cy="7710885"/>
          </a:xfrm>
          <a:prstGeom prst="rect">
            <a:avLst/>
          </a:prstGeom>
        </p:spPr>
      </p:pic>
      <p:sp>
        <p:nvSpPr>
          <p:cNvPr id="3" name="object 3"/>
          <p:cNvSpPr/>
          <p:nvPr/>
        </p:nvSpPr>
        <p:spPr>
          <a:xfrm>
            <a:off x="-12476" y="-705"/>
            <a:ext cx="10768266" cy="7706703"/>
          </a:xfrm>
          <a:custGeom>
            <a:avLst/>
            <a:gdLst/>
            <a:ahLst/>
            <a:cxnLst/>
            <a:rect l="l" t="t" r="r" b="b"/>
            <a:pathLst>
              <a:path w="10693400" h="4015740">
                <a:moveTo>
                  <a:pt x="10693400" y="4015587"/>
                </a:moveTo>
                <a:lnTo>
                  <a:pt x="0" y="4015587"/>
                </a:lnTo>
                <a:lnTo>
                  <a:pt x="0" y="0"/>
                </a:lnTo>
                <a:lnTo>
                  <a:pt x="10693400" y="0"/>
                </a:lnTo>
                <a:lnTo>
                  <a:pt x="10693400" y="4015587"/>
                </a:lnTo>
                <a:close/>
              </a:path>
            </a:pathLst>
          </a:custGeom>
          <a:solidFill>
            <a:srgbClr val="EBD9A7"/>
          </a:solidFill>
        </p:spPr>
        <p:txBody>
          <a:bodyPr wrap="square" lIns="0" tIns="0" rIns="0" bIns="0" rtlCol="0"/>
          <a:lstStyle/>
          <a:p>
            <a:endParaRPr/>
          </a:p>
        </p:txBody>
      </p:sp>
      <p:sp>
        <p:nvSpPr>
          <p:cNvPr id="5" name="object 5"/>
          <p:cNvSpPr txBox="1"/>
          <p:nvPr/>
        </p:nvSpPr>
        <p:spPr>
          <a:xfrm>
            <a:off x="3897915" y="4083101"/>
            <a:ext cx="2892425" cy="246221"/>
          </a:xfrm>
          <a:prstGeom prst="rect">
            <a:avLst/>
          </a:prstGeom>
        </p:spPr>
        <p:txBody>
          <a:bodyPr vert="horz" wrap="square" lIns="0" tIns="15240" rIns="0" bIns="0" rtlCol="0" anchor="t">
            <a:spAutoFit/>
          </a:bodyPr>
          <a:lstStyle/>
          <a:p>
            <a:pPr marL="12700">
              <a:lnSpc>
                <a:spcPct val="100000"/>
              </a:lnSpc>
              <a:spcBef>
                <a:spcPts val="120"/>
              </a:spcBef>
            </a:pPr>
            <a:r>
              <a:rPr sz="1500" spc="-60">
                <a:solidFill>
                  <a:srgbClr val="25291F"/>
                </a:solidFill>
                <a:latin typeface="Arial Unicode MS"/>
                <a:cs typeface="Arial Unicode MS"/>
              </a:rPr>
              <a:t>.</a:t>
            </a:r>
            <a:endParaRPr sz="1500">
              <a:latin typeface="Arial Unicode MS"/>
              <a:cs typeface="Arial Unicode MS"/>
            </a:endParaRPr>
          </a:p>
        </p:txBody>
      </p:sp>
      <p:sp>
        <p:nvSpPr>
          <p:cNvPr id="7" name="object 7"/>
          <p:cNvSpPr txBox="1"/>
          <p:nvPr/>
        </p:nvSpPr>
        <p:spPr>
          <a:xfrm>
            <a:off x="9573869" y="6460985"/>
            <a:ext cx="876935" cy="158750"/>
          </a:xfrm>
          <a:prstGeom prst="rect">
            <a:avLst/>
          </a:prstGeom>
        </p:spPr>
        <p:txBody>
          <a:bodyPr vert="horz" wrap="square" lIns="0" tIns="10160" rIns="0" bIns="0" rtlCol="0">
            <a:spAutoFit/>
          </a:bodyPr>
          <a:lstStyle/>
          <a:p>
            <a:pPr marL="12700">
              <a:lnSpc>
                <a:spcPct val="100000"/>
              </a:lnSpc>
              <a:spcBef>
                <a:spcPts val="80"/>
              </a:spcBef>
            </a:pPr>
            <a:r>
              <a:rPr sz="800" spc="-20">
                <a:solidFill>
                  <a:srgbClr val="EBD9A7"/>
                </a:solidFill>
                <a:latin typeface="Book Antiqua"/>
                <a:cs typeface="Book Antiqua"/>
              </a:rPr>
              <a:t>R&amp;Z</a:t>
            </a:r>
            <a:r>
              <a:rPr sz="800" spc="70">
                <a:solidFill>
                  <a:srgbClr val="EBD9A7"/>
                </a:solidFill>
                <a:latin typeface="Book Antiqua"/>
                <a:cs typeface="Book Antiqua"/>
              </a:rPr>
              <a:t> </a:t>
            </a:r>
            <a:r>
              <a:rPr sz="800">
                <a:solidFill>
                  <a:srgbClr val="EBD9A7"/>
                </a:solidFill>
                <a:latin typeface="Book Antiqua"/>
                <a:cs typeface="Book Antiqua"/>
              </a:rPr>
              <a:t>Winery</a:t>
            </a:r>
            <a:r>
              <a:rPr sz="800" spc="75">
                <a:solidFill>
                  <a:srgbClr val="EBD9A7"/>
                </a:solidFill>
                <a:latin typeface="Book Antiqua"/>
                <a:cs typeface="Book Antiqua"/>
              </a:rPr>
              <a:t> </a:t>
            </a:r>
            <a:r>
              <a:rPr sz="800" spc="40">
                <a:solidFill>
                  <a:srgbClr val="EBD9A7"/>
                </a:solidFill>
                <a:latin typeface="Book Antiqua"/>
                <a:cs typeface="Book Antiqua"/>
              </a:rPr>
              <a:t>2020</a:t>
            </a:r>
            <a:endParaRPr sz="800">
              <a:latin typeface="Book Antiqua"/>
              <a:cs typeface="Book Antiqua"/>
            </a:endParaRPr>
          </a:p>
        </p:txBody>
      </p:sp>
      <p:sp>
        <p:nvSpPr>
          <p:cNvPr id="10" name="TextBox 9">
            <a:extLst>
              <a:ext uri="{FF2B5EF4-FFF2-40B4-BE49-F238E27FC236}">
                <a16:creationId xmlns:a16="http://schemas.microsoft.com/office/drawing/2014/main" id="{BF991360-20C8-47F6-A5E2-3B0A1FBE0C1A}"/>
              </a:ext>
            </a:extLst>
          </p:cNvPr>
          <p:cNvSpPr txBox="1"/>
          <p:nvPr/>
        </p:nvSpPr>
        <p:spPr>
          <a:xfrm>
            <a:off x="5941584" y="1224076"/>
            <a:ext cx="4748300" cy="369331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l">
              <a:buFont typeface="Arial"/>
              <a:buChar char="•"/>
            </a:pPr>
            <a:r>
              <a:rPr lang="en-US" dirty="0">
                <a:solidFill>
                  <a:srgbClr val="000000"/>
                </a:solidFill>
              </a:rPr>
              <a:t>The distribution  here categorizes wines into "Bone Dry", "Dry", "Medium-Sweet" and "Off-Dry" based on the average content of the residual sugar</a:t>
            </a:r>
          </a:p>
          <a:p>
            <a:pPr marL="285750" indent="-285750" algn="l">
              <a:buFont typeface="Arial"/>
              <a:buChar char="•"/>
            </a:pPr>
            <a:r>
              <a:rPr lang="en-US" dirty="0"/>
              <a:t>The average content of residual sugar in Bone Dry wines is 0.93 g/dm^3</a:t>
            </a:r>
          </a:p>
          <a:p>
            <a:pPr marL="285750" indent="-285750" algn="l">
              <a:buFont typeface="Arial"/>
              <a:buChar char="•"/>
            </a:pPr>
            <a:r>
              <a:rPr lang="en-US" dirty="0"/>
              <a:t>The average content of residual sugar in Dry wines is 6.16 g/dm^3</a:t>
            </a:r>
            <a:endParaRPr lang="en-US" dirty="0">
              <a:solidFill>
                <a:srgbClr val="000000"/>
              </a:solidFill>
            </a:endParaRPr>
          </a:p>
          <a:p>
            <a:pPr marL="285750" indent="-285750" algn="l">
              <a:buFont typeface="Arial"/>
              <a:buChar char="•"/>
            </a:pPr>
            <a:r>
              <a:rPr lang="en-US" dirty="0"/>
              <a:t>The average content of residual sugar in Medium-Sweet wines is 65.80 g/dm^3</a:t>
            </a:r>
            <a:endParaRPr lang="en-US" dirty="0">
              <a:solidFill>
                <a:srgbClr val="000000"/>
              </a:solidFill>
            </a:endParaRPr>
          </a:p>
          <a:p>
            <a:pPr marL="285750" indent="-285750" algn="l">
              <a:buFont typeface="Arial"/>
              <a:buChar char="•"/>
            </a:pPr>
            <a:r>
              <a:rPr lang="en-US" dirty="0"/>
              <a:t>The average content of residual sugar in Off-Dry wines is 18.63 g/dm^3</a:t>
            </a:r>
            <a:endParaRPr lang="en-US" dirty="0">
              <a:solidFill>
                <a:srgbClr val="000000"/>
              </a:solidFill>
            </a:endParaRPr>
          </a:p>
          <a:p>
            <a:pPr algn="l"/>
            <a:endParaRPr lang="en-US">
              <a:solidFill>
                <a:srgbClr val="000000"/>
              </a:solidFill>
            </a:endParaRPr>
          </a:p>
        </p:txBody>
      </p:sp>
      <p:sp>
        <p:nvSpPr>
          <p:cNvPr id="12" name="TextBox 11">
            <a:extLst>
              <a:ext uri="{FF2B5EF4-FFF2-40B4-BE49-F238E27FC236}">
                <a16:creationId xmlns:a16="http://schemas.microsoft.com/office/drawing/2014/main" id="{B064DDD9-7AEB-401A-8FBD-30B85E297587}"/>
              </a:ext>
            </a:extLst>
          </p:cNvPr>
          <p:cNvSpPr txBox="1"/>
          <p:nvPr/>
        </p:nvSpPr>
        <p:spPr>
          <a:xfrm>
            <a:off x="4428728" y="4994992"/>
            <a:ext cx="188457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i="1"/>
              <a:t>fig. d</a:t>
            </a:r>
          </a:p>
        </p:txBody>
      </p:sp>
      <p:pic>
        <p:nvPicPr>
          <p:cNvPr id="6" name="Picture 7" descr="Chart&#10;&#10;Description automatically generated">
            <a:extLst>
              <a:ext uri="{FF2B5EF4-FFF2-40B4-BE49-F238E27FC236}">
                <a16:creationId xmlns:a16="http://schemas.microsoft.com/office/drawing/2014/main" id="{88817261-4EF8-4024-A377-0318641EE98E}"/>
              </a:ext>
            </a:extLst>
          </p:cNvPr>
          <p:cNvPicPr>
            <a:picLocks noChangeAspect="1"/>
          </p:cNvPicPr>
          <p:nvPr/>
        </p:nvPicPr>
        <p:blipFill>
          <a:blip r:embed="rId3"/>
          <a:stretch>
            <a:fillRect/>
          </a:stretch>
        </p:blipFill>
        <p:spPr>
          <a:xfrm>
            <a:off x="384" y="1137578"/>
            <a:ext cx="5748967" cy="5586606"/>
          </a:xfrm>
          <a:prstGeom prst="rect">
            <a:avLst/>
          </a:prstGeom>
        </p:spPr>
      </p:pic>
      <p:sp>
        <p:nvSpPr>
          <p:cNvPr id="4" name="object 18">
            <a:extLst>
              <a:ext uri="{FF2B5EF4-FFF2-40B4-BE49-F238E27FC236}">
                <a16:creationId xmlns:a16="http://schemas.microsoft.com/office/drawing/2014/main" id="{A7659C95-B31E-4123-A7C5-980F2598AE55}"/>
              </a:ext>
            </a:extLst>
          </p:cNvPr>
          <p:cNvSpPr txBox="1"/>
          <p:nvPr/>
        </p:nvSpPr>
        <p:spPr>
          <a:xfrm>
            <a:off x="214629" y="619599"/>
            <a:ext cx="5389967" cy="300082"/>
          </a:xfrm>
          <a:prstGeom prst="rect">
            <a:avLst/>
          </a:prstGeom>
        </p:spPr>
        <p:txBody>
          <a:bodyPr vert="horz" wrap="square" lIns="0" tIns="15240" rIns="0" bIns="0" rtlCol="0" anchor="t">
            <a:spAutoFit/>
          </a:bodyPr>
          <a:lstStyle/>
          <a:p>
            <a:pPr marL="12700">
              <a:spcBef>
                <a:spcPts val="120"/>
              </a:spcBef>
            </a:pPr>
            <a:r>
              <a:rPr lang="en-US" sz="1850">
                <a:solidFill>
                  <a:srgbClr val="25291F"/>
                </a:solidFill>
                <a:latin typeface="Book Antiqua"/>
                <a:cs typeface="Book Antiqua"/>
              </a:rPr>
              <a:t>Quantitative Data</a:t>
            </a:r>
          </a:p>
        </p:txBody>
      </p:sp>
      <p:sp>
        <p:nvSpPr>
          <p:cNvPr id="9" name="object 17">
            <a:extLst>
              <a:ext uri="{FF2B5EF4-FFF2-40B4-BE49-F238E27FC236}">
                <a16:creationId xmlns:a16="http://schemas.microsoft.com/office/drawing/2014/main" id="{B997D8DE-5B3A-43C0-A24D-089B42243B7E}"/>
              </a:ext>
            </a:extLst>
          </p:cNvPr>
          <p:cNvSpPr txBox="1">
            <a:spLocks noGrp="1"/>
          </p:cNvSpPr>
          <p:nvPr>
            <p:ph type="title"/>
          </p:nvPr>
        </p:nvSpPr>
        <p:spPr>
          <a:xfrm>
            <a:off x="214629" y="206547"/>
            <a:ext cx="4242270" cy="416781"/>
          </a:xfrm>
          <a:prstGeom prst="rect">
            <a:avLst/>
          </a:prstGeom>
        </p:spPr>
        <p:txBody>
          <a:bodyPr vert="horz" wrap="square" lIns="0" tIns="16510" rIns="0" bIns="0" rtlCol="0" anchor="t">
            <a:spAutoFit/>
          </a:bodyPr>
          <a:lstStyle/>
          <a:p>
            <a:pPr marL="12700">
              <a:spcBef>
                <a:spcPts val="130"/>
              </a:spcBef>
            </a:pPr>
            <a:r>
              <a:rPr lang="en-US" sz="2600" spc="120">
                <a:solidFill>
                  <a:srgbClr val="A18F62"/>
                </a:solidFill>
              </a:rPr>
              <a:t>Descriptive Measures</a:t>
            </a:r>
          </a:p>
        </p:txBody>
      </p:sp>
      <p:sp>
        <p:nvSpPr>
          <p:cNvPr id="15" name="object 19">
            <a:extLst>
              <a:ext uri="{FF2B5EF4-FFF2-40B4-BE49-F238E27FC236}">
                <a16:creationId xmlns:a16="http://schemas.microsoft.com/office/drawing/2014/main" id="{98BC8036-E81D-4032-8976-542D5C517B45}"/>
              </a:ext>
            </a:extLst>
          </p:cNvPr>
          <p:cNvSpPr/>
          <p:nvPr/>
        </p:nvSpPr>
        <p:spPr>
          <a:xfrm flipV="1">
            <a:off x="0" y="923634"/>
            <a:ext cx="5747509" cy="72855"/>
          </a:xfrm>
          <a:custGeom>
            <a:avLst/>
            <a:gdLst/>
            <a:ahLst/>
            <a:cxnLst/>
            <a:rect l="l" t="t" r="r" b="b"/>
            <a:pathLst>
              <a:path w="4649470" h="39369">
                <a:moveTo>
                  <a:pt x="4649038" y="38988"/>
                </a:moveTo>
                <a:lnTo>
                  <a:pt x="0" y="38988"/>
                </a:lnTo>
                <a:lnTo>
                  <a:pt x="0" y="0"/>
                </a:lnTo>
                <a:lnTo>
                  <a:pt x="4649038" y="0"/>
                </a:lnTo>
                <a:lnTo>
                  <a:pt x="4649038" y="38988"/>
                </a:lnTo>
                <a:close/>
              </a:path>
            </a:pathLst>
          </a:custGeom>
          <a:solidFill>
            <a:srgbClr val="A18F62"/>
          </a:solidFill>
        </p:spPr>
        <p:txBody>
          <a:bodyPr wrap="square" lIns="0" tIns="0" rIns="0" bIns="0" rtlCol="0"/>
          <a:lstStyle/>
          <a:p>
            <a:endParaRPr/>
          </a:p>
        </p:txBody>
      </p:sp>
    </p:spTree>
    <p:extLst>
      <p:ext uri="{BB962C8B-B14F-4D97-AF65-F5344CB8AC3E}">
        <p14:creationId xmlns:p14="http://schemas.microsoft.com/office/powerpoint/2010/main" val="13419174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2370"/>
            <a:ext cx="10693400" cy="7549099"/>
          </a:xfrm>
          <a:custGeom>
            <a:avLst/>
            <a:gdLst/>
            <a:ahLst/>
            <a:cxnLst/>
            <a:rect l="l" t="t" r="r" b="b"/>
            <a:pathLst>
              <a:path w="10693400" h="6015355">
                <a:moveTo>
                  <a:pt x="10693400" y="6015037"/>
                </a:moveTo>
                <a:lnTo>
                  <a:pt x="0" y="6015037"/>
                </a:lnTo>
                <a:lnTo>
                  <a:pt x="0" y="0"/>
                </a:lnTo>
                <a:lnTo>
                  <a:pt x="10693400" y="0"/>
                </a:lnTo>
                <a:lnTo>
                  <a:pt x="10693400" y="6015037"/>
                </a:lnTo>
                <a:close/>
              </a:path>
            </a:pathLst>
          </a:custGeom>
          <a:solidFill>
            <a:srgbClr val="EBD9A7"/>
          </a:solidFill>
        </p:spPr>
        <p:txBody>
          <a:bodyPr wrap="square" lIns="0" tIns="0" rIns="0" bIns="0" rtlCol="0"/>
          <a:lstStyle/>
          <a:p>
            <a:endParaRPr/>
          </a:p>
        </p:txBody>
      </p:sp>
      <p:sp>
        <p:nvSpPr>
          <p:cNvPr id="3" name="object 3"/>
          <p:cNvSpPr/>
          <p:nvPr/>
        </p:nvSpPr>
        <p:spPr>
          <a:xfrm>
            <a:off x="0" y="7462938"/>
            <a:ext cx="10693400" cy="95873"/>
          </a:xfrm>
          <a:custGeom>
            <a:avLst/>
            <a:gdLst/>
            <a:ahLst/>
            <a:cxnLst/>
            <a:rect l="l" t="t" r="r" b="b"/>
            <a:pathLst>
              <a:path w="10693400" h="507365">
                <a:moveTo>
                  <a:pt x="10693400" y="507111"/>
                </a:moveTo>
                <a:lnTo>
                  <a:pt x="0" y="507111"/>
                </a:lnTo>
                <a:lnTo>
                  <a:pt x="0" y="0"/>
                </a:lnTo>
                <a:lnTo>
                  <a:pt x="10693400" y="0"/>
                </a:lnTo>
                <a:lnTo>
                  <a:pt x="10693400" y="507111"/>
                </a:lnTo>
                <a:close/>
              </a:path>
            </a:pathLst>
          </a:custGeom>
          <a:solidFill>
            <a:srgbClr val="A18F62"/>
          </a:solidFill>
        </p:spPr>
        <p:txBody>
          <a:bodyPr wrap="square" lIns="0" tIns="0" rIns="0" bIns="0" rtlCol="0"/>
          <a:lstStyle/>
          <a:p>
            <a:endParaRPr/>
          </a:p>
        </p:txBody>
      </p:sp>
      <p:sp>
        <p:nvSpPr>
          <p:cNvPr id="15" name="object 15"/>
          <p:cNvSpPr txBox="1"/>
          <p:nvPr/>
        </p:nvSpPr>
        <p:spPr>
          <a:xfrm>
            <a:off x="6762551" y="1651625"/>
            <a:ext cx="3935475" cy="468783"/>
          </a:xfrm>
          <a:prstGeom prst="rect">
            <a:avLst/>
          </a:prstGeom>
        </p:spPr>
        <p:txBody>
          <a:bodyPr vert="horz" wrap="square" lIns="0" tIns="12065" rIns="0" bIns="0" rtlCol="0" anchor="t">
            <a:spAutoFit/>
          </a:bodyPr>
          <a:lstStyle/>
          <a:p>
            <a:pPr marL="12700" marR="5080">
              <a:lnSpc>
                <a:spcPct val="118800"/>
              </a:lnSpc>
              <a:spcBef>
                <a:spcPts val="95"/>
              </a:spcBef>
            </a:pPr>
            <a:r>
              <a:rPr lang="en-US" sz="1300" b="1">
                <a:solidFill>
                  <a:srgbClr val="25291F"/>
                </a:solidFill>
                <a:latin typeface="Arial Unicode MS"/>
                <a:cs typeface="Arial Unicode MS"/>
              </a:rPr>
              <a:t>Numerical &amp; Percentile distribution of observations based on wine quality:</a:t>
            </a:r>
            <a:endParaRPr lang="en-US" b="1"/>
          </a:p>
        </p:txBody>
      </p:sp>
      <p:sp>
        <p:nvSpPr>
          <p:cNvPr id="17" name="object 17"/>
          <p:cNvSpPr txBox="1">
            <a:spLocks noGrp="1"/>
          </p:cNvSpPr>
          <p:nvPr>
            <p:ph type="title"/>
          </p:nvPr>
        </p:nvSpPr>
        <p:spPr>
          <a:xfrm>
            <a:off x="214629" y="206547"/>
            <a:ext cx="4242270" cy="416781"/>
          </a:xfrm>
          <a:prstGeom prst="rect">
            <a:avLst/>
          </a:prstGeom>
        </p:spPr>
        <p:txBody>
          <a:bodyPr vert="horz" wrap="square" lIns="0" tIns="16510" rIns="0" bIns="0" rtlCol="0" anchor="t">
            <a:spAutoFit/>
          </a:bodyPr>
          <a:lstStyle/>
          <a:p>
            <a:pPr marL="12700">
              <a:spcBef>
                <a:spcPts val="130"/>
              </a:spcBef>
            </a:pPr>
            <a:r>
              <a:rPr lang="en-US" sz="2600" spc="120">
                <a:solidFill>
                  <a:srgbClr val="A18F62"/>
                </a:solidFill>
              </a:rPr>
              <a:t>Descriptive Measures</a:t>
            </a:r>
          </a:p>
        </p:txBody>
      </p:sp>
      <p:sp>
        <p:nvSpPr>
          <p:cNvPr id="18" name="object 18"/>
          <p:cNvSpPr txBox="1"/>
          <p:nvPr/>
        </p:nvSpPr>
        <p:spPr>
          <a:xfrm>
            <a:off x="214629" y="619599"/>
            <a:ext cx="5389967" cy="300082"/>
          </a:xfrm>
          <a:prstGeom prst="rect">
            <a:avLst/>
          </a:prstGeom>
        </p:spPr>
        <p:txBody>
          <a:bodyPr vert="horz" wrap="square" lIns="0" tIns="15240" rIns="0" bIns="0" rtlCol="0" anchor="t">
            <a:spAutoFit/>
          </a:bodyPr>
          <a:lstStyle/>
          <a:p>
            <a:pPr marL="12700">
              <a:spcBef>
                <a:spcPts val="120"/>
              </a:spcBef>
            </a:pPr>
            <a:r>
              <a:rPr lang="en-US" sz="1850">
                <a:solidFill>
                  <a:srgbClr val="25291F"/>
                </a:solidFill>
                <a:latin typeface="Book Antiqua"/>
                <a:cs typeface="Book Antiqua"/>
              </a:rPr>
              <a:t>Qualitative/Categorical Data – Review of wine</a:t>
            </a:r>
          </a:p>
        </p:txBody>
      </p:sp>
      <p:sp>
        <p:nvSpPr>
          <p:cNvPr id="19" name="object 19"/>
          <p:cNvSpPr/>
          <p:nvPr/>
        </p:nvSpPr>
        <p:spPr>
          <a:xfrm flipV="1">
            <a:off x="0" y="1010884"/>
            <a:ext cx="5747509" cy="72855"/>
          </a:xfrm>
          <a:custGeom>
            <a:avLst/>
            <a:gdLst/>
            <a:ahLst/>
            <a:cxnLst/>
            <a:rect l="l" t="t" r="r" b="b"/>
            <a:pathLst>
              <a:path w="4649470" h="39369">
                <a:moveTo>
                  <a:pt x="4649038" y="38988"/>
                </a:moveTo>
                <a:lnTo>
                  <a:pt x="0" y="38988"/>
                </a:lnTo>
                <a:lnTo>
                  <a:pt x="0" y="0"/>
                </a:lnTo>
                <a:lnTo>
                  <a:pt x="4649038" y="0"/>
                </a:lnTo>
                <a:lnTo>
                  <a:pt x="4649038" y="38988"/>
                </a:lnTo>
                <a:close/>
              </a:path>
            </a:pathLst>
          </a:custGeom>
          <a:solidFill>
            <a:srgbClr val="A18F62"/>
          </a:solidFill>
        </p:spPr>
        <p:txBody>
          <a:bodyPr wrap="square" lIns="0" tIns="0" rIns="0" bIns="0" rtlCol="0"/>
          <a:lstStyle/>
          <a:p>
            <a:endParaRPr/>
          </a:p>
        </p:txBody>
      </p:sp>
      <p:sp>
        <p:nvSpPr>
          <p:cNvPr id="20" name="object 20"/>
          <p:cNvSpPr txBox="1"/>
          <p:nvPr/>
        </p:nvSpPr>
        <p:spPr>
          <a:xfrm>
            <a:off x="9573869" y="6460991"/>
            <a:ext cx="876935" cy="158750"/>
          </a:xfrm>
          <a:prstGeom prst="rect">
            <a:avLst/>
          </a:prstGeom>
        </p:spPr>
        <p:txBody>
          <a:bodyPr vert="horz" wrap="square" lIns="0" tIns="10160" rIns="0" bIns="0" rtlCol="0">
            <a:spAutoFit/>
          </a:bodyPr>
          <a:lstStyle/>
          <a:p>
            <a:pPr marL="12700">
              <a:lnSpc>
                <a:spcPct val="100000"/>
              </a:lnSpc>
              <a:spcBef>
                <a:spcPts val="80"/>
              </a:spcBef>
            </a:pPr>
            <a:r>
              <a:rPr sz="800" spc="-20">
                <a:solidFill>
                  <a:srgbClr val="25291F"/>
                </a:solidFill>
                <a:latin typeface="Book Antiqua"/>
                <a:cs typeface="Book Antiqua"/>
              </a:rPr>
              <a:t>R&amp;Z</a:t>
            </a:r>
            <a:r>
              <a:rPr sz="800" spc="70">
                <a:solidFill>
                  <a:srgbClr val="25291F"/>
                </a:solidFill>
                <a:latin typeface="Book Antiqua"/>
                <a:cs typeface="Book Antiqua"/>
              </a:rPr>
              <a:t> </a:t>
            </a:r>
            <a:r>
              <a:rPr sz="800">
                <a:solidFill>
                  <a:srgbClr val="25291F"/>
                </a:solidFill>
                <a:latin typeface="Book Antiqua"/>
                <a:cs typeface="Book Antiqua"/>
              </a:rPr>
              <a:t>Winery</a:t>
            </a:r>
            <a:r>
              <a:rPr sz="800" spc="75">
                <a:solidFill>
                  <a:srgbClr val="25291F"/>
                </a:solidFill>
                <a:latin typeface="Book Antiqua"/>
                <a:cs typeface="Book Antiqua"/>
              </a:rPr>
              <a:t> </a:t>
            </a:r>
            <a:r>
              <a:rPr sz="800" spc="40">
                <a:solidFill>
                  <a:srgbClr val="25291F"/>
                </a:solidFill>
                <a:latin typeface="Book Antiqua"/>
                <a:cs typeface="Book Antiqua"/>
              </a:rPr>
              <a:t>2020</a:t>
            </a:r>
            <a:endParaRPr sz="800">
              <a:latin typeface="Book Antiqua"/>
              <a:cs typeface="Book Antiqua"/>
            </a:endParaRPr>
          </a:p>
        </p:txBody>
      </p:sp>
      <p:pic>
        <p:nvPicPr>
          <p:cNvPr id="21" name="Picture 21" descr="Table&#10;&#10;Description automatically generated">
            <a:extLst>
              <a:ext uri="{FF2B5EF4-FFF2-40B4-BE49-F238E27FC236}">
                <a16:creationId xmlns:a16="http://schemas.microsoft.com/office/drawing/2014/main" id="{4DA4E2C8-820F-4806-8F20-E3A87983DBC3}"/>
              </a:ext>
            </a:extLst>
          </p:cNvPr>
          <p:cNvPicPr>
            <a:picLocks noChangeAspect="1"/>
          </p:cNvPicPr>
          <p:nvPr/>
        </p:nvPicPr>
        <p:blipFill>
          <a:blip r:embed="rId2"/>
          <a:stretch>
            <a:fillRect/>
          </a:stretch>
        </p:blipFill>
        <p:spPr>
          <a:xfrm>
            <a:off x="6768599" y="2237972"/>
            <a:ext cx="3581019" cy="1045812"/>
          </a:xfrm>
          <a:prstGeom prst="rect">
            <a:avLst/>
          </a:prstGeom>
        </p:spPr>
      </p:pic>
      <p:pic>
        <p:nvPicPr>
          <p:cNvPr id="23" name="Picture 23" descr="Chart, bar chart&#10;&#10;Description automatically generated">
            <a:extLst>
              <a:ext uri="{FF2B5EF4-FFF2-40B4-BE49-F238E27FC236}">
                <a16:creationId xmlns:a16="http://schemas.microsoft.com/office/drawing/2014/main" id="{E49529DA-EC94-46C0-BAFF-2E79CF498730}"/>
              </a:ext>
            </a:extLst>
          </p:cNvPr>
          <p:cNvPicPr>
            <a:picLocks noChangeAspect="1"/>
          </p:cNvPicPr>
          <p:nvPr/>
        </p:nvPicPr>
        <p:blipFill>
          <a:blip r:embed="rId3"/>
          <a:stretch>
            <a:fillRect/>
          </a:stretch>
        </p:blipFill>
        <p:spPr>
          <a:xfrm>
            <a:off x="5122146" y="3953671"/>
            <a:ext cx="5402767" cy="3061852"/>
          </a:xfrm>
          <a:prstGeom prst="rect">
            <a:avLst/>
          </a:prstGeom>
        </p:spPr>
      </p:pic>
      <p:pic>
        <p:nvPicPr>
          <p:cNvPr id="24" name="Picture 24" descr="Chart, pie chart&#10;&#10;Description automatically generated">
            <a:extLst>
              <a:ext uri="{FF2B5EF4-FFF2-40B4-BE49-F238E27FC236}">
                <a16:creationId xmlns:a16="http://schemas.microsoft.com/office/drawing/2014/main" id="{77DEF3A1-ED18-4A58-ADF4-7C608D687BAD}"/>
              </a:ext>
            </a:extLst>
          </p:cNvPr>
          <p:cNvPicPr>
            <a:picLocks noChangeAspect="1"/>
          </p:cNvPicPr>
          <p:nvPr/>
        </p:nvPicPr>
        <p:blipFill>
          <a:blip r:embed="rId4"/>
          <a:stretch>
            <a:fillRect/>
          </a:stretch>
        </p:blipFill>
        <p:spPr>
          <a:xfrm>
            <a:off x="157975" y="3954928"/>
            <a:ext cx="4953566" cy="3071600"/>
          </a:xfrm>
          <a:prstGeom prst="rect">
            <a:avLst/>
          </a:prstGeom>
        </p:spPr>
      </p:pic>
      <p:sp>
        <p:nvSpPr>
          <p:cNvPr id="25" name="object 15">
            <a:extLst>
              <a:ext uri="{FF2B5EF4-FFF2-40B4-BE49-F238E27FC236}">
                <a16:creationId xmlns:a16="http://schemas.microsoft.com/office/drawing/2014/main" id="{E9BFFB91-2F82-4E8C-B205-6B4B4FBA92DF}"/>
              </a:ext>
            </a:extLst>
          </p:cNvPr>
          <p:cNvSpPr txBox="1"/>
          <p:nvPr/>
        </p:nvSpPr>
        <p:spPr>
          <a:xfrm>
            <a:off x="214397" y="1738873"/>
            <a:ext cx="4297328" cy="1460080"/>
          </a:xfrm>
          <a:prstGeom prst="rect">
            <a:avLst/>
          </a:prstGeom>
        </p:spPr>
        <p:txBody>
          <a:bodyPr vert="horz" wrap="square" lIns="0" tIns="12065" rIns="0" bIns="0" rtlCol="0" anchor="t">
            <a:spAutoFit/>
          </a:bodyPr>
          <a:lstStyle/>
          <a:p>
            <a:pPr marL="12700" marR="5080">
              <a:lnSpc>
                <a:spcPct val="118800"/>
              </a:lnSpc>
              <a:spcBef>
                <a:spcPts val="95"/>
              </a:spcBef>
            </a:pPr>
            <a:r>
              <a:rPr lang="en-US" sz="1300">
                <a:solidFill>
                  <a:srgbClr val="25291F"/>
                </a:solidFill>
                <a:latin typeface="Arial Unicode MS"/>
                <a:cs typeface="Arial Unicode MS"/>
              </a:rPr>
              <a:t>"review" is a qualitative variable developed by categorizing the observations based on the numerical variable "quality" as below:</a:t>
            </a:r>
          </a:p>
          <a:p>
            <a:pPr marL="12700" marR="5080">
              <a:lnSpc>
                <a:spcPct val="118800"/>
              </a:lnSpc>
              <a:spcBef>
                <a:spcPts val="95"/>
              </a:spcBef>
            </a:pPr>
            <a:r>
              <a:rPr lang="en-US" sz="1300">
                <a:solidFill>
                  <a:srgbClr val="25291F"/>
                </a:solidFill>
                <a:latin typeface="Arial Unicode MS"/>
                <a:ea typeface="Arial Unicode MS"/>
                <a:cs typeface="Arial Unicode MS"/>
              </a:rPr>
              <a:t>Quality &gt; 7 -&gt; Good</a:t>
            </a:r>
          </a:p>
          <a:p>
            <a:pPr marL="12700" marR="5080">
              <a:lnSpc>
                <a:spcPct val="118800"/>
              </a:lnSpc>
              <a:spcBef>
                <a:spcPts val="95"/>
              </a:spcBef>
            </a:pPr>
            <a:r>
              <a:rPr lang="en-US" sz="1300">
                <a:solidFill>
                  <a:srgbClr val="25291F"/>
                </a:solidFill>
                <a:latin typeface="Arial Unicode MS"/>
                <a:ea typeface="Arial Unicode MS"/>
                <a:cs typeface="Arial Unicode MS"/>
              </a:rPr>
              <a:t>Quality = 5 or 6 -&gt; Average </a:t>
            </a:r>
          </a:p>
          <a:p>
            <a:pPr marL="12700" marR="5080">
              <a:lnSpc>
                <a:spcPct val="118800"/>
              </a:lnSpc>
              <a:spcBef>
                <a:spcPts val="95"/>
              </a:spcBef>
            </a:pPr>
            <a:r>
              <a:rPr lang="en-US" sz="1300">
                <a:solidFill>
                  <a:srgbClr val="25291F"/>
                </a:solidFill>
                <a:latin typeface="Arial Unicode MS"/>
                <a:ea typeface="Arial Unicode MS"/>
                <a:cs typeface="Arial Unicode MS"/>
              </a:rPr>
              <a:t>Quality &lt; 5 -&gt; Poor</a:t>
            </a:r>
          </a:p>
        </p:txBody>
      </p:sp>
      <p:sp>
        <p:nvSpPr>
          <p:cNvPr id="26" name="object 15">
            <a:extLst>
              <a:ext uri="{FF2B5EF4-FFF2-40B4-BE49-F238E27FC236}">
                <a16:creationId xmlns:a16="http://schemas.microsoft.com/office/drawing/2014/main" id="{001C8C53-5DEC-46CB-B292-0C1FBC80E4E5}"/>
              </a:ext>
            </a:extLst>
          </p:cNvPr>
          <p:cNvSpPr txBox="1"/>
          <p:nvPr/>
        </p:nvSpPr>
        <p:spPr>
          <a:xfrm>
            <a:off x="3016162" y="3645901"/>
            <a:ext cx="4496972" cy="231217"/>
          </a:xfrm>
          <a:prstGeom prst="rect">
            <a:avLst/>
          </a:prstGeom>
        </p:spPr>
        <p:txBody>
          <a:bodyPr vert="horz" wrap="square" lIns="0" tIns="12065" rIns="0" bIns="0" rtlCol="0" anchor="t">
            <a:spAutoFit/>
          </a:bodyPr>
          <a:lstStyle/>
          <a:p>
            <a:pPr marL="12700" marR="5080">
              <a:lnSpc>
                <a:spcPct val="118800"/>
              </a:lnSpc>
              <a:spcBef>
                <a:spcPts val="95"/>
              </a:spcBef>
            </a:pPr>
            <a:r>
              <a:rPr lang="en-US" sz="1300" b="1">
                <a:solidFill>
                  <a:srgbClr val="25291F"/>
                </a:solidFill>
                <a:latin typeface="Arial Unicode MS"/>
                <a:cs typeface="Arial Unicode MS"/>
              </a:rPr>
              <a:t>Graphical representation I) percentile (left) b) count (right):</a:t>
            </a:r>
            <a:endParaRPr lang="en-US" sz="1300" b="1">
              <a:solidFill>
                <a:srgbClr val="25291F"/>
              </a:solidFill>
              <a:latin typeface="Arial Unicode MS"/>
              <a:ea typeface="Arial Unicode MS"/>
              <a:cs typeface="Arial Unicode MS"/>
            </a:endParaRPr>
          </a:p>
        </p:txBody>
      </p:sp>
    </p:spTree>
  </p:cSld>
  <p:clrMapOvr>
    <a:masterClrMapping/>
  </p:clrMapOvr>
  <mc:AlternateContent xmlns:mc="http://schemas.openxmlformats.org/markup-compatibility/2006" xmlns:p14="http://schemas.microsoft.com/office/powerpoint/2010/main">
    <mc:Choice Requires="p14">
      <p:transition spd="slow" p14:dur="2000" advTm="3616"/>
    </mc:Choice>
    <mc:Fallback xmlns="">
      <p:transition spd="slow" advTm="3616"/>
    </mc:Fallback>
  </mc:AlternateContent>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2370"/>
            <a:ext cx="10693400" cy="7549099"/>
          </a:xfrm>
          <a:custGeom>
            <a:avLst/>
            <a:gdLst/>
            <a:ahLst/>
            <a:cxnLst/>
            <a:rect l="l" t="t" r="r" b="b"/>
            <a:pathLst>
              <a:path w="10693400" h="6015355">
                <a:moveTo>
                  <a:pt x="10693400" y="6015037"/>
                </a:moveTo>
                <a:lnTo>
                  <a:pt x="0" y="6015037"/>
                </a:lnTo>
                <a:lnTo>
                  <a:pt x="0" y="0"/>
                </a:lnTo>
                <a:lnTo>
                  <a:pt x="10693400" y="0"/>
                </a:lnTo>
                <a:lnTo>
                  <a:pt x="10693400" y="6015037"/>
                </a:lnTo>
                <a:close/>
              </a:path>
            </a:pathLst>
          </a:custGeom>
          <a:solidFill>
            <a:srgbClr val="EBD9A7"/>
          </a:solidFill>
        </p:spPr>
        <p:txBody>
          <a:bodyPr wrap="square" lIns="0" tIns="0" rIns="0" bIns="0" rtlCol="0"/>
          <a:lstStyle/>
          <a:p>
            <a:endParaRPr/>
          </a:p>
        </p:txBody>
      </p:sp>
      <p:sp>
        <p:nvSpPr>
          <p:cNvPr id="3" name="object 3"/>
          <p:cNvSpPr/>
          <p:nvPr/>
        </p:nvSpPr>
        <p:spPr>
          <a:xfrm>
            <a:off x="0" y="7462938"/>
            <a:ext cx="10693400" cy="95873"/>
          </a:xfrm>
          <a:custGeom>
            <a:avLst/>
            <a:gdLst/>
            <a:ahLst/>
            <a:cxnLst/>
            <a:rect l="l" t="t" r="r" b="b"/>
            <a:pathLst>
              <a:path w="10693400" h="507365">
                <a:moveTo>
                  <a:pt x="10693400" y="507111"/>
                </a:moveTo>
                <a:lnTo>
                  <a:pt x="0" y="507111"/>
                </a:lnTo>
                <a:lnTo>
                  <a:pt x="0" y="0"/>
                </a:lnTo>
                <a:lnTo>
                  <a:pt x="10693400" y="0"/>
                </a:lnTo>
                <a:lnTo>
                  <a:pt x="10693400" y="507111"/>
                </a:lnTo>
                <a:close/>
              </a:path>
            </a:pathLst>
          </a:custGeom>
          <a:solidFill>
            <a:srgbClr val="A18F62"/>
          </a:solidFill>
        </p:spPr>
        <p:txBody>
          <a:bodyPr wrap="square" lIns="0" tIns="0" rIns="0" bIns="0" rtlCol="0"/>
          <a:lstStyle/>
          <a:p>
            <a:endParaRPr/>
          </a:p>
        </p:txBody>
      </p:sp>
      <p:sp>
        <p:nvSpPr>
          <p:cNvPr id="15" name="object 15"/>
          <p:cNvSpPr txBox="1"/>
          <p:nvPr/>
        </p:nvSpPr>
        <p:spPr>
          <a:xfrm>
            <a:off x="6762551" y="1651625"/>
            <a:ext cx="3935475" cy="468783"/>
          </a:xfrm>
          <a:prstGeom prst="rect">
            <a:avLst/>
          </a:prstGeom>
        </p:spPr>
        <p:txBody>
          <a:bodyPr vert="horz" wrap="square" lIns="0" tIns="12065" rIns="0" bIns="0" rtlCol="0" anchor="t">
            <a:spAutoFit/>
          </a:bodyPr>
          <a:lstStyle/>
          <a:p>
            <a:pPr marL="12700" marR="5080">
              <a:lnSpc>
                <a:spcPct val="118800"/>
              </a:lnSpc>
              <a:spcBef>
                <a:spcPts val="95"/>
              </a:spcBef>
            </a:pPr>
            <a:r>
              <a:rPr lang="en-US" sz="1300" b="1">
                <a:solidFill>
                  <a:srgbClr val="25291F"/>
                </a:solidFill>
                <a:latin typeface="Arial Unicode MS"/>
                <a:cs typeface="Arial Unicode MS"/>
              </a:rPr>
              <a:t>Numerical &amp; Percentile distribution of observations based on residual sugar in wine:</a:t>
            </a:r>
            <a:endParaRPr lang="en-US" b="1"/>
          </a:p>
        </p:txBody>
      </p:sp>
      <p:sp>
        <p:nvSpPr>
          <p:cNvPr id="17" name="object 17"/>
          <p:cNvSpPr txBox="1">
            <a:spLocks noGrp="1"/>
          </p:cNvSpPr>
          <p:nvPr>
            <p:ph type="title"/>
          </p:nvPr>
        </p:nvSpPr>
        <p:spPr>
          <a:xfrm>
            <a:off x="214629" y="206547"/>
            <a:ext cx="4242270" cy="416781"/>
          </a:xfrm>
          <a:prstGeom prst="rect">
            <a:avLst/>
          </a:prstGeom>
        </p:spPr>
        <p:txBody>
          <a:bodyPr vert="horz" wrap="square" lIns="0" tIns="16510" rIns="0" bIns="0" rtlCol="0" anchor="t">
            <a:spAutoFit/>
          </a:bodyPr>
          <a:lstStyle/>
          <a:p>
            <a:pPr marL="12700">
              <a:spcBef>
                <a:spcPts val="130"/>
              </a:spcBef>
            </a:pPr>
            <a:r>
              <a:rPr lang="en-US" sz="2600" spc="120">
                <a:solidFill>
                  <a:srgbClr val="A18F62"/>
                </a:solidFill>
              </a:rPr>
              <a:t>Descriptive Measures</a:t>
            </a:r>
          </a:p>
        </p:txBody>
      </p:sp>
      <p:sp>
        <p:nvSpPr>
          <p:cNvPr id="18" name="object 18"/>
          <p:cNvSpPr txBox="1"/>
          <p:nvPr/>
        </p:nvSpPr>
        <p:spPr>
          <a:xfrm>
            <a:off x="214629" y="619599"/>
            <a:ext cx="5389967" cy="300082"/>
          </a:xfrm>
          <a:prstGeom prst="rect">
            <a:avLst/>
          </a:prstGeom>
        </p:spPr>
        <p:txBody>
          <a:bodyPr vert="horz" wrap="square" lIns="0" tIns="15240" rIns="0" bIns="0" rtlCol="0" anchor="t">
            <a:spAutoFit/>
          </a:bodyPr>
          <a:lstStyle/>
          <a:p>
            <a:pPr marL="12700">
              <a:spcBef>
                <a:spcPts val="120"/>
              </a:spcBef>
            </a:pPr>
            <a:r>
              <a:rPr lang="en-US" sz="1850">
                <a:solidFill>
                  <a:srgbClr val="25291F"/>
                </a:solidFill>
                <a:latin typeface="Book Antiqua"/>
                <a:cs typeface="Book Antiqua"/>
              </a:rPr>
              <a:t>Qualitative/Categorical Data – Sweetness of wine</a:t>
            </a:r>
          </a:p>
        </p:txBody>
      </p:sp>
      <p:sp>
        <p:nvSpPr>
          <p:cNvPr id="19" name="object 19"/>
          <p:cNvSpPr/>
          <p:nvPr/>
        </p:nvSpPr>
        <p:spPr>
          <a:xfrm flipV="1">
            <a:off x="0" y="1010884"/>
            <a:ext cx="5747509" cy="72855"/>
          </a:xfrm>
          <a:custGeom>
            <a:avLst/>
            <a:gdLst/>
            <a:ahLst/>
            <a:cxnLst/>
            <a:rect l="l" t="t" r="r" b="b"/>
            <a:pathLst>
              <a:path w="4649470" h="39369">
                <a:moveTo>
                  <a:pt x="4649038" y="38988"/>
                </a:moveTo>
                <a:lnTo>
                  <a:pt x="0" y="38988"/>
                </a:lnTo>
                <a:lnTo>
                  <a:pt x="0" y="0"/>
                </a:lnTo>
                <a:lnTo>
                  <a:pt x="4649038" y="0"/>
                </a:lnTo>
                <a:lnTo>
                  <a:pt x="4649038" y="38988"/>
                </a:lnTo>
                <a:close/>
              </a:path>
            </a:pathLst>
          </a:custGeom>
          <a:solidFill>
            <a:srgbClr val="A18F62"/>
          </a:solidFill>
        </p:spPr>
        <p:txBody>
          <a:bodyPr wrap="square" lIns="0" tIns="0" rIns="0" bIns="0" rtlCol="0"/>
          <a:lstStyle/>
          <a:p>
            <a:endParaRPr/>
          </a:p>
        </p:txBody>
      </p:sp>
      <p:sp>
        <p:nvSpPr>
          <p:cNvPr id="20" name="object 20"/>
          <p:cNvSpPr txBox="1"/>
          <p:nvPr/>
        </p:nvSpPr>
        <p:spPr>
          <a:xfrm>
            <a:off x="9573869" y="6460991"/>
            <a:ext cx="876935" cy="158750"/>
          </a:xfrm>
          <a:prstGeom prst="rect">
            <a:avLst/>
          </a:prstGeom>
        </p:spPr>
        <p:txBody>
          <a:bodyPr vert="horz" wrap="square" lIns="0" tIns="10160" rIns="0" bIns="0" rtlCol="0">
            <a:spAutoFit/>
          </a:bodyPr>
          <a:lstStyle/>
          <a:p>
            <a:pPr marL="12700">
              <a:lnSpc>
                <a:spcPct val="100000"/>
              </a:lnSpc>
              <a:spcBef>
                <a:spcPts val="80"/>
              </a:spcBef>
            </a:pPr>
            <a:r>
              <a:rPr sz="800" spc="-20">
                <a:solidFill>
                  <a:srgbClr val="25291F"/>
                </a:solidFill>
                <a:latin typeface="Book Antiqua"/>
                <a:cs typeface="Book Antiqua"/>
              </a:rPr>
              <a:t>R&amp;Z</a:t>
            </a:r>
            <a:r>
              <a:rPr sz="800" spc="70">
                <a:solidFill>
                  <a:srgbClr val="25291F"/>
                </a:solidFill>
                <a:latin typeface="Book Antiqua"/>
                <a:cs typeface="Book Antiqua"/>
              </a:rPr>
              <a:t> </a:t>
            </a:r>
            <a:r>
              <a:rPr sz="800">
                <a:solidFill>
                  <a:srgbClr val="25291F"/>
                </a:solidFill>
                <a:latin typeface="Book Antiqua"/>
                <a:cs typeface="Book Antiqua"/>
              </a:rPr>
              <a:t>Winery</a:t>
            </a:r>
            <a:r>
              <a:rPr sz="800" spc="75">
                <a:solidFill>
                  <a:srgbClr val="25291F"/>
                </a:solidFill>
                <a:latin typeface="Book Antiqua"/>
                <a:cs typeface="Book Antiqua"/>
              </a:rPr>
              <a:t> </a:t>
            </a:r>
            <a:r>
              <a:rPr sz="800" spc="40">
                <a:solidFill>
                  <a:srgbClr val="25291F"/>
                </a:solidFill>
                <a:latin typeface="Book Antiqua"/>
                <a:cs typeface="Book Antiqua"/>
              </a:rPr>
              <a:t>2020</a:t>
            </a:r>
            <a:endParaRPr sz="800">
              <a:latin typeface="Book Antiqua"/>
              <a:cs typeface="Book Antiqua"/>
            </a:endParaRPr>
          </a:p>
        </p:txBody>
      </p:sp>
      <p:sp>
        <p:nvSpPr>
          <p:cNvPr id="25" name="object 15">
            <a:extLst>
              <a:ext uri="{FF2B5EF4-FFF2-40B4-BE49-F238E27FC236}">
                <a16:creationId xmlns:a16="http://schemas.microsoft.com/office/drawing/2014/main" id="{E9BFFB91-2F82-4E8C-B205-6B4B4FBA92DF}"/>
              </a:ext>
            </a:extLst>
          </p:cNvPr>
          <p:cNvSpPr txBox="1"/>
          <p:nvPr/>
        </p:nvSpPr>
        <p:spPr>
          <a:xfrm>
            <a:off x="214397" y="1738873"/>
            <a:ext cx="4297328" cy="944939"/>
          </a:xfrm>
          <a:prstGeom prst="rect">
            <a:avLst/>
          </a:prstGeom>
        </p:spPr>
        <p:txBody>
          <a:bodyPr vert="horz" wrap="square" lIns="0" tIns="12065" rIns="0" bIns="0" rtlCol="0" anchor="t">
            <a:spAutoFit/>
          </a:bodyPr>
          <a:lstStyle/>
          <a:p>
            <a:pPr marL="12700" marR="5080">
              <a:lnSpc>
                <a:spcPct val="118800"/>
              </a:lnSpc>
              <a:spcBef>
                <a:spcPts val="95"/>
              </a:spcBef>
            </a:pPr>
            <a:r>
              <a:rPr lang="en-US" sz="1300" dirty="0">
                <a:solidFill>
                  <a:srgbClr val="25291F"/>
                </a:solidFill>
                <a:latin typeface="Arial Unicode MS"/>
                <a:cs typeface="Arial Unicode MS"/>
              </a:rPr>
              <a:t>"sweetness" is a qualitative variable developed by categorizing the observations based on the numerical variable "residual sugar" into: Bone Dry, Dry, Off-Dry, </a:t>
            </a:r>
            <a:r>
              <a:rPr lang="en-US" sz="1300" dirty="0" err="1">
                <a:solidFill>
                  <a:srgbClr val="25291F"/>
                </a:solidFill>
                <a:latin typeface="Arial Unicode MS"/>
                <a:cs typeface="Arial Unicode MS"/>
              </a:rPr>
              <a:t>Medum</a:t>
            </a:r>
            <a:r>
              <a:rPr lang="en-US" sz="1300" dirty="0">
                <a:solidFill>
                  <a:srgbClr val="25291F"/>
                </a:solidFill>
                <a:latin typeface="Arial Unicode MS"/>
                <a:cs typeface="Arial Unicode MS"/>
              </a:rPr>
              <a:t>-Sweet, Sweet</a:t>
            </a:r>
            <a:endParaRPr lang="en-US" dirty="0"/>
          </a:p>
        </p:txBody>
      </p:sp>
      <p:sp>
        <p:nvSpPr>
          <p:cNvPr id="26" name="object 15">
            <a:extLst>
              <a:ext uri="{FF2B5EF4-FFF2-40B4-BE49-F238E27FC236}">
                <a16:creationId xmlns:a16="http://schemas.microsoft.com/office/drawing/2014/main" id="{001C8C53-5DEC-46CB-B292-0C1FBC80E4E5}"/>
              </a:ext>
            </a:extLst>
          </p:cNvPr>
          <p:cNvSpPr txBox="1"/>
          <p:nvPr/>
        </p:nvSpPr>
        <p:spPr>
          <a:xfrm>
            <a:off x="3016162" y="3645901"/>
            <a:ext cx="4496972" cy="231217"/>
          </a:xfrm>
          <a:prstGeom prst="rect">
            <a:avLst/>
          </a:prstGeom>
        </p:spPr>
        <p:txBody>
          <a:bodyPr vert="horz" wrap="square" lIns="0" tIns="12065" rIns="0" bIns="0" rtlCol="0" anchor="t">
            <a:spAutoFit/>
          </a:bodyPr>
          <a:lstStyle/>
          <a:p>
            <a:pPr marL="12700" marR="5080">
              <a:lnSpc>
                <a:spcPct val="118800"/>
              </a:lnSpc>
              <a:spcBef>
                <a:spcPts val="95"/>
              </a:spcBef>
            </a:pPr>
            <a:r>
              <a:rPr lang="en-US" sz="1300" b="1">
                <a:solidFill>
                  <a:srgbClr val="25291F"/>
                </a:solidFill>
                <a:latin typeface="Arial Unicode MS"/>
                <a:cs typeface="Arial Unicode MS"/>
              </a:rPr>
              <a:t>Graphical representation I) percentile (left) b) count (right):</a:t>
            </a:r>
            <a:endParaRPr lang="en-US" sz="1300" b="1">
              <a:solidFill>
                <a:srgbClr val="25291F"/>
              </a:solidFill>
              <a:latin typeface="Arial Unicode MS"/>
              <a:ea typeface="Arial Unicode MS"/>
              <a:cs typeface="Arial Unicode MS"/>
            </a:endParaRPr>
          </a:p>
        </p:txBody>
      </p:sp>
      <p:pic>
        <p:nvPicPr>
          <p:cNvPr id="4" name="Picture 4" descr="Table&#10;&#10;Description automatically generated">
            <a:extLst>
              <a:ext uri="{FF2B5EF4-FFF2-40B4-BE49-F238E27FC236}">
                <a16:creationId xmlns:a16="http://schemas.microsoft.com/office/drawing/2014/main" id="{A3E63D48-5723-4430-AC92-203C849573CD}"/>
              </a:ext>
            </a:extLst>
          </p:cNvPr>
          <p:cNvPicPr>
            <a:picLocks noChangeAspect="1"/>
          </p:cNvPicPr>
          <p:nvPr/>
        </p:nvPicPr>
        <p:blipFill>
          <a:blip r:embed="rId2"/>
          <a:stretch>
            <a:fillRect/>
          </a:stretch>
        </p:blipFill>
        <p:spPr>
          <a:xfrm>
            <a:off x="6768383" y="2291009"/>
            <a:ext cx="3718274" cy="964635"/>
          </a:xfrm>
          <a:prstGeom prst="rect">
            <a:avLst/>
          </a:prstGeom>
        </p:spPr>
      </p:pic>
      <p:pic>
        <p:nvPicPr>
          <p:cNvPr id="5" name="Picture 5" descr="Chart, bar chart&#10;&#10;Description automatically generated">
            <a:extLst>
              <a:ext uri="{FF2B5EF4-FFF2-40B4-BE49-F238E27FC236}">
                <a16:creationId xmlns:a16="http://schemas.microsoft.com/office/drawing/2014/main" id="{A7F291CB-3E83-4C62-9690-9233D8F2F44F}"/>
              </a:ext>
            </a:extLst>
          </p:cNvPr>
          <p:cNvPicPr>
            <a:picLocks noChangeAspect="1"/>
          </p:cNvPicPr>
          <p:nvPr/>
        </p:nvPicPr>
        <p:blipFill>
          <a:blip r:embed="rId3"/>
          <a:stretch>
            <a:fillRect/>
          </a:stretch>
        </p:blipFill>
        <p:spPr>
          <a:xfrm>
            <a:off x="5109545" y="3971577"/>
            <a:ext cx="5365331" cy="3063397"/>
          </a:xfrm>
          <a:prstGeom prst="rect">
            <a:avLst/>
          </a:prstGeom>
        </p:spPr>
      </p:pic>
      <p:pic>
        <p:nvPicPr>
          <p:cNvPr id="6" name="Picture 6" descr="Diagram&#10;&#10;Description automatically generated">
            <a:extLst>
              <a:ext uri="{FF2B5EF4-FFF2-40B4-BE49-F238E27FC236}">
                <a16:creationId xmlns:a16="http://schemas.microsoft.com/office/drawing/2014/main" id="{10933D31-AFB5-4BDB-B459-8A683F13B043}"/>
              </a:ext>
            </a:extLst>
          </p:cNvPr>
          <p:cNvPicPr>
            <a:picLocks noChangeAspect="1"/>
          </p:cNvPicPr>
          <p:nvPr/>
        </p:nvPicPr>
        <p:blipFill>
          <a:blip r:embed="rId4"/>
          <a:stretch>
            <a:fillRect/>
          </a:stretch>
        </p:blipFill>
        <p:spPr>
          <a:xfrm>
            <a:off x="220237" y="3962171"/>
            <a:ext cx="4891178" cy="3069592"/>
          </a:xfrm>
          <a:prstGeom prst="rect">
            <a:avLst/>
          </a:prstGeom>
        </p:spPr>
      </p:pic>
    </p:spTree>
    <p:extLst>
      <p:ext uri="{BB962C8B-B14F-4D97-AF65-F5344CB8AC3E}">
        <p14:creationId xmlns:p14="http://schemas.microsoft.com/office/powerpoint/2010/main" val="11687092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2370"/>
            <a:ext cx="10693400" cy="7549099"/>
          </a:xfrm>
          <a:custGeom>
            <a:avLst/>
            <a:gdLst/>
            <a:ahLst/>
            <a:cxnLst/>
            <a:rect l="l" t="t" r="r" b="b"/>
            <a:pathLst>
              <a:path w="10693400" h="6015355">
                <a:moveTo>
                  <a:pt x="10693400" y="6015037"/>
                </a:moveTo>
                <a:lnTo>
                  <a:pt x="0" y="6015037"/>
                </a:lnTo>
                <a:lnTo>
                  <a:pt x="0" y="0"/>
                </a:lnTo>
                <a:lnTo>
                  <a:pt x="10693400" y="0"/>
                </a:lnTo>
                <a:lnTo>
                  <a:pt x="10693400" y="6015037"/>
                </a:lnTo>
                <a:close/>
              </a:path>
            </a:pathLst>
          </a:custGeom>
          <a:solidFill>
            <a:srgbClr val="EBD9A7"/>
          </a:solidFill>
        </p:spPr>
        <p:txBody>
          <a:bodyPr wrap="square" lIns="0" tIns="0" rIns="0" bIns="0" rtlCol="0"/>
          <a:lstStyle/>
          <a:p>
            <a:endParaRPr/>
          </a:p>
        </p:txBody>
      </p:sp>
      <p:sp>
        <p:nvSpPr>
          <p:cNvPr id="3" name="object 3"/>
          <p:cNvSpPr/>
          <p:nvPr/>
        </p:nvSpPr>
        <p:spPr>
          <a:xfrm>
            <a:off x="0" y="7462938"/>
            <a:ext cx="10693400" cy="95873"/>
          </a:xfrm>
          <a:custGeom>
            <a:avLst/>
            <a:gdLst/>
            <a:ahLst/>
            <a:cxnLst/>
            <a:rect l="l" t="t" r="r" b="b"/>
            <a:pathLst>
              <a:path w="10693400" h="507365">
                <a:moveTo>
                  <a:pt x="10693400" y="507111"/>
                </a:moveTo>
                <a:lnTo>
                  <a:pt x="0" y="507111"/>
                </a:lnTo>
                <a:lnTo>
                  <a:pt x="0" y="0"/>
                </a:lnTo>
                <a:lnTo>
                  <a:pt x="10693400" y="0"/>
                </a:lnTo>
                <a:lnTo>
                  <a:pt x="10693400" y="507111"/>
                </a:lnTo>
                <a:close/>
              </a:path>
            </a:pathLst>
          </a:custGeom>
          <a:solidFill>
            <a:srgbClr val="A18F62"/>
          </a:solidFill>
        </p:spPr>
        <p:txBody>
          <a:bodyPr wrap="square" lIns="0" tIns="0" rIns="0" bIns="0" rtlCol="0"/>
          <a:lstStyle/>
          <a:p>
            <a:endParaRPr/>
          </a:p>
        </p:txBody>
      </p:sp>
      <p:sp>
        <p:nvSpPr>
          <p:cNvPr id="15" name="object 15"/>
          <p:cNvSpPr txBox="1"/>
          <p:nvPr/>
        </p:nvSpPr>
        <p:spPr>
          <a:xfrm>
            <a:off x="6762551" y="1651625"/>
            <a:ext cx="3935475" cy="468783"/>
          </a:xfrm>
          <a:prstGeom prst="rect">
            <a:avLst/>
          </a:prstGeom>
        </p:spPr>
        <p:txBody>
          <a:bodyPr vert="horz" wrap="square" lIns="0" tIns="12065" rIns="0" bIns="0" rtlCol="0" anchor="t">
            <a:spAutoFit/>
          </a:bodyPr>
          <a:lstStyle/>
          <a:p>
            <a:pPr marL="12700" marR="5080">
              <a:lnSpc>
                <a:spcPct val="118800"/>
              </a:lnSpc>
              <a:spcBef>
                <a:spcPts val="95"/>
              </a:spcBef>
            </a:pPr>
            <a:r>
              <a:rPr lang="en-US" sz="1300" b="1">
                <a:solidFill>
                  <a:srgbClr val="25291F"/>
                </a:solidFill>
                <a:latin typeface="Arial Unicode MS"/>
                <a:cs typeface="Arial Unicode MS"/>
              </a:rPr>
              <a:t>Numerical &amp; Percentile distribution of observations based on alcohol level in wine:</a:t>
            </a:r>
            <a:endParaRPr lang="en-US" b="1"/>
          </a:p>
        </p:txBody>
      </p:sp>
      <p:sp>
        <p:nvSpPr>
          <p:cNvPr id="17" name="object 17"/>
          <p:cNvSpPr txBox="1">
            <a:spLocks noGrp="1"/>
          </p:cNvSpPr>
          <p:nvPr>
            <p:ph type="title"/>
          </p:nvPr>
        </p:nvSpPr>
        <p:spPr>
          <a:xfrm>
            <a:off x="214629" y="206547"/>
            <a:ext cx="4242270" cy="416781"/>
          </a:xfrm>
          <a:prstGeom prst="rect">
            <a:avLst/>
          </a:prstGeom>
        </p:spPr>
        <p:txBody>
          <a:bodyPr vert="horz" wrap="square" lIns="0" tIns="16510" rIns="0" bIns="0" rtlCol="0" anchor="t">
            <a:spAutoFit/>
          </a:bodyPr>
          <a:lstStyle/>
          <a:p>
            <a:pPr marL="12700">
              <a:spcBef>
                <a:spcPts val="130"/>
              </a:spcBef>
            </a:pPr>
            <a:r>
              <a:rPr lang="en-US" sz="2600" spc="120">
                <a:solidFill>
                  <a:srgbClr val="A18F62"/>
                </a:solidFill>
              </a:rPr>
              <a:t>Descriptive Measures</a:t>
            </a:r>
          </a:p>
        </p:txBody>
      </p:sp>
      <p:sp>
        <p:nvSpPr>
          <p:cNvPr id="18" name="object 18"/>
          <p:cNvSpPr txBox="1"/>
          <p:nvPr/>
        </p:nvSpPr>
        <p:spPr>
          <a:xfrm>
            <a:off x="214629" y="619599"/>
            <a:ext cx="5389967" cy="300082"/>
          </a:xfrm>
          <a:prstGeom prst="rect">
            <a:avLst/>
          </a:prstGeom>
        </p:spPr>
        <p:txBody>
          <a:bodyPr vert="horz" wrap="square" lIns="0" tIns="15240" rIns="0" bIns="0" rtlCol="0" anchor="t">
            <a:spAutoFit/>
          </a:bodyPr>
          <a:lstStyle/>
          <a:p>
            <a:pPr marL="12700">
              <a:spcBef>
                <a:spcPts val="120"/>
              </a:spcBef>
            </a:pPr>
            <a:r>
              <a:rPr lang="en-US" sz="1850">
                <a:solidFill>
                  <a:srgbClr val="25291F"/>
                </a:solidFill>
                <a:latin typeface="Book Antiqua"/>
                <a:cs typeface="Book Antiqua"/>
              </a:rPr>
              <a:t>Qualitative/Categorical Data – Wine Body</a:t>
            </a:r>
          </a:p>
        </p:txBody>
      </p:sp>
      <p:sp>
        <p:nvSpPr>
          <p:cNvPr id="19" name="object 19"/>
          <p:cNvSpPr/>
          <p:nvPr/>
        </p:nvSpPr>
        <p:spPr>
          <a:xfrm flipV="1">
            <a:off x="0" y="1010884"/>
            <a:ext cx="5747509" cy="72855"/>
          </a:xfrm>
          <a:custGeom>
            <a:avLst/>
            <a:gdLst/>
            <a:ahLst/>
            <a:cxnLst/>
            <a:rect l="l" t="t" r="r" b="b"/>
            <a:pathLst>
              <a:path w="4649470" h="39369">
                <a:moveTo>
                  <a:pt x="4649038" y="38988"/>
                </a:moveTo>
                <a:lnTo>
                  <a:pt x="0" y="38988"/>
                </a:lnTo>
                <a:lnTo>
                  <a:pt x="0" y="0"/>
                </a:lnTo>
                <a:lnTo>
                  <a:pt x="4649038" y="0"/>
                </a:lnTo>
                <a:lnTo>
                  <a:pt x="4649038" y="38988"/>
                </a:lnTo>
                <a:close/>
              </a:path>
            </a:pathLst>
          </a:custGeom>
          <a:solidFill>
            <a:srgbClr val="A18F62"/>
          </a:solidFill>
        </p:spPr>
        <p:txBody>
          <a:bodyPr wrap="square" lIns="0" tIns="0" rIns="0" bIns="0" rtlCol="0"/>
          <a:lstStyle/>
          <a:p>
            <a:endParaRPr/>
          </a:p>
        </p:txBody>
      </p:sp>
      <p:sp>
        <p:nvSpPr>
          <p:cNvPr id="20" name="object 20"/>
          <p:cNvSpPr txBox="1"/>
          <p:nvPr/>
        </p:nvSpPr>
        <p:spPr>
          <a:xfrm>
            <a:off x="9573869" y="6460991"/>
            <a:ext cx="876935" cy="158750"/>
          </a:xfrm>
          <a:prstGeom prst="rect">
            <a:avLst/>
          </a:prstGeom>
        </p:spPr>
        <p:txBody>
          <a:bodyPr vert="horz" wrap="square" lIns="0" tIns="10160" rIns="0" bIns="0" rtlCol="0">
            <a:spAutoFit/>
          </a:bodyPr>
          <a:lstStyle/>
          <a:p>
            <a:pPr marL="12700">
              <a:lnSpc>
                <a:spcPct val="100000"/>
              </a:lnSpc>
              <a:spcBef>
                <a:spcPts val="80"/>
              </a:spcBef>
            </a:pPr>
            <a:r>
              <a:rPr sz="800" spc="-20">
                <a:solidFill>
                  <a:srgbClr val="25291F"/>
                </a:solidFill>
                <a:latin typeface="Book Antiqua"/>
                <a:cs typeface="Book Antiqua"/>
              </a:rPr>
              <a:t>R&amp;Z</a:t>
            </a:r>
            <a:r>
              <a:rPr sz="800" spc="70">
                <a:solidFill>
                  <a:srgbClr val="25291F"/>
                </a:solidFill>
                <a:latin typeface="Book Antiqua"/>
                <a:cs typeface="Book Antiqua"/>
              </a:rPr>
              <a:t> </a:t>
            </a:r>
            <a:r>
              <a:rPr sz="800">
                <a:solidFill>
                  <a:srgbClr val="25291F"/>
                </a:solidFill>
                <a:latin typeface="Book Antiqua"/>
                <a:cs typeface="Book Antiqua"/>
              </a:rPr>
              <a:t>Winery</a:t>
            </a:r>
            <a:r>
              <a:rPr sz="800" spc="75">
                <a:solidFill>
                  <a:srgbClr val="25291F"/>
                </a:solidFill>
                <a:latin typeface="Book Antiqua"/>
                <a:cs typeface="Book Antiqua"/>
              </a:rPr>
              <a:t> </a:t>
            </a:r>
            <a:r>
              <a:rPr sz="800" spc="40">
                <a:solidFill>
                  <a:srgbClr val="25291F"/>
                </a:solidFill>
                <a:latin typeface="Book Antiqua"/>
                <a:cs typeface="Book Antiqua"/>
              </a:rPr>
              <a:t>2020</a:t>
            </a:r>
            <a:endParaRPr sz="800">
              <a:latin typeface="Book Antiqua"/>
              <a:cs typeface="Book Antiqua"/>
            </a:endParaRPr>
          </a:p>
        </p:txBody>
      </p:sp>
      <p:sp>
        <p:nvSpPr>
          <p:cNvPr id="25" name="object 15">
            <a:extLst>
              <a:ext uri="{FF2B5EF4-FFF2-40B4-BE49-F238E27FC236}">
                <a16:creationId xmlns:a16="http://schemas.microsoft.com/office/drawing/2014/main" id="{E9BFFB91-2F82-4E8C-B205-6B4B4FBA92DF}"/>
              </a:ext>
            </a:extLst>
          </p:cNvPr>
          <p:cNvSpPr txBox="1"/>
          <p:nvPr/>
        </p:nvSpPr>
        <p:spPr>
          <a:xfrm>
            <a:off x="214397" y="1738873"/>
            <a:ext cx="4297328" cy="945452"/>
          </a:xfrm>
          <a:prstGeom prst="rect">
            <a:avLst/>
          </a:prstGeom>
        </p:spPr>
        <p:txBody>
          <a:bodyPr vert="horz" wrap="square" lIns="0" tIns="12065" rIns="0" bIns="0" rtlCol="0" anchor="t">
            <a:spAutoFit/>
          </a:bodyPr>
          <a:lstStyle/>
          <a:p>
            <a:pPr marL="12700" marR="5080">
              <a:lnSpc>
                <a:spcPct val="118800"/>
              </a:lnSpc>
              <a:spcBef>
                <a:spcPts val="95"/>
              </a:spcBef>
            </a:pPr>
            <a:r>
              <a:rPr lang="en-US" sz="1300">
                <a:solidFill>
                  <a:srgbClr val="25291F"/>
                </a:solidFill>
                <a:latin typeface="Arial Unicode MS"/>
                <a:cs typeface="Arial Unicode MS"/>
              </a:rPr>
              <a:t>"wine body" is a qualitative variable developed by categorizing the observations based on the numerical variable "alcohol" into: Light-bodied, Medium-bodied, Full-bodied</a:t>
            </a:r>
          </a:p>
        </p:txBody>
      </p:sp>
      <p:sp>
        <p:nvSpPr>
          <p:cNvPr id="26" name="object 15">
            <a:extLst>
              <a:ext uri="{FF2B5EF4-FFF2-40B4-BE49-F238E27FC236}">
                <a16:creationId xmlns:a16="http://schemas.microsoft.com/office/drawing/2014/main" id="{001C8C53-5DEC-46CB-B292-0C1FBC80E4E5}"/>
              </a:ext>
            </a:extLst>
          </p:cNvPr>
          <p:cNvSpPr txBox="1"/>
          <p:nvPr/>
        </p:nvSpPr>
        <p:spPr>
          <a:xfrm>
            <a:off x="3016162" y="3645901"/>
            <a:ext cx="4496972" cy="231217"/>
          </a:xfrm>
          <a:prstGeom prst="rect">
            <a:avLst/>
          </a:prstGeom>
        </p:spPr>
        <p:txBody>
          <a:bodyPr vert="horz" wrap="square" lIns="0" tIns="12065" rIns="0" bIns="0" rtlCol="0" anchor="t">
            <a:spAutoFit/>
          </a:bodyPr>
          <a:lstStyle/>
          <a:p>
            <a:pPr marL="12700" marR="5080">
              <a:lnSpc>
                <a:spcPct val="118800"/>
              </a:lnSpc>
              <a:spcBef>
                <a:spcPts val="95"/>
              </a:spcBef>
            </a:pPr>
            <a:r>
              <a:rPr lang="en-US" sz="1300" b="1">
                <a:solidFill>
                  <a:srgbClr val="25291F"/>
                </a:solidFill>
                <a:latin typeface="Arial Unicode MS"/>
                <a:cs typeface="Arial Unicode MS"/>
              </a:rPr>
              <a:t>Graphical representation a) percentile (left) b) count (right):</a:t>
            </a:r>
            <a:endParaRPr lang="en-US" sz="1300" b="1">
              <a:solidFill>
                <a:srgbClr val="25291F"/>
              </a:solidFill>
              <a:latin typeface="Arial Unicode MS"/>
              <a:ea typeface="Arial Unicode MS"/>
              <a:cs typeface="Arial Unicode MS"/>
            </a:endParaRPr>
          </a:p>
        </p:txBody>
      </p:sp>
      <p:pic>
        <p:nvPicPr>
          <p:cNvPr id="4" name="Picture 4" descr="Table&#10;&#10;Description automatically generated">
            <a:extLst>
              <a:ext uri="{FF2B5EF4-FFF2-40B4-BE49-F238E27FC236}">
                <a16:creationId xmlns:a16="http://schemas.microsoft.com/office/drawing/2014/main" id="{AAB4C297-A955-4FF9-BC7E-D07C65EC1F2D}"/>
              </a:ext>
            </a:extLst>
          </p:cNvPr>
          <p:cNvPicPr>
            <a:picLocks noChangeAspect="1"/>
          </p:cNvPicPr>
          <p:nvPr/>
        </p:nvPicPr>
        <p:blipFill>
          <a:blip r:embed="rId2"/>
          <a:stretch>
            <a:fillRect/>
          </a:stretch>
        </p:blipFill>
        <p:spPr>
          <a:xfrm>
            <a:off x="6768383" y="2285081"/>
            <a:ext cx="3693319" cy="914143"/>
          </a:xfrm>
          <a:prstGeom prst="rect">
            <a:avLst/>
          </a:prstGeom>
        </p:spPr>
      </p:pic>
      <p:pic>
        <p:nvPicPr>
          <p:cNvPr id="5" name="Picture 5" descr="Chart, bar chart&#10;&#10;Description automatically generated">
            <a:extLst>
              <a:ext uri="{FF2B5EF4-FFF2-40B4-BE49-F238E27FC236}">
                <a16:creationId xmlns:a16="http://schemas.microsoft.com/office/drawing/2014/main" id="{CCB434BE-3E4C-4F65-8D5F-69586297705B}"/>
              </a:ext>
            </a:extLst>
          </p:cNvPr>
          <p:cNvPicPr>
            <a:picLocks noChangeAspect="1"/>
          </p:cNvPicPr>
          <p:nvPr/>
        </p:nvPicPr>
        <p:blipFill>
          <a:blip r:embed="rId3"/>
          <a:stretch>
            <a:fillRect/>
          </a:stretch>
        </p:blipFill>
        <p:spPr>
          <a:xfrm>
            <a:off x="5109016" y="3973660"/>
            <a:ext cx="5365331" cy="3046134"/>
          </a:xfrm>
          <a:prstGeom prst="rect">
            <a:avLst/>
          </a:prstGeom>
        </p:spPr>
      </p:pic>
      <p:pic>
        <p:nvPicPr>
          <p:cNvPr id="6" name="Picture 6" descr="Chart, pie chart&#10;&#10;Description automatically generated">
            <a:extLst>
              <a:ext uri="{FF2B5EF4-FFF2-40B4-BE49-F238E27FC236}">
                <a16:creationId xmlns:a16="http://schemas.microsoft.com/office/drawing/2014/main" id="{7EA43F69-7447-4ED9-BBE4-8352BC10E261}"/>
              </a:ext>
            </a:extLst>
          </p:cNvPr>
          <p:cNvPicPr>
            <a:picLocks noChangeAspect="1"/>
          </p:cNvPicPr>
          <p:nvPr/>
        </p:nvPicPr>
        <p:blipFill>
          <a:blip r:embed="rId4"/>
          <a:stretch>
            <a:fillRect/>
          </a:stretch>
        </p:blipFill>
        <p:spPr>
          <a:xfrm>
            <a:off x="157355" y="3972163"/>
            <a:ext cx="4953568" cy="3049403"/>
          </a:xfrm>
          <a:prstGeom prst="rect">
            <a:avLst/>
          </a:prstGeom>
        </p:spPr>
      </p:pic>
    </p:spTree>
    <p:extLst>
      <p:ext uri="{BB962C8B-B14F-4D97-AF65-F5344CB8AC3E}">
        <p14:creationId xmlns:p14="http://schemas.microsoft.com/office/powerpoint/2010/main" val="24427991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 y="735741"/>
            <a:ext cx="10693400" cy="6015037"/>
          </a:xfrm>
          <a:prstGeom prst="rect">
            <a:avLst/>
          </a:prstGeom>
        </p:spPr>
      </p:pic>
      <p:sp>
        <p:nvSpPr>
          <p:cNvPr id="3" name="object 3"/>
          <p:cNvSpPr txBox="1"/>
          <p:nvPr/>
        </p:nvSpPr>
        <p:spPr>
          <a:xfrm>
            <a:off x="9573869" y="6456308"/>
            <a:ext cx="876935" cy="150495"/>
          </a:xfrm>
          <a:prstGeom prst="rect">
            <a:avLst/>
          </a:prstGeom>
        </p:spPr>
        <p:txBody>
          <a:bodyPr vert="horz" wrap="square" lIns="0" tIns="14604" rIns="0" bIns="0" rtlCol="0">
            <a:spAutoFit/>
          </a:bodyPr>
          <a:lstStyle/>
          <a:p>
            <a:pPr marL="12700">
              <a:lnSpc>
                <a:spcPct val="100000"/>
              </a:lnSpc>
              <a:spcBef>
                <a:spcPts val="114"/>
              </a:spcBef>
            </a:pPr>
            <a:r>
              <a:rPr sz="800" spc="-20">
                <a:solidFill>
                  <a:srgbClr val="25291F"/>
                </a:solidFill>
                <a:latin typeface="Book Antiqua"/>
                <a:cs typeface="Book Antiqua"/>
              </a:rPr>
              <a:t>R&amp;Z</a:t>
            </a:r>
            <a:r>
              <a:rPr sz="800" spc="70">
                <a:solidFill>
                  <a:srgbClr val="25291F"/>
                </a:solidFill>
                <a:latin typeface="Book Antiqua"/>
                <a:cs typeface="Book Antiqua"/>
              </a:rPr>
              <a:t> </a:t>
            </a:r>
            <a:r>
              <a:rPr sz="800">
                <a:solidFill>
                  <a:srgbClr val="25291F"/>
                </a:solidFill>
                <a:latin typeface="Book Antiqua"/>
                <a:cs typeface="Book Antiqua"/>
              </a:rPr>
              <a:t>Winery</a:t>
            </a:r>
            <a:r>
              <a:rPr sz="800" spc="75">
                <a:solidFill>
                  <a:srgbClr val="25291F"/>
                </a:solidFill>
                <a:latin typeface="Book Antiqua"/>
                <a:cs typeface="Book Antiqua"/>
              </a:rPr>
              <a:t> </a:t>
            </a:r>
            <a:r>
              <a:rPr sz="800" spc="40">
                <a:solidFill>
                  <a:srgbClr val="25291F"/>
                </a:solidFill>
                <a:latin typeface="Book Antiqua"/>
                <a:cs typeface="Book Antiqua"/>
              </a:rPr>
              <a:t>2020</a:t>
            </a:r>
            <a:endParaRPr sz="800">
              <a:latin typeface="Book Antiqua"/>
              <a:cs typeface="Book Antiqua"/>
            </a:endParaRPr>
          </a:p>
        </p:txBody>
      </p:sp>
      <p:sp>
        <p:nvSpPr>
          <p:cNvPr id="4" name="object 4"/>
          <p:cNvSpPr txBox="1"/>
          <p:nvPr/>
        </p:nvSpPr>
        <p:spPr>
          <a:xfrm>
            <a:off x="1989894" y="2793891"/>
            <a:ext cx="6697345" cy="234103"/>
          </a:xfrm>
          <a:prstGeom prst="rect">
            <a:avLst/>
          </a:prstGeom>
        </p:spPr>
        <p:txBody>
          <a:bodyPr vert="horz" wrap="square" lIns="0" tIns="12700" rIns="0" bIns="0" rtlCol="0" anchor="t">
            <a:spAutoFit/>
          </a:bodyPr>
          <a:lstStyle/>
          <a:p>
            <a:pPr marL="12700" marR="5080" indent="1270" algn="ctr">
              <a:lnSpc>
                <a:spcPct val="114900"/>
              </a:lnSpc>
              <a:spcBef>
                <a:spcPts val="100"/>
              </a:spcBef>
            </a:pPr>
            <a:endParaRPr lang="en-US" sz="1350" spc="-10">
              <a:solidFill>
                <a:srgbClr val="25291F"/>
              </a:solidFill>
              <a:latin typeface="Arial Unicode MS"/>
              <a:cs typeface="Arial Unicode MS"/>
            </a:endParaRPr>
          </a:p>
        </p:txBody>
      </p:sp>
      <p:pic>
        <p:nvPicPr>
          <p:cNvPr id="5" name="Picture 5" descr="Chart, bar chart&#10;&#10;Description automatically generated">
            <a:extLst>
              <a:ext uri="{FF2B5EF4-FFF2-40B4-BE49-F238E27FC236}">
                <a16:creationId xmlns:a16="http://schemas.microsoft.com/office/drawing/2014/main" id="{8B87113D-7D12-4610-B873-098865D4D268}"/>
              </a:ext>
            </a:extLst>
          </p:cNvPr>
          <p:cNvPicPr>
            <a:picLocks noChangeAspect="1"/>
          </p:cNvPicPr>
          <p:nvPr/>
        </p:nvPicPr>
        <p:blipFill>
          <a:blip r:embed="rId3"/>
          <a:stretch>
            <a:fillRect/>
          </a:stretch>
        </p:blipFill>
        <p:spPr>
          <a:xfrm>
            <a:off x="395934" y="1109812"/>
            <a:ext cx="10484669" cy="3400425"/>
          </a:xfrm>
          <a:prstGeom prst="rect">
            <a:avLst/>
          </a:prstGeom>
        </p:spPr>
      </p:pic>
      <p:sp>
        <p:nvSpPr>
          <p:cNvPr id="6" name="TextBox 5">
            <a:extLst>
              <a:ext uri="{FF2B5EF4-FFF2-40B4-BE49-F238E27FC236}">
                <a16:creationId xmlns:a16="http://schemas.microsoft.com/office/drawing/2014/main" id="{E2B49CEB-D935-4002-9749-40AFBC94630A}"/>
              </a:ext>
            </a:extLst>
          </p:cNvPr>
          <p:cNvSpPr txBox="1"/>
          <p:nvPr/>
        </p:nvSpPr>
        <p:spPr>
          <a:xfrm>
            <a:off x="445847" y="4683828"/>
            <a:ext cx="7556105" cy="138499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rtl="0"/>
            <a:endParaRPr lang="en-US" sz="1400">
              <a:latin typeface="Calibri"/>
              <a:cs typeface="Segoe UI"/>
            </a:endParaRPr>
          </a:p>
          <a:p>
            <a:pPr rtl="0"/>
            <a:endParaRPr lang="en-US" sz="1400">
              <a:latin typeface="Calibri"/>
              <a:cs typeface="Segoe UI"/>
            </a:endParaRPr>
          </a:p>
          <a:p>
            <a:pPr rtl="0"/>
            <a:r>
              <a:rPr lang="en-US" sz="1400">
                <a:latin typeface="Calibri"/>
                <a:cs typeface="Segoe UI"/>
              </a:rPr>
              <a:t>This Pivot Table/chart shows the distribution of quality ratings within each wine type based on sweetness. Interestingly, only about 10% of bone dry wines, 22% of dry wines and 4% of off-dry wines were rated “Good”. We then proceed to examine the same distribution but with “wine body”, which is based on ABV as a filter. </a:t>
            </a:r>
          </a:p>
        </p:txBody>
      </p:sp>
    </p:spTree>
  </p:cSld>
  <p:clrMapOvr>
    <a:masterClrMapping/>
  </p:clrMapOvr>
  <mc:AlternateContent xmlns:mc="http://schemas.openxmlformats.org/markup-compatibility/2006" xmlns:p14="http://schemas.microsoft.com/office/powerpoint/2010/main">
    <mc:Choice Requires="p14">
      <p:transition spd="slow" p14:dur="2000" advTm="54483"/>
    </mc:Choice>
    <mc:Fallback xmlns="">
      <p:transition spd="slow" advTm="54483"/>
    </mc:Fallback>
  </mc:AlternateContent>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4866" y="-139534"/>
            <a:ext cx="10768266" cy="7698733"/>
          </a:xfrm>
          <a:custGeom>
            <a:avLst/>
            <a:gdLst/>
            <a:ahLst/>
            <a:cxnLst/>
            <a:rect l="l" t="t" r="r" b="b"/>
            <a:pathLst>
              <a:path w="10693400" h="6015355">
                <a:moveTo>
                  <a:pt x="10693400" y="6015037"/>
                </a:moveTo>
                <a:lnTo>
                  <a:pt x="0" y="6015037"/>
                </a:lnTo>
                <a:lnTo>
                  <a:pt x="0" y="0"/>
                </a:lnTo>
                <a:lnTo>
                  <a:pt x="10693400" y="0"/>
                </a:lnTo>
                <a:lnTo>
                  <a:pt x="10693400" y="6015037"/>
                </a:lnTo>
                <a:close/>
              </a:path>
            </a:pathLst>
          </a:custGeom>
          <a:solidFill>
            <a:srgbClr val="EBD9A7"/>
          </a:solidFill>
        </p:spPr>
        <p:txBody>
          <a:bodyPr wrap="square" lIns="0" tIns="0" rIns="0" bIns="0" rtlCol="0"/>
          <a:lstStyle/>
          <a:p>
            <a:endParaRPr/>
          </a:p>
        </p:txBody>
      </p:sp>
      <p:sp>
        <p:nvSpPr>
          <p:cNvPr id="4" name="object 4"/>
          <p:cNvSpPr txBox="1"/>
          <p:nvPr/>
        </p:nvSpPr>
        <p:spPr>
          <a:xfrm>
            <a:off x="266294" y="1219208"/>
            <a:ext cx="9752540" cy="4461158"/>
          </a:xfrm>
          <a:prstGeom prst="rect">
            <a:avLst/>
          </a:prstGeom>
        </p:spPr>
        <p:txBody>
          <a:bodyPr vert="horz" wrap="square" lIns="0" tIns="12065" rIns="0" bIns="0" rtlCol="0" anchor="t">
            <a:spAutoFit/>
          </a:bodyPr>
          <a:lstStyle/>
          <a:p>
            <a:pPr marL="298450" marR="5080" indent="-285750">
              <a:lnSpc>
                <a:spcPct val="118800"/>
              </a:lnSpc>
              <a:spcBef>
                <a:spcPts val="95"/>
              </a:spcBef>
              <a:buFont typeface="Arial"/>
              <a:buChar char="•"/>
            </a:pPr>
            <a:r>
              <a:rPr lang="en-US" sz="1600" dirty="0">
                <a:solidFill>
                  <a:srgbClr val="25291F"/>
                </a:solidFill>
                <a:latin typeface="Arial Unicode MS"/>
                <a:cs typeface="Arial Unicode MS"/>
              </a:rPr>
              <a:t>There were several insights we gained based on our analysis of this sample. For example, consumers seem to prefer wines with higher alcohol content or in other words, these wines have greater quality. Most wines in this dataset seem to be light-bodied and dry with average quality.</a:t>
            </a:r>
            <a:endParaRPr lang="en-US" sz="1600" dirty="0">
              <a:solidFill>
                <a:srgbClr val="25291F"/>
              </a:solidFill>
              <a:latin typeface="Arial Unicode MS"/>
              <a:ea typeface="Arial Unicode MS"/>
              <a:cs typeface="Arial Unicode MS"/>
            </a:endParaRPr>
          </a:p>
          <a:p>
            <a:pPr marL="12700" marR="5080">
              <a:lnSpc>
                <a:spcPct val="118800"/>
              </a:lnSpc>
              <a:spcBef>
                <a:spcPts val="95"/>
              </a:spcBef>
            </a:pPr>
            <a:endParaRPr lang="en-US" sz="1600" dirty="0">
              <a:solidFill>
                <a:srgbClr val="25291F"/>
              </a:solidFill>
              <a:latin typeface="Arial Unicode MS"/>
              <a:ea typeface="Arial Unicode MS"/>
              <a:cs typeface="Arial Unicode MS"/>
            </a:endParaRPr>
          </a:p>
          <a:p>
            <a:pPr marL="298450" marR="5080" indent="-285750">
              <a:lnSpc>
                <a:spcPct val="118800"/>
              </a:lnSpc>
              <a:spcBef>
                <a:spcPts val="95"/>
              </a:spcBef>
              <a:buFont typeface="Arial"/>
              <a:buChar char="•"/>
            </a:pPr>
            <a:r>
              <a:rPr lang="en-US" sz="1600" dirty="0">
                <a:solidFill>
                  <a:srgbClr val="25291F"/>
                </a:solidFill>
                <a:latin typeface="Arial Unicode MS"/>
                <a:ea typeface="Arial Unicode MS"/>
                <a:cs typeface="Arial Unicode MS"/>
              </a:rPr>
              <a:t>To further classify our data appropriately, we produced the categorical variables "wine body", "review" and "sweetness" based on some of our numerical/categorical variables. We also inculcated information from the Web about these type of wines to further make sense of our dataset. </a:t>
            </a:r>
          </a:p>
          <a:p>
            <a:pPr marL="298450" marR="5080" indent="-285750">
              <a:lnSpc>
                <a:spcPct val="118800"/>
              </a:lnSpc>
              <a:spcBef>
                <a:spcPts val="95"/>
              </a:spcBef>
              <a:buFont typeface="Arial"/>
              <a:buChar char="•"/>
            </a:pPr>
            <a:endParaRPr lang="en-US" sz="1600" dirty="0">
              <a:solidFill>
                <a:srgbClr val="25291F"/>
              </a:solidFill>
              <a:latin typeface="Arial Unicode MS"/>
              <a:ea typeface="Arial Unicode MS"/>
              <a:cs typeface="Arial Unicode MS"/>
            </a:endParaRPr>
          </a:p>
          <a:p>
            <a:pPr marL="298450" marR="5080" indent="-285750">
              <a:lnSpc>
                <a:spcPct val="118800"/>
              </a:lnSpc>
              <a:spcBef>
                <a:spcPts val="95"/>
              </a:spcBef>
              <a:buFont typeface="Arial"/>
              <a:buChar char="•"/>
            </a:pPr>
            <a:r>
              <a:rPr lang="en-US" sz="1600" dirty="0">
                <a:solidFill>
                  <a:srgbClr val="25291F"/>
                </a:solidFill>
                <a:latin typeface="Arial Unicode MS"/>
                <a:ea typeface="Arial Unicode MS"/>
                <a:cs typeface="Arial Unicode MS"/>
              </a:rPr>
              <a:t>This analysis also further provides explanations of what each of the variables mean. This is especially because we can tie up the numerical values with the variable quality. What does total sulfur dioxide mean? What does residual sugar mean in terms of wine quality? How does quality differ with the composition of wine body?</a:t>
            </a:r>
          </a:p>
          <a:p>
            <a:pPr marL="298450" marR="5080" indent="-285750">
              <a:lnSpc>
                <a:spcPct val="118800"/>
              </a:lnSpc>
              <a:spcBef>
                <a:spcPts val="95"/>
              </a:spcBef>
              <a:buFont typeface="Arial"/>
              <a:buChar char="•"/>
            </a:pPr>
            <a:endParaRPr lang="en-US" sz="1600" dirty="0">
              <a:solidFill>
                <a:srgbClr val="25291F"/>
              </a:solidFill>
              <a:latin typeface="Arial Unicode MS"/>
              <a:ea typeface="Arial Unicode MS"/>
              <a:cs typeface="Arial Unicode MS"/>
            </a:endParaRPr>
          </a:p>
          <a:p>
            <a:pPr marL="298450" marR="5080" indent="-285750">
              <a:lnSpc>
                <a:spcPct val="118800"/>
              </a:lnSpc>
              <a:spcBef>
                <a:spcPts val="95"/>
              </a:spcBef>
              <a:buFont typeface="Arial"/>
              <a:buChar char="•"/>
            </a:pPr>
            <a:r>
              <a:rPr lang="en-US" sz="1600" dirty="0">
                <a:solidFill>
                  <a:srgbClr val="25291F"/>
                </a:solidFill>
                <a:latin typeface="Arial Unicode MS"/>
                <a:ea typeface="Arial Unicode MS"/>
                <a:cs typeface="Arial Unicode MS"/>
              </a:rPr>
              <a:t>We wanted the descriptive analysis form a strong basis for the next art of this project: regression analysis and predictions. We think that goal is achieved. </a:t>
            </a:r>
          </a:p>
        </p:txBody>
      </p:sp>
      <p:sp>
        <p:nvSpPr>
          <p:cNvPr id="8" name="object 8"/>
          <p:cNvSpPr txBox="1"/>
          <p:nvPr/>
        </p:nvSpPr>
        <p:spPr>
          <a:xfrm>
            <a:off x="9573869" y="6460985"/>
            <a:ext cx="876935" cy="158750"/>
          </a:xfrm>
          <a:prstGeom prst="rect">
            <a:avLst/>
          </a:prstGeom>
        </p:spPr>
        <p:txBody>
          <a:bodyPr vert="horz" wrap="square" lIns="0" tIns="10160" rIns="0" bIns="0" rtlCol="0">
            <a:spAutoFit/>
          </a:bodyPr>
          <a:lstStyle/>
          <a:p>
            <a:pPr marL="12700">
              <a:lnSpc>
                <a:spcPct val="100000"/>
              </a:lnSpc>
              <a:spcBef>
                <a:spcPts val="80"/>
              </a:spcBef>
            </a:pPr>
            <a:r>
              <a:rPr sz="800" spc="-20">
                <a:solidFill>
                  <a:srgbClr val="EBD9A7"/>
                </a:solidFill>
                <a:latin typeface="Book Antiqua"/>
                <a:cs typeface="Book Antiqua"/>
              </a:rPr>
              <a:t>R&amp;Z</a:t>
            </a:r>
            <a:r>
              <a:rPr sz="800" spc="70">
                <a:solidFill>
                  <a:srgbClr val="EBD9A7"/>
                </a:solidFill>
                <a:latin typeface="Book Antiqua"/>
                <a:cs typeface="Book Antiqua"/>
              </a:rPr>
              <a:t> </a:t>
            </a:r>
            <a:r>
              <a:rPr sz="800">
                <a:solidFill>
                  <a:srgbClr val="EBD9A7"/>
                </a:solidFill>
                <a:latin typeface="Book Antiqua"/>
                <a:cs typeface="Book Antiqua"/>
              </a:rPr>
              <a:t>Winery</a:t>
            </a:r>
            <a:r>
              <a:rPr sz="800" spc="75">
                <a:solidFill>
                  <a:srgbClr val="EBD9A7"/>
                </a:solidFill>
                <a:latin typeface="Book Antiqua"/>
                <a:cs typeface="Book Antiqua"/>
              </a:rPr>
              <a:t> </a:t>
            </a:r>
            <a:r>
              <a:rPr sz="800" spc="40">
                <a:solidFill>
                  <a:srgbClr val="EBD9A7"/>
                </a:solidFill>
                <a:latin typeface="Book Antiqua"/>
                <a:cs typeface="Book Antiqua"/>
              </a:rPr>
              <a:t>2020</a:t>
            </a:r>
            <a:endParaRPr sz="800">
              <a:latin typeface="Book Antiqua"/>
              <a:cs typeface="Book Antiqua"/>
            </a:endParaRPr>
          </a:p>
        </p:txBody>
      </p:sp>
      <p:sp>
        <p:nvSpPr>
          <p:cNvPr id="6" name="object 6"/>
          <p:cNvSpPr txBox="1">
            <a:spLocks noGrp="1"/>
          </p:cNvSpPr>
          <p:nvPr>
            <p:ph type="title"/>
          </p:nvPr>
        </p:nvSpPr>
        <p:spPr>
          <a:xfrm>
            <a:off x="252046" y="226902"/>
            <a:ext cx="3533259" cy="416781"/>
          </a:xfrm>
          <a:prstGeom prst="rect">
            <a:avLst/>
          </a:prstGeom>
        </p:spPr>
        <p:txBody>
          <a:bodyPr vert="horz" wrap="square" lIns="0" tIns="16510" rIns="0" bIns="0" rtlCol="0" anchor="t">
            <a:spAutoFit/>
          </a:bodyPr>
          <a:lstStyle/>
          <a:p>
            <a:pPr marL="12700">
              <a:spcBef>
                <a:spcPts val="130"/>
              </a:spcBef>
            </a:pPr>
            <a:r>
              <a:rPr lang="en-US" sz="2600" spc="-30"/>
              <a:t>Summary of PART A</a:t>
            </a:r>
            <a:endParaRPr lang="en-US" sz="2600" spc="60"/>
          </a:p>
        </p:txBody>
      </p:sp>
      <p:sp>
        <p:nvSpPr>
          <p:cNvPr id="7" name="object 7"/>
          <p:cNvSpPr txBox="1"/>
          <p:nvPr/>
        </p:nvSpPr>
        <p:spPr>
          <a:xfrm>
            <a:off x="249334" y="650126"/>
            <a:ext cx="3444806" cy="300082"/>
          </a:xfrm>
          <a:prstGeom prst="rect">
            <a:avLst/>
          </a:prstGeom>
        </p:spPr>
        <p:txBody>
          <a:bodyPr vert="horz" wrap="square" lIns="0" tIns="15240" rIns="0" bIns="0" rtlCol="0" anchor="t">
            <a:spAutoFit/>
          </a:bodyPr>
          <a:lstStyle/>
          <a:p>
            <a:pPr marL="12700">
              <a:spcBef>
                <a:spcPts val="120"/>
              </a:spcBef>
            </a:pPr>
            <a:r>
              <a:rPr lang="en-US" sz="1850">
                <a:solidFill>
                  <a:srgbClr val="A18F62"/>
                </a:solidFill>
                <a:latin typeface="Book Antiqua"/>
                <a:cs typeface="Book Antiqua"/>
              </a:rPr>
              <a:t>Dataset population Analysis</a:t>
            </a:r>
          </a:p>
        </p:txBody>
      </p:sp>
    </p:spTree>
  </p:cSld>
  <p:clrMapOvr>
    <a:masterClrMapping/>
  </p:clrMapOvr>
  <mc:AlternateContent xmlns:mc="http://schemas.openxmlformats.org/markup-compatibility/2006" xmlns:p14="http://schemas.microsoft.com/office/powerpoint/2010/main">
    <mc:Choice Requires="p14">
      <p:transition spd="slow" p14:dur="2000" advTm="104575"/>
    </mc:Choice>
    <mc:Fallback xmlns="">
      <p:transition spd="slow" advTm="104575"/>
    </mc:Fallback>
  </mc:AlternateContent>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2370"/>
            <a:ext cx="10693400" cy="7574038"/>
          </a:xfrm>
          <a:custGeom>
            <a:avLst/>
            <a:gdLst/>
            <a:ahLst/>
            <a:cxnLst/>
            <a:rect l="l" t="t" r="r" b="b"/>
            <a:pathLst>
              <a:path w="10693400" h="6015355">
                <a:moveTo>
                  <a:pt x="10693400" y="6015037"/>
                </a:moveTo>
                <a:lnTo>
                  <a:pt x="0" y="6015037"/>
                </a:lnTo>
                <a:lnTo>
                  <a:pt x="0" y="0"/>
                </a:lnTo>
                <a:lnTo>
                  <a:pt x="10693400" y="0"/>
                </a:lnTo>
                <a:lnTo>
                  <a:pt x="10693400" y="6015037"/>
                </a:lnTo>
                <a:close/>
              </a:path>
            </a:pathLst>
          </a:custGeom>
          <a:solidFill>
            <a:srgbClr val="A18F62"/>
          </a:solidFill>
        </p:spPr>
        <p:txBody>
          <a:bodyPr wrap="square" lIns="0" tIns="0" rIns="0" bIns="0" rtlCol="0"/>
          <a:lstStyle/>
          <a:p>
            <a:endParaRPr/>
          </a:p>
        </p:txBody>
      </p:sp>
      <p:sp>
        <p:nvSpPr>
          <p:cNvPr id="5" name="object 5"/>
          <p:cNvSpPr txBox="1"/>
          <p:nvPr/>
        </p:nvSpPr>
        <p:spPr>
          <a:xfrm>
            <a:off x="481650" y="3439201"/>
            <a:ext cx="4227830" cy="692754"/>
          </a:xfrm>
          <a:prstGeom prst="rect">
            <a:avLst/>
          </a:prstGeom>
        </p:spPr>
        <p:txBody>
          <a:bodyPr vert="horz" wrap="square" lIns="0" tIns="12700" rIns="0" bIns="0" rtlCol="0" anchor="t">
            <a:spAutoFit/>
          </a:bodyPr>
          <a:lstStyle/>
          <a:p>
            <a:pPr marL="12700" marR="5080">
              <a:lnSpc>
                <a:spcPct val="116500"/>
              </a:lnSpc>
              <a:spcBef>
                <a:spcPts val="100"/>
              </a:spcBef>
            </a:pPr>
            <a:r>
              <a:rPr lang="en-US" sz="4000" b="1" spc="-10">
                <a:solidFill>
                  <a:srgbClr val="EBD9A7"/>
                </a:solidFill>
                <a:latin typeface="Book Antiqua"/>
                <a:cs typeface="Book Antiqua"/>
              </a:rPr>
              <a:t>PART A</a:t>
            </a:r>
            <a:endParaRPr lang="en-US" sz="4000" b="1">
              <a:latin typeface="Book Antiqua"/>
              <a:cs typeface="Book Antiqua"/>
            </a:endParaRPr>
          </a:p>
        </p:txBody>
      </p:sp>
      <p:pic>
        <p:nvPicPr>
          <p:cNvPr id="7" name="object 7"/>
          <p:cNvPicPr/>
          <p:nvPr/>
        </p:nvPicPr>
        <p:blipFill>
          <a:blip r:embed="rId2" cstate="print"/>
          <a:stretch>
            <a:fillRect/>
          </a:stretch>
        </p:blipFill>
        <p:spPr>
          <a:xfrm>
            <a:off x="6006718" y="770737"/>
            <a:ext cx="4686681" cy="4419600"/>
          </a:xfrm>
          <a:prstGeom prst="rect">
            <a:avLst/>
          </a:prstGeom>
        </p:spPr>
      </p:pic>
      <p:sp>
        <p:nvSpPr>
          <p:cNvPr id="6" name="object 5">
            <a:extLst>
              <a:ext uri="{FF2B5EF4-FFF2-40B4-BE49-F238E27FC236}">
                <a16:creationId xmlns:a16="http://schemas.microsoft.com/office/drawing/2014/main" id="{65AE80FA-98E4-4928-ADA1-5BAB4EBE2F65}"/>
              </a:ext>
            </a:extLst>
          </p:cNvPr>
          <p:cNvSpPr txBox="1"/>
          <p:nvPr/>
        </p:nvSpPr>
        <p:spPr>
          <a:xfrm>
            <a:off x="3063042" y="3638628"/>
            <a:ext cx="4227830" cy="2385397"/>
          </a:xfrm>
          <a:prstGeom prst="rect">
            <a:avLst/>
          </a:prstGeom>
        </p:spPr>
        <p:txBody>
          <a:bodyPr vert="horz" wrap="square" lIns="0" tIns="12700" rIns="0" bIns="0" rtlCol="0" anchor="t">
            <a:spAutoFit/>
          </a:bodyPr>
          <a:lstStyle/>
          <a:p>
            <a:pPr marL="298450" marR="5080" indent="-285750">
              <a:lnSpc>
                <a:spcPct val="116500"/>
              </a:lnSpc>
              <a:spcBef>
                <a:spcPts val="100"/>
              </a:spcBef>
              <a:buFont typeface="Wingdings"/>
              <a:buChar char="ü"/>
            </a:pPr>
            <a:r>
              <a:rPr lang="en-US" b="1" spc="-10">
                <a:solidFill>
                  <a:srgbClr val="EBD9A7"/>
                </a:solidFill>
                <a:latin typeface="Book Antiqua"/>
                <a:cs typeface="Book Antiqua"/>
              </a:rPr>
              <a:t>     Dataset Description</a:t>
            </a:r>
            <a:endParaRPr lang="en-US" sz="4000" b="1" spc="-10">
              <a:solidFill>
                <a:srgbClr val="EBD9A7"/>
              </a:solidFill>
              <a:latin typeface="Book Antiqua"/>
              <a:cs typeface="Book Antiqua"/>
            </a:endParaRPr>
          </a:p>
          <a:p>
            <a:pPr marL="584200" marR="5080" indent="-571500">
              <a:lnSpc>
                <a:spcPct val="116500"/>
              </a:lnSpc>
              <a:spcBef>
                <a:spcPts val="100"/>
              </a:spcBef>
              <a:buFont typeface="Wingdings"/>
              <a:buChar char="ü"/>
            </a:pPr>
            <a:r>
              <a:rPr lang="en-US" b="1" spc="-10">
                <a:solidFill>
                  <a:srgbClr val="EBD9A7"/>
                </a:solidFill>
                <a:latin typeface="Book Antiqua"/>
                <a:cs typeface="Book Antiqua"/>
              </a:rPr>
              <a:t>Project Objectives</a:t>
            </a:r>
          </a:p>
          <a:p>
            <a:pPr marL="584200" marR="5080" indent="-571500">
              <a:lnSpc>
                <a:spcPct val="116500"/>
              </a:lnSpc>
              <a:spcBef>
                <a:spcPts val="100"/>
              </a:spcBef>
              <a:buFont typeface="Wingdings"/>
              <a:buChar char="ü"/>
            </a:pPr>
            <a:r>
              <a:rPr lang="en-US" b="1" spc="-10">
                <a:solidFill>
                  <a:srgbClr val="EBD9A7"/>
                </a:solidFill>
                <a:latin typeface="Book Antiqua"/>
                <a:cs typeface="Book Antiqua"/>
              </a:rPr>
              <a:t>Descriptive and Statistical Analysis of Variables</a:t>
            </a:r>
          </a:p>
          <a:p>
            <a:pPr marL="584200" marR="5080" indent="-571500">
              <a:lnSpc>
                <a:spcPct val="116500"/>
              </a:lnSpc>
              <a:spcBef>
                <a:spcPts val="100"/>
              </a:spcBef>
              <a:buFont typeface="Wingdings"/>
              <a:buChar char="ü"/>
            </a:pPr>
            <a:r>
              <a:rPr lang="en-US" b="1" spc="-10">
                <a:solidFill>
                  <a:srgbClr val="EBD9A7"/>
                </a:solidFill>
                <a:latin typeface="Book Antiqua"/>
                <a:cs typeface="Book Antiqua"/>
              </a:rPr>
              <a:t>Findings</a:t>
            </a:r>
          </a:p>
          <a:p>
            <a:pPr marL="584200" marR="5080" indent="-571500">
              <a:lnSpc>
                <a:spcPct val="116500"/>
              </a:lnSpc>
              <a:spcBef>
                <a:spcPts val="100"/>
              </a:spcBef>
              <a:buFont typeface="Wingdings"/>
              <a:buChar char="ü"/>
            </a:pPr>
            <a:endParaRPr lang="en-US" b="1" spc="-10">
              <a:solidFill>
                <a:srgbClr val="EBD9A7"/>
              </a:solidFill>
              <a:latin typeface="Book Antiqua"/>
              <a:cs typeface="Book Antiqua"/>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2370"/>
            <a:ext cx="10693400" cy="7574038"/>
          </a:xfrm>
          <a:custGeom>
            <a:avLst/>
            <a:gdLst/>
            <a:ahLst/>
            <a:cxnLst/>
            <a:rect l="l" t="t" r="r" b="b"/>
            <a:pathLst>
              <a:path w="10693400" h="6015355">
                <a:moveTo>
                  <a:pt x="10693400" y="6015037"/>
                </a:moveTo>
                <a:lnTo>
                  <a:pt x="0" y="6015037"/>
                </a:lnTo>
                <a:lnTo>
                  <a:pt x="0" y="0"/>
                </a:lnTo>
                <a:lnTo>
                  <a:pt x="10693400" y="0"/>
                </a:lnTo>
                <a:lnTo>
                  <a:pt x="10693400" y="6015037"/>
                </a:lnTo>
                <a:close/>
              </a:path>
            </a:pathLst>
          </a:custGeom>
          <a:solidFill>
            <a:srgbClr val="A18F62"/>
          </a:solidFill>
        </p:spPr>
        <p:txBody>
          <a:bodyPr wrap="square" lIns="0" tIns="0" rIns="0" bIns="0" rtlCol="0"/>
          <a:lstStyle/>
          <a:p>
            <a:endParaRPr/>
          </a:p>
        </p:txBody>
      </p:sp>
      <p:sp>
        <p:nvSpPr>
          <p:cNvPr id="5" name="object 5"/>
          <p:cNvSpPr txBox="1"/>
          <p:nvPr/>
        </p:nvSpPr>
        <p:spPr>
          <a:xfrm>
            <a:off x="481650" y="3439201"/>
            <a:ext cx="4227830" cy="692754"/>
          </a:xfrm>
          <a:prstGeom prst="rect">
            <a:avLst/>
          </a:prstGeom>
        </p:spPr>
        <p:txBody>
          <a:bodyPr vert="horz" wrap="square" lIns="0" tIns="12700" rIns="0" bIns="0" rtlCol="0" anchor="t">
            <a:spAutoFit/>
          </a:bodyPr>
          <a:lstStyle/>
          <a:p>
            <a:pPr marL="12700" marR="5080">
              <a:lnSpc>
                <a:spcPct val="116500"/>
              </a:lnSpc>
              <a:spcBef>
                <a:spcPts val="100"/>
              </a:spcBef>
            </a:pPr>
            <a:r>
              <a:rPr lang="en-US" sz="4000" b="1" spc="-10">
                <a:solidFill>
                  <a:srgbClr val="EBD9A7"/>
                </a:solidFill>
                <a:latin typeface="Book Antiqua"/>
                <a:cs typeface="Book Antiqua"/>
              </a:rPr>
              <a:t>PART B</a:t>
            </a:r>
            <a:endParaRPr lang="en-US" sz="4000" b="1">
              <a:latin typeface="Book Antiqua"/>
              <a:cs typeface="Book Antiqua"/>
            </a:endParaRPr>
          </a:p>
        </p:txBody>
      </p:sp>
      <p:pic>
        <p:nvPicPr>
          <p:cNvPr id="7" name="object 7"/>
          <p:cNvPicPr/>
          <p:nvPr/>
        </p:nvPicPr>
        <p:blipFill>
          <a:blip r:embed="rId2" cstate="print"/>
          <a:stretch>
            <a:fillRect/>
          </a:stretch>
        </p:blipFill>
        <p:spPr>
          <a:xfrm>
            <a:off x="6006718" y="770737"/>
            <a:ext cx="4686681" cy="4419600"/>
          </a:xfrm>
          <a:prstGeom prst="rect">
            <a:avLst/>
          </a:prstGeom>
        </p:spPr>
      </p:pic>
      <p:sp>
        <p:nvSpPr>
          <p:cNvPr id="3" name="object 5">
            <a:extLst>
              <a:ext uri="{FF2B5EF4-FFF2-40B4-BE49-F238E27FC236}">
                <a16:creationId xmlns:a16="http://schemas.microsoft.com/office/drawing/2014/main" id="{2E55F888-66F1-4D0E-8A0D-0E01CDB25CE8}"/>
              </a:ext>
            </a:extLst>
          </p:cNvPr>
          <p:cNvSpPr txBox="1"/>
          <p:nvPr/>
        </p:nvSpPr>
        <p:spPr>
          <a:xfrm>
            <a:off x="3063042" y="3638628"/>
            <a:ext cx="4227830" cy="3732945"/>
          </a:xfrm>
          <a:prstGeom prst="rect">
            <a:avLst/>
          </a:prstGeom>
        </p:spPr>
        <p:txBody>
          <a:bodyPr vert="horz" wrap="square" lIns="0" tIns="12700" rIns="0" bIns="0" rtlCol="0" anchor="t">
            <a:spAutoFit/>
          </a:bodyPr>
          <a:lstStyle/>
          <a:p>
            <a:pPr marL="298450" marR="5080" indent="-285750">
              <a:lnSpc>
                <a:spcPct val="116500"/>
              </a:lnSpc>
              <a:spcBef>
                <a:spcPts val="100"/>
              </a:spcBef>
              <a:buFont typeface="Wingdings"/>
              <a:buChar char="ü"/>
            </a:pPr>
            <a:r>
              <a:rPr lang="en-US" b="1" spc="-10">
                <a:solidFill>
                  <a:srgbClr val="EBD9A7"/>
                </a:solidFill>
                <a:latin typeface="Book Antiqua"/>
                <a:cs typeface="Book Antiqua"/>
              </a:rPr>
              <a:t>     Explanatory and dependent variables</a:t>
            </a:r>
            <a:endParaRPr lang="en-US" sz="4000" b="1" spc="-10">
              <a:solidFill>
                <a:srgbClr val="EBD9A7"/>
              </a:solidFill>
              <a:latin typeface="Book Antiqua"/>
              <a:cs typeface="Book Antiqua"/>
            </a:endParaRPr>
          </a:p>
          <a:p>
            <a:pPr marL="584200" marR="5080" indent="-571500">
              <a:lnSpc>
                <a:spcPct val="116500"/>
              </a:lnSpc>
              <a:spcBef>
                <a:spcPts val="100"/>
              </a:spcBef>
              <a:buFont typeface="Wingdings"/>
              <a:buChar char="ü"/>
            </a:pPr>
            <a:r>
              <a:rPr lang="en-US" b="1" spc="-10">
                <a:solidFill>
                  <a:srgbClr val="EBD9A7"/>
                </a:solidFill>
                <a:latin typeface="Book Antiqua"/>
                <a:cs typeface="Book Antiqua"/>
              </a:rPr>
              <a:t>Correlation Analysis</a:t>
            </a:r>
          </a:p>
          <a:p>
            <a:pPr marL="584200" marR="5080" indent="-571500">
              <a:lnSpc>
                <a:spcPct val="116500"/>
              </a:lnSpc>
              <a:spcBef>
                <a:spcPts val="100"/>
              </a:spcBef>
              <a:buFont typeface="Wingdings"/>
              <a:buChar char="ü"/>
            </a:pPr>
            <a:r>
              <a:rPr lang="en-US" b="1" spc="-10">
                <a:solidFill>
                  <a:srgbClr val="EBD9A7"/>
                </a:solidFill>
                <a:latin typeface="Book Antiqua"/>
                <a:cs typeface="Book Antiqua"/>
              </a:rPr>
              <a:t>Multiple Regression Analysis</a:t>
            </a:r>
            <a:endParaRPr lang="en-US"/>
          </a:p>
          <a:p>
            <a:pPr marL="584200" marR="5080" indent="-571500">
              <a:lnSpc>
                <a:spcPct val="116500"/>
              </a:lnSpc>
              <a:spcBef>
                <a:spcPts val="100"/>
              </a:spcBef>
              <a:buFont typeface="Wingdings"/>
              <a:buChar char="ü"/>
            </a:pPr>
            <a:r>
              <a:rPr lang="en-US" b="1" spc="-10">
                <a:solidFill>
                  <a:srgbClr val="EBD9A7"/>
                </a:solidFill>
                <a:latin typeface="Book Antiqua"/>
                <a:cs typeface="Book Antiqua"/>
              </a:rPr>
              <a:t>Interpretation of results</a:t>
            </a:r>
          </a:p>
          <a:p>
            <a:pPr marL="584200" marR="5080" indent="-571500">
              <a:lnSpc>
                <a:spcPct val="116500"/>
              </a:lnSpc>
              <a:spcBef>
                <a:spcPts val="100"/>
              </a:spcBef>
              <a:buFont typeface="Wingdings"/>
              <a:buChar char="ü"/>
            </a:pPr>
            <a:r>
              <a:rPr lang="en-US" b="1" spc="-10">
                <a:solidFill>
                  <a:srgbClr val="EBD9A7"/>
                </a:solidFill>
                <a:latin typeface="Book Antiqua"/>
                <a:cs typeface="Book Antiqua"/>
              </a:rPr>
              <a:t>Evaluation of findings</a:t>
            </a:r>
          </a:p>
          <a:p>
            <a:pPr marL="584200" marR="5080" indent="-571500">
              <a:lnSpc>
                <a:spcPct val="116500"/>
              </a:lnSpc>
              <a:spcBef>
                <a:spcPts val="100"/>
              </a:spcBef>
              <a:buFont typeface="Wingdings"/>
              <a:buChar char="ü"/>
            </a:pPr>
            <a:r>
              <a:rPr lang="en-US" b="1" spc="-10">
                <a:solidFill>
                  <a:srgbClr val="EBD9A7"/>
                </a:solidFill>
                <a:latin typeface="Book Antiqua"/>
                <a:cs typeface="Book Antiqua"/>
              </a:rPr>
              <a:t>Predictions</a:t>
            </a:r>
          </a:p>
          <a:p>
            <a:pPr marL="584200" marR="5080" indent="-571500">
              <a:lnSpc>
                <a:spcPct val="116500"/>
              </a:lnSpc>
              <a:spcBef>
                <a:spcPts val="100"/>
              </a:spcBef>
              <a:buFont typeface="Wingdings"/>
              <a:buChar char="ü"/>
            </a:pPr>
            <a:r>
              <a:rPr lang="en-US" b="1" spc="-10">
                <a:solidFill>
                  <a:srgbClr val="EBD9A7"/>
                </a:solidFill>
                <a:latin typeface="Book Antiqua"/>
                <a:cs typeface="Book Antiqua"/>
              </a:rPr>
              <a:t>Business Use</a:t>
            </a:r>
          </a:p>
          <a:p>
            <a:pPr marL="584200" marR="5080" indent="-571500">
              <a:lnSpc>
                <a:spcPct val="116500"/>
              </a:lnSpc>
              <a:spcBef>
                <a:spcPts val="100"/>
              </a:spcBef>
              <a:buFont typeface="Wingdings"/>
              <a:buChar char="ü"/>
            </a:pPr>
            <a:endParaRPr lang="en-US" b="1" spc="-10">
              <a:solidFill>
                <a:srgbClr val="EBD9A7"/>
              </a:solidFill>
              <a:latin typeface="Book Antiqua"/>
              <a:cs typeface="Book Antiqua"/>
            </a:endParaRPr>
          </a:p>
          <a:p>
            <a:pPr marL="584200" marR="5080" indent="-571500">
              <a:lnSpc>
                <a:spcPct val="116500"/>
              </a:lnSpc>
              <a:spcBef>
                <a:spcPts val="100"/>
              </a:spcBef>
              <a:buFont typeface="Wingdings"/>
              <a:buChar char="ü"/>
            </a:pPr>
            <a:endParaRPr lang="en-US" b="1" spc="-10">
              <a:solidFill>
                <a:srgbClr val="EBD9A7"/>
              </a:solidFill>
              <a:latin typeface="Book Antiqua"/>
              <a:cs typeface="Book Antiqua"/>
            </a:endParaRPr>
          </a:p>
        </p:txBody>
      </p:sp>
    </p:spTree>
    <p:extLst>
      <p:ext uri="{BB962C8B-B14F-4D97-AF65-F5344CB8AC3E}">
        <p14:creationId xmlns:p14="http://schemas.microsoft.com/office/powerpoint/2010/main" val="17127535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770737"/>
            <a:ext cx="10755788" cy="6913156"/>
          </a:xfrm>
          <a:custGeom>
            <a:avLst/>
            <a:gdLst/>
            <a:ahLst/>
            <a:cxnLst/>
            <a:rect l="l" t="t" r="r" b="b"/>
            <a:pathLst>
              <a:path w="10693400" h="6015355">
                <a:moveTo>
                  <a:pt x="10693400" y="6015037"/>
                </a:moveTo>
                <a:lnTo>
                  <a:pt x="0" y="6015037"/>
                </a:lnTo>
                <a:lnTo>
                  <a:pt x="0" y="0"/>
                </a:lnTo>
                <a:lnTo>
                  <a:pt x="10693400" y="0"/>
                </a:lnTo>
                <a:lnTo>
                  <a:pt x="10693400" y="6015037"/>
                </a:lnTo>
                <a:close/>
              </a:path>
            </a:pathLst>
          </a:custGeom>
          <a:solidFill>
            <a:srgbClr val="EBD9A7"/>
          </a:solidFill>
        </p:spPr>
        <p:txBody>
          <a:bodyPr wrap="square" lIns="0" tIns="0" rIns="0" bIns="0" rtlCol="0"/>
          <a:lstStyle/>
          <a:p>
            <a:endParaRPr/>
          </a:p>
        </p:txBody>
      </p:sp>
      <p:sp>
        <p:nvSpPr>
          <p:cNvPr id="11" name="object 11"/>
          <p:cNvSpPr/>
          <p:nvPr/>
        </p:nvSpPr>
        <p:spPr>
          <a:xfrm>
            <a:off x="0" y="-2045"/>
            <a:ext cx="10693400" cy="1414780"/>
          </a:xfrm>
          <a:custGeom>
            <a:avLst/>
            <a:gdLst/>
            <a:ahLst/>
            <a:cxnLst/>
            <a:rect l="l" t="t" r="r" b="b"/>
            <a:pathLst>
              <a:path w="10693400" h="1414780">
                <a:moveTo>
                  <a:pt x="0" y="0"/>
                </a:moveTo>
                <a:lnTo>
                  <a:pt x="10693400" y="0"/>
                </a:lnTo>
                <a:lnTo>
                  <a:pt x="10693400" y="1414653"/>
                </a:lnTo>
                <a:lnTo>
                  <a:pt x="0" y="1414653"/>
                </a:lnTo>
                <a:lnTo>
                  <a:pt x="0" y="0"/>
                </a:lnTo>
                <a:close/>
              </a:path>
            </a:pathLst>
          </a:custGeom>
          <a:solidFill>
            <a:srgbClr val="25291F"/>
          </a:solidFill>
        </p:spPr>
        <p:txBody>
          <a:bodyPr wrap="square" lIns="0" tIns="0" rIns="0" bIns="0" rtlCol="0"/>
          <a:lstStyle/>
          <a:p>
            <a:endParaRPr/>
          </a:p>
        </p:txBody>
      </p:sp>
      <p:sp>
        <p:nvSpPr>
          <p:cNvPr id="12" name="object 12"/>
          <p:cNvSpPr txBox="1">
            <a:spLocks noGrp="1"/>
          </p:cNvSpPr>
          <p:nvPr>
            <p:ph type="title"/>
          </p:nvPr>
        </p:nvSpPr>
        <p:spPr>
          <a:xfrm>
            <a:off x="503303" y="4791402"/>
            <a:ext cx="7562768" cy="2233304"/>
          </a:xfrm>
          <a:prstGeom prst="rect">
            <a:avLst/>
          </a:prstGeom>
        </p:spPr>
        <p:txBody>
          <a:bodyPr vert="horz" wrap="square" lIns="0" tIns="17145" rIns="0" bIns="0" rtlCol="0" anchor="t">
            <a:spAutoFit/>
          </a:bodyPr>
          <a:lstStyle/>
          <a:p>
            <a:pPr marL="12700">
              <a:spcBef>
                <a:spcPts val="135"/>
              </a:spcBef>
            </a:pPr>
            <a:r>
              <a:rPr lang="en-US" sz="1800" spc="90" dirty="0">
                <a:solidFill>
                  <a:schemeClr val="tx1"/>
                </a:solidFill>
              </a:rPr>
              <a:t>We are interested in building a regression model with quality as our dependent variable. We plan to employ a step-up approach to select predictors. We start with the variable having the highest correlation coefficient followed by the second highest and so on. We observe the variation in Adjusted R-Square at each step. We drop or retain the variables accordingly in our attempt to generate a multivariate linear regression model that produces the highest value of Adjusted R-Square.</a:t>
            </a:r>
          </a:p>
        </p:txBody>
      </p:sp>
      <p:sp>
        <p:nvSpPr>
          <p:cNvPr id="16" name="object 17">
            <a:extLst>
              <a:ext uri="{FF2B5EF4-FFF2-40B4-BE49-F238E27FC236}">
                <a16:creationId xmlns:a16="http://schemas.microsoft.com/office/drawing/2014/main" id="{31E515F4-4BF4-4013-8C3C-54C6E3066ABC}"/>
              </a:ext>
            </a:extLst>
          </p:cNvPr>
          <p:cNvSpPr txBox="1">
            <a:spLocks/>
          </p:cNvSpPr>
          <p:nvPr/>
        </p:nvSpPr>
        <p:spPr>
          <a:xfrm>
            <a:off x="214629" y="206547"/>
            <a:ext cx="8696813" cy="816890"/>
          </a:xfrm>
          <a:prstGeom prst="rect">
            <a:avLst/>
          </a:prstGeom>
        </p:spPr>
        <p:txBody>
          <a:bodyPr vert="horz" wrap="square" lIns="0" tIns="16510" rIns="0" bIns="0" rtlCol="0" anchor="t">
            <a:spAutoFit/>
          </a:bodyPr>
          <a:lstStyle>
            <a:lvl1pPr>
              <a:defRPr sz="1850" b="0" i="0">
                <a:solidFill>
                  <a:srgbClr val="25291F"/>
                </a:solidFill>
                <a:latin typeface="Book Antiqua"/>
                <a:ea typeface="+mj-ea"/>
                <a:cs typeface="Book Antiqua"/>
              </a:defRPr>
            </a:lvl1pPr>
          </a:lstStyle>
          <a:p>
            <a:pPr marL="12700">
              <a:spcBef>
                <a:spcPts val="130"/>
              </a:spcBef>
            </a:pPr>
            <a:r>
              <a:rPr lang="en-US" sz="2600" spc="120" dirty="0">
                <a:solidFill>
                  <a:srgbClr val="A18F62"/>
                </a:solidFill>
              </a:rPr>
              <a:t>Selection of independent variables for the multiple regression model – Table of Correlation Coefficients</a:t>
            </a:r>
          </a:p>
        </p:txBody>
      </p:sp>
      <p:sp>
        <p:nvSpPr>
          <p:cNvPr id="18" name="object 12">
            <a:extLst>
              <a:ext uri="{FF2B5EF4-FFF2-40B4-BE49-F238E27FC236}">
                <a16:creationId xmlns:a16="http://schemas.microsoft.com/office/drawing/2014/main" id="{F709B10A-432B-4322-B071-A617EE21DDE2}"/>
              </a:ext>
            </a:extLst>
          </p:cNvPr>
          <p:cNvSpPr txBox="1">
            <a:spLocks/>
          </p:cNvSpPr>
          <p:nvPr/>
        </p:nvSpPr>
        <p:spPr>
          <a:xfrm>
            <a:off x="68397" y="4353647"/>
            <a:ext cx="10552126" cy="873957"/>
          </a:xfrm>
          <a:prstGeom prst="rect">
            <a:avLst/>
          </a:prstGeom>
        </p:spPr>
        <p:txBody>
          <a:bodyPr vert="horz" wrap="square" lIns="0" tIns="17145" rIns="0" bIns="0" rtlCol="0" anchor="t">
            <a:spAutoFit/>
          </a:bodyPr>
          <a:lstStyle>
            <a:lvl1pPr>
              <a:defRPr sz="1850" b="0" i="0">
                <a:solidFill>
                  <a:srgbClr val="25291F"/>
                </a:solidFill>
                <a:latin typeface="Book Antiqua"/>
                <a:ea typeface="+mj-ea"/>
                <a:cs typeface="Book Antiqua"/>
              </a:defRPr>
            </a:lvl1pPr>
          </a:lstStyle>
          <a:p>
            <a:pPr marL="12700">
              <a:spcBef>
                <a:spcPts val="135"/>
              </a:spcBef>
            </a:pPr>
            <a:endParaRPr lang="en-US" sz="1800" spc="80">
              <a:solidFill>
                <a:schemeClr val="tx1"/>
              </a:solidFill>
            </a:endParaRPr>
          </a:p>
          <a:p>
            <a:pPr marL="12700">
              <a:spcBef>
                <a:spcPts val="135"/>
              </a:spcBef>
            </a:pPr>
            <a:endParaRPr lang="en-US" sz="1800" spc="80">
              <a:solidFill>
                <a:schemeClr val="tx1"/>
              </a:solidFill>
            </a:endParaRPr>
          </a:p>
          <a:p>
            <a:pPr marL="12700">
              <a:spcBef>
                <a:spcPts val="135"/>
              </a:spcBef>
            </a:pPr>
            <a:endParaRPr lang="en-US" sz="1800" spc="80">
              <a:solidFill>
                <a:schemeClr val="tx1"/>
              </a:solidFill>
            </a:endParaRPr>
          </a:p>
        </p:txBody>
      </p:sp>
      <p:pic>
        <p:nvPicPr>
          <p:cNvPr id="10" name="Picture 4" descr="Table&#10;&#10;Description automatically generated">
            <a:extLst>
              <a:ext uri="{FF2B5EF4-FFF2-40B4-BE49-F238E27FC236}">
                <a16:creationId xmlns:a16="http://schemas.microsoft.com/office/drawing/2014/main" id="{60C3418E-1894-1D45-B0FF-08CB90FA9567}"/>
              </a:ext>
            </a:extLst>
          </p:cNvPr>
          <p:cNvPicPr>
            <a:picLocks noChangeAspect="1"/>
          </p:cNvPicPr>
          <p:nvPr/>
        </p:nvPicPr>
        <p:blipFill>
          <a:blip r:embed="rId2"/>
          <a:stretch>
            <a:fillRect/>
          </a:stretch>
        </p:blipFill>
        <p:spPr>
          <a:xfrm>
            <a:off x="428469" y="2091567"/>
            <a:ext cx="9758845" cy="242078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48874"/>
    </mc:Choice>
    <mc:Fallback xmlns="">
      <p:transition spd="slow" advTm="48874"/>
    </mc:Fallback>
  </mc:AlternateContent>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62388" y="643344"/>
            <a:ext cx="10755788" cy="6913156"/>
          </a:xfrm>
          <a:custGeom>
            <a:avLst/>
            <a:gdLst/>
            <a:ahLst/>
            <a:cxnLst/>
            <a:rect l="l" t="t" r="r" b="b"/>
            <a:pathLst>
              <a:path w="10693400" h="6015355">
                <a:moveTo>
                  <a:pt x="10693400" y="6015037"/>
                </a:moveTo>
                <a:lnTo>
                  <a:pt x="0" y="6015037"/>
                </a:lnTo>
                <a:lnTo>
                  <a:pt x="0" y="0"/>
                </a:lnTo>
                <a:lnTo>
                  <a:pt x="10693400" y="0"/>
                </a:lnTo>
                <a:lnTo>
                  <a:pt x="10693400" y="6015037"/>
                </a:lnTo>
                <a:close/>
              </a:path>
            </a:pathLst>
          </a:custGeom>
          <a:solidFill>
            <a:srgbClr val="EBD9A7"/>
          </a:solidFill>
        </p:spPr>
        <p:txBody>
          <a:bodyPr wrap="square" lIns="0" tIns="0" rIns="0" bIns="0" rtlCol="0"/>
          <a:lstStyle/>
          <a:p>
            <a:endParaRPr/>
          </a:p>
        </p:txBody>
      </p:sp>
      <p:sp>
        <p:nvSpPr>
          <p:cNvPr id="11" name="object 11"/>
          <p:cNvSpPr/>
          <p:nvPr/>
        </p:nvSpPr>
        <p:spPr>
          <a:xfrm>
            <a:off x="-62388" y="-29665"/>
            <a:ext cx="10766020" cy="1414780"/>
          </a:xfrm>
          <a:custGeom>
            <a:avLst/>
            <a:gdLst/>
            <a:ahLst/>
            <a:cxnLst/>
            <a:rect l="l" t="t" r="r" b="b"/>
            <a:pathLst>
              <a:path w="10693400" h="1414780">
                <a:moveTo>
                  <a:pt x="0" y="0"/>
                </a:moveTo>
                <a:lnTo>
                  <a:pt x="10693400" y="0"/>
                </a:lnTo>
                <a:lnTo>
                  <a:pt x="10693400" y="1414653"/>
                </a:lnTo>
                <a:lnTo>
                  <a:pt x="0" y="1414653"/>
                </a:lnTo>
                <a:lnTo>
                  <a:pt x="0" y="0"/>
                </a:lnTo>
                <a:close/>
              </a:path>
            </a:pathLst>
          </a:custGeom>
          <a:solidFill>
            <a:srgbClr val="25291F"/>
          </a:solidFill>
        </p:spPr>
        <p:txBody>
          <a:bodyPr wrap="square" lIns="0" tIns="0" rIns="0" bIns="0" rtlCol="0"/>
          <a:lstStyle/>
          <a:p>
            <a:endParaRPr/>
          </a:p>
        </p:txBody>
      </p:sp>
      <p:sp>
        <p:nvSpPr>
          <p:cNvPr id="12" name="object 12"/>
          <p:cNvSpPr txBox="1">
            <a:spLocks noGrp="1"/>
          </p:cNvSpPr>
          <p:nvPr>
            <p:ph type="title"/>
          </p:nvPr>
        </p:nvSpPr>
        <p:spPr>
          <a:xfrm>
            <a:off x="1017407" y="2549396"/>
            <a:ext cx="9758845" cy="3064300"/>
          </a:xfrm>
          <a:prstGeom prst="rect">
            <a:avLst/>
          </a:prstGeom>
        </p:spPr>
        <p:txBody>
          <a:bodyPr vert="horz" wrap="square" lIns="0" tIns="17145" rIns="0" bIns="0" rtlCol="0" anchor="t">
            <a:spAutoFit/>
          </a:bodyPr>
          <a:lstStyle/>
          <a:p>
            <a:pPr marL="12700">
              <a:spcBef>
                <a:spcPts val="135"/>
              </a:spcBef>
            </a:pPr>
            <a:r>
              <a:rPr lang="en-US" sz="1800" spc="90" dirty="0">
                <a:solidFill>
                  <a:schemeClr val="tx1"/>
                </a:solidFill>
              </a:rPr>
              <a:t>1.   Alcohol</a:t>
            </a:r>
            <a:br>
              <a:rPr lang="en-US" sz="1800" spc="90" dirty="0">
                <a:solidFill>
                  <a:schemeClr val="tx1"/>
                </a:solidFill>
              </a:rPr>
            </a:br>
            <a:r>
              <a:rPr lang="en-US" sz="1800" spc="90" dirty="0">
                <a:solidFill>
                  <a:schemeClr val="tx1"/>
                </a:solidFill>
              </a:rPr>
              <a:t>2.   Density</a:t>
            </a:r>
            <a:br>
              <a:rPr lang="en-US" sz="1800" spc="90" dirty="0">
                <a:solidFill>
                  <a:schemeClr val="tx1"/>
                </a:solidFill>
              </a:rPr>
            </a:br>
            <a:r>
              <a:rPr lang="en-US" sz="1800" spc="90" dirty="0">
                <a:solidFill>
                  <a:schemeClr val="tx1"/>
                </a:solidFill>
              </a:rPr>
              <a:t>3.   Chlorides</a:t>
            </a:r>
            <a:br>
              <a:rPr lang="en-US" sz="1800" spc="90" dirty="0">
                <a:solidFill>
                  <a:schemeClr val="tx1"/>
                </a:solidFill>
              </a:rPr>
            </a:br>
            <a:r>
              <a:rPr lang="en-US" sz="1800" spc="90" dirty="0">
                <a:solidFill>
                  <a:schemeClr val="tx1"/>
                </a:solidFill>
              </a:rPr>
              <a:t>4.   Volatile Acidity</a:t>
            </a:r>
            <a:br>
              <a:rPr lang="en-US" sz="1800" spc="90" dirty="0">
                <a:solidFill>
                  <a:schemeClr val="tx1"/>
                </a:solidFill>
              </a:rPr>
            </a:br>
            <a:r>
              <a:rPr lang="en-US" sz="1800" spc="90" dirty="0">
                <a:solidFill>
                  <a:schemeClr val="tx1"/>
                </a:solidFill>
              </a:rPr>
              <a:t>5.   Total Sulfur Dioxide</a:t>
            </a:r>
            <a:br>
              <a:rPr lang="en-US" sz="1800" spc="90" dirty="0">
                <a:solidFill>
                  <a:schemeClr val="tx1"/>
                </a:solidFill>
              </a:rPr>
            </a:br>
            <a:r>
              <a:rPr lang="en-US" sz="1800" spc="90" dirty="0">
                <a:solidFill>
                  <a:schemeClr val="tx1"/>
                </a:solidFill>
              </a:rPr>
              <a:t>6.   Fixed Acidity</a:t>
            </a:r>
            <a:br>
              <a:rPr lang="en-US" sz="1800" spc="90" dirty="0">
                <a:solidFill>
                  <a:schemeClr val="tx1"/>
                </a:solidFill>
              </a:rPr>
            </a:br>
            <a:r>
              <a:rPr lang="en-US" sz="1800" spc="90" dirty="0">
                <a:solidFill>
                  <a:schemeClr val="tx1"/>
                </a:solidFill>
              </a:rPr>
              <a:t>7.   pH</a:t>
            </a:r>
            <a:br>
              <a:rPr lang="en-US" sz="1800" spc="90" dirty="0">
                <a:solidFill>
                  <a:schemeClr val="tx1"/>
                </a:solidFill>
              </a:rPr>
            </a:br>
            <a:r>
              <a:rPr lang="en-US" sz="1800" spc="90" dirty="0">
                <a:solidFill>
                  <a:schemeClr val="tx1"/>
                </a:solidFill>
              </a:rPr>
              <a:t>8.   Sulphates</a:t>
            </a:r>
            <a:br>
              <a:rPr lang="en-US" sz="1800" spc="90" dirty="0">
                <a:solidFill>
                  <a:schemeClr val="tx1"/>
                </a:solidFill>
              </a:rPr>
            </a:br>
            <a:r>
              <a:rPr lang="en-US" sz="1800" spc="90" dirty="0">
                <a:solidFill>
                  <a:schemeClr val="tx1"/>
                </a:solidFill>
              </a:rPr>
              <a:t>9.   Citric Acid</a:t>
            </a:r>
            <a:br>
              <a:rPr lang="en-US" sz="1800" spc="90" dirty="0">
                <a:solidFill>
                  <a:schemeClr val="tx1"/>
                </a:solidFill>
              </a:rPr>
            </a:br>
            <a:r>
              <a:rPr lang="en-US" sz="1800" spc="90" dirty="0">
                <a:solidFill>
                  <a:schemeClr val="tx1"/>
                </a:solidFill>
              </a:rPr>
              <a:t>10. Free Sulfur Dioxide</a:t>
            </a:r>
            <a:br>
              <a:rPr lang="en-US" sz="1800" spc="90" dirty="0">
                <a:solidFill>
                  <a:schemeClr val="tx1"/>
                </a:solidFill>
              </a:rPr>
            </a:br>
            <a:endParaRPr lang="en-US" sz="1800" spc="90" dirty="0">
              <a:solidFill>
                <a:schemeClr val="tx1"/>
              </a:solidFill>
            </a:endParaRPr>
          </a:p>
        </p:txBody>
      </p:sp>
      <p:sp>
        <p:nvSpPr>
          <p:cNvPr id="16" name="object 17">
            <a:extLst>
              <a:ext uri="{FF2B5EF4-FFF2-40B4-BE49-F238E27FC236}">
                <a16:creationId xmlns:a16="http://schemas.microsoft.com/office/drawing/2014/main" id="{31E515F4-4BF4-4013-8C3C-54C6E3066ABC}"/>
              </a:ext>
            </a:extLst>
          </p:cNvPr>
          <p:cNvSpPr txBox="1">
            <a:spLocks/>
          </p:cNvSpPr>
          <p:nvPr/>
        </p:nvSpPr>
        <p:spPr>
          <a:xfrm>
            <a:off x="214629" y="206547"/>
            <a:ext cx="8696813" cy="816890"/>
          </a:xfrm>
          <a:prstGeom prst="rect">
            <a:avLst/>
          </a:prstGeom>
        </p:spPr>
        <p:txBody>
          <a:bodyPr vert="horz" wrap="square" lIns="0" tIns="16510" rIns="0" bIns="0" rtlCol="0" anchor="t">
            <a:spAutoFit/>
          </a:bodyPr>
          <a:lstStyle>
            <a:lvl1pPr>
              <a:defRPr sz="1850" b="0" i="0">
                <a:solidFill>
                  <a:srgbClr val="25291F"/>
                </a:solidFill>
                <a:latin typeface="Book Antiqua"/>
                <a:ea typeface="+mj-ea"/>
                <a:cs typeface="Book Antiqua"/>
              </a:defRPr>
            </a:lvl1pPr>
          </a:lstStyle>
          <a:p>
            <a:pPr marL="12700">
              <a:spcBef>
                <a:spcPts val="130"/>
              </a:spcBef>
            </a:pPr>
            <a:r>
              <a:rPr lang="en-US" sz="2600" spc="120" dirty="0">
                <a:solidFill>
                  <a:srgbClr val="A18F62"/>
                </a:solidFill>
              </a:rPr>
              <a:t>Selection of independent variables for the multiple regression model – Table of Correlation Coefficients</a:t>
            </a:r>
          </a:p>
        </p:txBody>
      </p:sp>
      <p:sp>
        <p:nvSpPr>
          <p:cNvPr id="18" name="object 12">
            <a:extLst>
              <a:ext uri="{FF2B5EF4-FFF2-40B4-BE49-F238E27FC236}">
                <a16:creationId xmlns:a16="http://schemas.microsoft.com/office/drawing/2014/main" id="{F709B10A-432B-4322-B071-A617EE21DDE2}"/>
              </a:ext>
            </a:extLst>
          </p:cNvPr>
          <p:cNvSpPr txBox="1">
            <a:spLocks/>
          </p:cNvSpPr>
          <p:nvPr/>
        </p:nvSpPr>
        <p:spPr>
          <a:xfrm>
            <a:off x="80869" y="4366111"/>
            <a:ext cx="10552126" cy="873957"/>
          </a:xfrm>
          <a:prstGeom prst="rect">
            <a:avLst/>
          </a:prstGeom>
        </p:spPr>
        <p:txBody>
          <a:bodyPr vert="horz" wrap="square" lIns="0" tIns="17145" rIns="0" bIns="0" rtlCol="0" anchor="t">
            <a:spAutoFit/>
          </a:bodyPr>
          <a:lstStyle>
            <a:lvl1pPr>
              <a:defRPr sz="1850" b="0" i="0">
                <a:solidFill>
                  <a:srgbClr val="25291F"/>
                </a:solidFill>
                <a:latin typeface="Book Antiqua"/>
                <a:ea typeface="+mj-ea"/>
                <a:cs typeface="Book Antiqua"/>
              </a:defRPr>
            </a:lvl1pPr>
          </a:lstStyle>
          <a:p>
            <a:pPr marL="12700">
              <a:spcBef>
                <a:spcPts val="135"/>
              </a:spcBef>
            </a:pPr>
            <a:endParaRPr lang="en-US" sz="1800" spc="80">
              <a:solidFill>
                <a:schemeClr val="tx1"/>
              </a:solidFill>
            </a:endParaRPr>
          </a:p>
          <a:p>
            <a:pPr marL="12700">
              <a:spcBef>
                <a:spcPts val="135"/>
              </a:spcBef>
            </a:pPr>
            <a:endParaRPr lang="en-US" sz="1800" spc="80">
              <a:solidFill>
                <a:schemeClr val="tx1"/>
              </a:solidFill>
            </a:endParaRPr>
          </a:p>
          <a:p>
            <a:pPr marL="12700">
              <a:spcBef>
                <a:spcPts val="135"/>
              </a:spcBef>
            </a:pPr>
            <a:endParaRPr lang="en-US" sz="1800" spc="80">
              <a:solidFill>
                <a:schemeClr val="tx1"/>
              </a:solidFill>
            </a:endParaRPr>
          </a:p>
        </p:txBody>
      </p:sp>
      <p:sp>
        <p:nvSpPr>
          <p:cNvPr id="3" name="TextBox 2">
            <a:extLst>
              <a:ext uri="{FF2B5EF4-FFF2-40B4-BE49-F238E27FC236}">
                <a16:creationId xmlns:a16="http://schemas.microsoft.com/office/drawing/2014/main" id="{C2FB6B27-1B96-0C48-A0E4-8EA8DF85CD71}"/>
              </a:ext>
            </a:extLst>
          </p:cNvPr>
          <p:cNvSpPr txBox="1"/>
          <p:nvPr/>
        </p:nvSpPr>
        <p:spPr>
          <a:xfrm>
            <a:off x="214629" y="1866148"/>
            <a:ext cx="9618485" cy="400110"/>
          </a:xfrm>
          <a:prstGeom prst="rect">
            <a:avLst/>
          </a:prstGeom>
          <a:noFill/>
        </p:spPr>
        <p:txBody>
          <a:bodyPr wrap="square" rtlCol="0">
            <a:spAutoFit/>
          </a:bodyPr>
          <a:lstStyle/>
          <a:p>
            <a:r>
              <a:rPr lang="en-US" sz="2000" b="1" dirty="0">
                <a:latin typeface="Book Antiqua" panose="02040602050305030304" pitchFamily="18" charset="0"/>
                <a:cs typeface="Calibri" panose="020F0502020204030204" pitchFamily="34" charset="0"/>
              </a:rPr>
              <a:t>Order of independent variables inputted as referenced from the correlation table</a:t>
            </a:r>
            <a:r>
              <a:rPr lang="en-US" sz="2000" b="1" dirty="0">
                <a:latin typeface="Calibri" panose="020F0502020204030204" pitchFamily="34" charset="0"/>
                <a:cs typeface="Calibri" panose="020F0502020204030204" pitchFamily="34" charset="0"/>
              </a:rPr>
              <a:t>:</a:t>
            </a:r>
          </a:p>
        </p:txBody>
      </p:sp>
    </p:spTree>
    <p:extLst>
      <p:ext uri="{BB962C8B-B14F-4D97-AF65-F5344CB8AC3E}">
        <p14:creationId xmlns:p14="http://schemas.microsoft.com/office/powerpoint/2010/main" val="3879964114"/>
      </p:ext>
    </p:extLst>
  </p:cSld>
  <p:clrMapOvr>
    <a:masterClrMapping/>
  </p:clrMapOvr>
  <mc:AlternateContent xmlns:mc="http://schemas.openxmlformats.org/markup-compatibility/2006" xmlns:p14="http://schemas.microsoft.com/office/powerpoint/2010/main">
    <mc:Choice Requires="p14">
      <p:transition spd="slow" p14:dur="2000" advTm="32233"/>
    </mc:Choice>
    <mc:Fallback xmlns="">
      <p:transition spd="slow" advTm="32233"/>
    </mc:Fallback>
  </mc:AlternateContent>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37376"/>
            <a:ext cx="10768266" cy="7698733"/>
          </a:xfrm>
          <a:custGeom>
            <a:avLst/>
            <a:gdLst/>
            <a:ahLst/>
            <a:cxnLst/>
            <a:rect l="l" t="t" r="r" b="b"/>
            <a:pathLst>
              <a:path w="10693400" h="6015355">
                <a:moveTo>
                  <a:pt x="10693400" y="6015037"/>
                </a:moveTo>
                <a:lnTo>
                  <a:pt x="0" y="6015037"/>
                </a:lnTo>
                <a:lnTo>
                  <a:pt x="0" y="0"/>
                </a:lnTo>
                <a:lnTo>
                  <a:pt x="10693400" y="0"/>
                </a:lnTo>
                <a:lnTo>
                  <a:pt x="10693400" y="6015037"/>
                </a:lnTo>
                <a:close/>
              </a:path>
            </a:pathLst>
          </a:custGeom>
          <a:solidFill>
            <a:srgbClr val="EBD9A7"/>
          </a:solidFill>
        </p:spPr>
        <p:txBody>
          <a:bodyPr wrap="square" lIns="0" tIns="0" rIns="0" bIns="0" rtlCol="0"/>
          <a:lstStyle/>
          <a:p>
            <a:endParaRPr dirty="0"/>
          </a:p>
        </p:txBody>
      </p:sp>
      <p:sp>
        <p:nvSpPr>
          <p:cNvPr id="8" name="object 8"/>
          <p:cNvSpPr txBox="1"/>
          <p:nvPr/>
        </p:nvSpPr>
        <p:spPr>
          <a:xfrm>
            <a:off x="9573869" y="6460985"/>
            <a:ext cx="876935" cy="158750"/>
          </a:xfrm>
          <a:prstGeom prst="rect">
            <a:avLst/>
          </a:prstGeom>
        </p:spPr>
        <p:txBody>
          <a:bodyPr vert="horz" wrap="square" lIns="0" tIns="10160" rIns="0" bIns="0" rtlCol="0">
            <a:spAutoFit/>
          </a:bodyPr>
          <a:lstStyle/>
          <a:p>
            <a:pPr marL="12700">
              <a:lnSpc>
                <a:spcPct val="100000"/>
              </a:lnSpc>
              <a:spcBef>
                <a:spcPts val="80"/>
              </a:spcBef>
            </a:pPr>
            <a:r>
              <a:rPr sz="800" spc="-20">
                <a:solidFill>
                  <a:srgbClr val="EBD9A7"/>
                </a:solidFill>
                <a:latin typeface="Book Antiqua"/>
                <a:cs typeface="Book Antiqua"/>
              </a:rPr>
              <a:t>R&amp;Z</a:t>
            </a:r>
            <a:r>
              <a:rPr sz="800" spc="70">
                <a:solidFill>
                  <a:srgbClr val="EBD9A7"/>
                </a:solidFill>
                <a:latin typeface="Book Antiqua"/>
                <a:cs typeface="Book Antiqua"/>
              </a:rPr>
              <a:t> </a:t>
            </a:r>
            <a:r>
              <a:rPr sz="800">
                <a:solidFill>
                  <a:srgbClr val="EBD9A7"/>
                </a:solidFill>
                <a:latin typeface="Book Antiqua"/>
                <a:cs typeface="Book Antiqua"/>
              </a:rPr>
              <a:t>Winery</a:t>
            </a:r>
            <a:r>
              <a:rPr sz="800" spc="75">
                <a:solidFill>
                  <a:srgbClr val="EBD9A7"/>
                </a:solidFill>
                <a:latin typeface="Book Antiqua"/>
                <a:cs typeface="Book Antiqua"/>
              </a:rPr>
              <a:t> </a:t>
            </a:r>
            <a:r>
              <a:rPr sz="800" spc="40">
                <a:solidFill>
                  <a:srgbClr val="EBD9A7"/>
                </a:solidFill>
                <a:latin typeface="Book Antiqua"/>
                <a:cs typeface="Book Antiqua"/>
              </a:rPr>
              <a:t>2020</a:t>
            </a:r>
            <a:endParaRPr sz="800">
              <a:latin typeface="Book Antiqua"/>
              <a:cs typeface="Book Antiqua"/>
            </a:endParaRPr>
          </a:p>
        </p:txBody>
      </p:sp>
      <p:sp>
        <p:nvSpPr>
          <p:cNvPr id="6" name="object 6"/>
          <p:cNvSpPr txBox="1">
            <a:spLocks noGrp="1"/>
          </p:cNvSpPr>
          <p:nvPr>
            <p:ph type="title"/>
          </p:nvPr>
        </p:nvSpPr>
        <p:spPr>
          <a:xfrm>
            <a:off x="242596" y="350582"/>
            <a:ext cx="7744028" cy="416781"/>
          </a:xfrm>
          <a:prstGeom prst="rect">
            <a:avLst/>
          </a:prstGeom>
        </p:spPr>
        <p:txBody>
          <a:bodyPr vert="horz" wrap="square" lIns="0" tIns="16510" rIns="0" bIns="0" rtlCol="0" anchor="t">
            <a:spAutoFit/>
          </a:bodyPr>
          <a:lstStyle/>
          <a:p>
            <a:pPr marL="12700">
              <a:spcBef>
                <a:spcPts val="130"/>
              </a:spcBef>
            </a:pPr>
            <a:r>
              <a:rPr lang="en-US" sz="2600" spc="-30" dirty="0"/>
              <a:t>Multivariate Linear Regression – Step-Up Approach</a:t>
            </a:r>
            <a:endParaRPr lang="en-US" sz="2600" spc="60" dirty="0"/>
          </a:p>
        </p:txBody>
      </p:sp>
      <p:pic>
        <p:nvPicPr>
          <p:cNvPr id="3" name="Picture 8" descr="Table&#10;&#10;Description automatically generated">
            <a:extLst>
              <a:ext uri="{FF2B5EF4-FFF2-40B4-BE49-F238E27FC236}">
                <a16:creationId xmlns:a16="http://schemas.microsoft.com/office/drawing/2014/main" id="{39AF9BF1-E17E-4A66-B718-7E0B4A7B2AE5}"/>
              </a:ext>
            </a:extLst>
          </p:cNvPr>
          <p:cNvPicPr>
            <a:picLocks noChangeAspect="1"/>
          </p:cNvPicPr>
          <p:nvPr/>
        </p:nvPicPr>
        <p:blipFill>
          <a:blip r:embed="rId2"/>
          <a:stretch>
            <a:fillRect/>
          </a:stretch>
        </p:blipFill>
        <p:spPr>
          <a:xfrm>
            <a:off x="242596" y="1346402"/>
            <a:ext cx="5959421" cy="2431848"/>
          </a:xfrm>
          <a:prstGeom prst="rect">
            <a:avLst/>
          </a:prstGeom>
        </p:spPr>
      </p:pic>
      <p:pic>
        <p:nvPicPr>
          <p:cNvPr id="5" name="Picture 4">
            <a:extLst>
              <a:ext uri="{FF2B5EF4-FFF2-40B4-BE49-F238E27FC236}">
                <a16:creationId xmlns:a16="http://schemas.microsoft.com/office/drawing/2014/main" id="{3847FD20-A821-D849-8D74-86A8970308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2596" y="4196215"/>
            <a:ext cx="5959421" cy="2431848"/>
          </a:xfrm>
          <a:prstGeom prst="rect">
            <a:avLst/>
          </a:prstGeom>
        </p:spPr>
      </p:pic>
      <p:sp>
        <p:nvSpPr>
          <p:cNvPr id="14" name="TextBox 13">
            <a:extLst>
              <a:ext uri="{FF2B5EF4-FFF2-40B4-BE49-F238E27FC236}">
                <a16:creationId xmlns:a16="http://schemas.microsoft.com/office/drawing/2014/main" id="{C57C9F5C-C70E-4A4F-8EA8-A2371CAB4AE0}"/>
              </a:ext>
            </a:extLst>
          </p:cNvPr>
          <p:cNvSpPr txBox="1"/>
          <p:nvPr/>
        </p:nvSpPr>
        <p:spPr>
          <a:xfrm>
            <a:off x="6997147" y="1510748"/>
            <a:ext cx="3260035" cy="1477328"/>
          </a:xfrm>
          <a:prstGeom prst="rect">
            <a:avLst/>
          </a:prstGeom>
          <a:noFill/>
        </p:spPr>
        <p:txBody>
          <a:bodyPr wrap="square" rtlCol="0">
            <a:spAutoFit/>
          </a:bodyPr>
          <a:lstStyle/>
          <a:p>
            <a:r>
              <a:rPr lang="en-US" dirty="0"/>
              <a:t>We begin by selecting alcohol as x variable and quality as the y variable as this pair has the highest correlation coefficient.</a:t>
            </a:r>
          </a:p>
        </p:txBody>
      </p:sp>
      <p:sp>
        <p:nvSpPr>
          <p:cNvPr id="15" name="TextBox 14">
            <a:extLst>
              <a:ext uri="{FF2B5EF4-FFF2-40B4-BE49-F238E27FC236}">
                <a16:creationId xmlns:a16="http://schemas.microsoft.com/office/drawing/2014/main" id="{6F3A959A-D71B-8644-8BD3-9CD00CDA693B}"/>
              </a:ext>
            </a:extLst>
          </p:cNvPr>
          <p:cNvSpPr txBox="1"/>
          <p:nvPr/>
        </p:nvSpPr>
        <p:spPr>
          <a:xfrm>
            <a:off x="7209182" y="4216223"/>
            <a:ext cx="3140765" cy="1200329"/>
          </a:xfrm>
          <a:prstGeom prst="rect">
            <a:avLst/>
          </a:prstGeom>
          <a:noFill/>
        </p:spPr>
        <p:txBody>
          <a:bodyPr wrap="square" rtlCol="0">
            <a:spAutoFit/>
          </a:bodyPr>
          <a:lstStyle/>
          <a:p>
            <a:r>
              <a:rPr lang="en-US" dirty="0"/>
              <a:t>When we add density into the model, we observe an increase in Adjusted R-Square. Hence, we retain it.</a:t>
            </a:r>
          </a:p>
        </p:txBody>
      </p:sp>
    </p:spTree>
    <p:extLst>
      <p:ext uri="{BB962C8B-B14F-4D97-AF65-F5344CB8AC3E}">
        <p14:creationId xmlns:p14="http://schemas.microsoft.com/office/powerpoint/2010/main" val="2271903384"/>
      </p:ext>
    </p:extLst>
  </p:cSld>
  <p:clrMapOvr>
    <a:masterClrMapping/>
  </p:clrMapOvr>
  <mc:AlternateContent xmlns:mc="http://schemas.openxmlformats.org/markup-compatibility/2006" xmlns:p14="http://schemas.microsoft.com/office/powerpoint/2010/main">
    <mc:Choice Requires="p14">
      <p:transition spd="slow" p14:dur="2000" advTm="19840"/>
    </mc:Choice>
    <mc:Fallback xmlns="">
      <p:transition spd="slow" advTm="19840"/>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74866" y="-71117"/>
            <a:ext cx="10768266" cy="7698733"/>
          </a:xfrm>
          <a:custGeom>
            <a:avLst/>
            <a:gdLst/>
            <a:ahLst/>
            <a:cxnLst/>
            <a:rect l="l" t="t" r="r" b="b"/>
            <a:pathLst>
              <a:path w="10693400" h="6015355">
                <a:moveTo>
                  <a:pt x="10693400" y="6015037"/>
                </a:moveTo>
                <a:lnTo>
                  <a:pt x="0" y="6015037"/>
                </a:lnTo>
                <a:lnTo>
                  <a:pt x="0" y="0"/>
                </a:lnTo>
                <a:lnTo>
                  <a:pt x="10693400" y="0"/>
                </a:lnTo>
                <a:lnTo>
                  <a:pt x="10693400" y="6015037"/>
                </a:lnTo>
                <a:close/>
              </a:path>
            </a:pathLst>
          </a:custGeom>
          <a:solidFill>
            <a:srgbClr val="EBD9A7"/>
          </a:solidFill>
        </p:spPr>
        <p:txBody>
          <a:bodyPr wrap="square" lIns="0" tIns="0" rIns="0" bIns="0" rtlCol="0"/>
          <a:lstStyle/>
          <a:p>
            <a:endParaRPr/>
          </a:p>
        </p:txBody>
      </p:sp>
      <p:sp>
        <p:nvSpPr>
          <p:cNvPr id="8" name="object 8"/>
          <p:cNvSpPr txBox="1"/>
          <p:nvPr/>
        </p:nvSpPr>
        <p:spPr>
          <a:xfrm>
            <a:off x="9573869" y="6460985"/>
            <a:ext cx="876935" cy="158750"/>
          </a:xfrm>
          <a:prstGeom prst="rect">
            <a:avLst/>
          </a:prstGeom>
        </p:spPr>
        <p:txBody>
          <a:bodyPr vert="horz" wrap="square" lIns="0" tIns="10160" rIns="0" bIns="0" rtlCol="0">
            <a:spAutoFit/>
          </a:bodyPr>
          <a:lstStyle/>
          <a:p>
            <a:pPr marL="12700">
              <a:lnSpc>
                <a:spcPct val="100000"/>
              </a:lnSpc>
              <a:spcBef>
                <a:spcPts val="80"/>
              </a:spcBef>
            </a:pPr>
            <a:r>
              <a:rPr sz="800" spc="-20">
                <a:solidFill>
                  <a:srgbClr val="EBD9A7"/>
                </a:solidFill>
                <a:latin typeface="Book Antiqua"/>
                <a:cs typeface="Book Antiqua"/>
              </a:rPr>
              <a:t>R&amp;Z</a:t>
            </a:r>
            <a:r>
              <a:rPr sz="800" spc="70">
                <a:solidFill>
                  <a:srgbClr val="EBD9A7"/>
                </a:solidFill>
                <a:latin typeface="Book Antiqua"/>
                <a:cs typeface="Book Antiqua"/>
              </a:rPr>
              <a:t> </a:t>
            </a:r>
            <a:r>
              <a:rPr sz="800">
                <a:solidFill>
                  <a:srgbClr val="EBD9A7"/>
                </a:solidFill>
                <a:latin typeface="Book Antiqua"/>
                <a:cs typeface="Book Antiqua"/>
              </a:rPr>
              <a:t>Winery</a:t>
            </a:r>
            <a:r>
              <a:rPr sz="800" spc="75">
                <a:solidFill>
                  <a:srgbClr val="EBD9A7"/>
                </a:solidFill>
                <a:latin typeface="Book Antiqua"/>
                <a:cs typeface="Book Antiqua"/>
              </a:rPr>
              <a:t> </a:t>
            </a:r>
            <a:r>
              <a:rPr sz="800" spc="40">
                <a:solidFill>
                  <a:srgbClr val="EBD9A7"/>
                </a:solidFill>
                <a:latin typeface="Book Antiqua"/>
                <a:cs typeface="Book Antiqua"/>
              </a:rPr>
              <a:t>2020</a:t>
            </a:r>
            <a:endParaRPr sz="800">
              <a:latin typeface="Book Antiqua"/>
              <a:cs typeface="Book Antiqua"/>
            </a:endParaRPr>
          </a:p>
        </p:txBody>
      </p:sp>
      <p:sp>
        <p:nvSpPr>
          <p:cNvPr id="6" name="object 6"/>
          <p:cNvSpPr txBox="1">
            <a:spLocks noGrp="1"/>
          </p:cNvSpPr>
          <p:nvPr>
            <p:ph type="title"/>
          </p:nvPr>
        </p:nvSpPr>
        <p:spPr>
          <a:xfrm>
            <a:off x="220527" y="374072"/>
            <a:ext cx="8764446" cy="416781"/>
          </a:xfrm>
          <a:prstGeom prst="rect">
            <a:avLst/>
          </a:prstGeom>
        </p:spPr>
        <p:txBody>
          <a:bodyPr vert="horz" wrap="square" lIns="0" tIns="16510" rIns="0" bIns="0" rtlCol="0" anchor="t">
            <a:spAutoFit/>
          </a:bodyPr>
          <a:lstStyle/>
          <a:p>
            <a:pPr marL="12700">
              <a:spcBef>
                <a:spcPts val="130"/>
              </a:spcBef>
            </a:pPr>
            <a:r>
              <a:rPr lang="en-US" sz="2600" spc="-30" dirty="0"/>
              <a:t>Multivariate Linear Regression – Step-Up Approach (contd.)</a:t>
            </a:r>
            <a:endParaRPr lang="en-US" sz="2600" spc="60" dirty="0"/>
          </a:p>
        </p:txBody>
      </p:sp>
      <p:pic>
        <p:nvPicPr>
          <p:cNvPr id="10" name="Picture 10" descr="Table&#10;&#10;Description automatically generated">
            <a:extLst>
              <a:ext uri="{FF2B5EF4-FFF2-40B4-BE49-F238E27FC236}">
                <a16:creationId xmlns:a16="http://schemas.microsoft.com/office/drawing/2014/main" id="{FE943F34-F82E-4A3E-A161-301E10E569F6}"/>
              </a:ext>
            </a:extLst>
          </p:cNvPr>
          <p:cNvPicPr>
            <a:picLocks noChangeAspect="1"/>
          </p:cNvPicPr>
          <p:nvPr/>
        </p:nvPicPr>
        <p:blipFill>
          <a:blip r:embed="rId2"/>
          <a:stretch>
            <a:fillRect/>
          </a:stretch>
        </p:blipFill>
        <p:spPr>
          <a:xfrm>
            <a:off x="220527" y="1236042"/>
            <a:ext cx="6856133" cy="2605028"/>
          </a:xfrm>
          <a:prstGeom prst="rect">
            <a:avLst/>
          </a:prstGeom>
        </p:spPr>
      </p:pic>
      <p:pic>
        <p:nvPicPr>
          <p:cNvPr id="9" name="Picture 4" descr="Table&#10;&#10;Description automatically generated">
            <a:extLst>
              <a:ext uri="{FF2B5EF4-FFF2-40B4-BE49-F238E27FC236}">
                <a16:creationId xmlns:a16="http://schemas.microsoft.com/office/drawing/2014/main" id="{FD410534-FC64-A647-A469-ACAAD6B7333E}"/>
              </a:ext>
            </a:extLst>
          </p:cNvPr>
          <p:cNvPicPr>
            <a:picLocks noChangeAspect="1"/>
          </p:cNvPicPr>
          <p:nvPr/>
        </p:nvPicPr>
        <p:blipFill>
          <a:blip r:embed="rId3"/>
          <a:stretch>
            <a:fillRect/>
          </a:stretch>
        </p:blipFill>
        <p:spPr>
          <a:xfrm>
            <a:off x="198268" y="4317074"/>
            <a:ext cx="6856133" cy="2865354"/>
          </a:xfrm>
          <a:prstGeom prst="rect">
            <a:avLst/>
          </a:prstGeom>
        </p:spPr>
      </p:pic>
      <p:sp>
        <p:nvSpPr>
          <p:cNvPr id="4" name="TextBox 3">
            <a:extLst>
              <a:ext uri="{FF2B5EF4-FFF2-40B4-BE49-F238E27FC236}">
                <a16:creationId xmlns:a16="http://schemas.microsoft.com/office/drawing/2014/main" id="{00C87991-DC5C-8248-8E18-53A4C86297E3}"/>
              </a:ext>
            </a:extLst>
          </p:cNvPr>
          <p:cNvSpPr txBox="1"/>
          <p:nvPr/>
        </p:nvSpPr>
        <p:spPr>
          <a:xfrm>
            <a:off x="7659756" y="1378226"/>
            <a:ext cx="2385391" cy="923330"/>
          </a:xfrm>
          <a:prstGeom prst="rect">
            <a:avLst/>
          </a:prstGeom>
          <a:noFill/>
        </p:spPr>
        <p:txBody>
          <a:bodyPr wrap="square" rtlCol="0">
            <a:spAutoFit/>
          </a:bodyPr>
          <a:lstStyle/>
          <a:p>
            <a:r>
              <a:rPr lang="en-US" dirty="0"/>
              <a:t>We add chlorides, Adjusted R-Square goes up, we retain it.</a:t>
            </a:r>
          </a:p>
        </p:txBody>
      </p:sp>
      <p:sp>
        <p:nvSpPr>
          <p:cNvPr id="7" name="TextBox 6">
            <a:extLst>
              <a:ext uri="{FF2B5EF4-FFF2-40B4-BE49-F238E27FC236}">
                <a16:creationId xmlns:a16="http://schemas.microsoft.com/office/drawing/2014/main" id="{E078E3EA-5E25-2E4C-8970-68E69252038D}"/>
              </a:ext>
            </a:extLst>
          </p:cNvPr>
          <p:cNvSpPr txBox="1"/>
          <p:nvPr/>
        </p:nvSpPr>
        <p:spPr>
          <a:xfrm>
            <a:off x="7699513" y="4412974"/>
            <a:ext cx="2464904" cy="1200329"/>
          </a:xfrm>
          <a:prstGeom prst="rect">
            <a:avLst/>
          </a:prstGeom>
          <a:noFill/>
        </p:spPr>
        <p:txBody>
          <a:bodyPr wrap="square" rtlCol="0">
            <a:spAutoFit/>
          </a:bodyPr>
          <a:lstStyle/>
          <a:p>
            <a:r>
              <a:rPr lang="en-US" dirty="0"/>
              <a:t>We next add Volatile Acidity into the model, Adjusted R-Square goes up, we retain it. </a:t>
            </a:r>
          </a:p>
        </p:txBody>
      </p:sp>
    </p:spTree>
    <p:extLst>
      <p:ext uri="{BB962C8B-B14F-4D97-AF65-F5344CB8AC3E}">
        <p14:creationId xmlns:p14="http://schemas.microsoft.com/office/powerpoint/2010/main" val="1724311377"/>
      </p:ext>
    </p:extLst>
  </p:cSld>
  <p:clrMapOvr>
    <a:masterClrMapping/>
  </p:clrMapOvr>
  <mc:AlternateContent xmlns:mc="http://schemas.openxmlformats.org/markup-compatibility/2006" xmlns:p14="http://schemas.microsoft.com/office/powerpoint/2010/main">
    <mc:Choice Requires="p14">
      <p:transition spd="slow" p14:dur="2000" advTm="12860"/>
    </mc:Choice>
    <mc:Fallback xmlns="">
      <p:transition spd="slow" advTm="12860"/>
    </mc:Fallback>
  </mc:AlternateContent>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4866" y="0"/>
            <a:ext cx="10768266" cy="7698733"/>
          </a:xfrm>
          <a:custGeom>
            <a:avLst/>
            <a:gdLst/>
            <a:ahLst/>
            <a:cxnLst/>
            <a:rect l="l" t="t" r="r" b="b"/>
            <a:pathLst>
              <a:path w="10693400" h="6015355">
                <a:moveTo>
                  <a:pt x="10693400" y="6015037"/>
                </a:moveTo>
                <a:lnTo>
                  <a:pt x="0" y="6015037"/>
                </a:lnTo>
                <a:lnTo>
                  <a:pt x="0" y="0"/>
                </a:lnTo>
                <a:lnTo>
                  <a:pt x="10693400" y="0"/>
                </a:lnTo>
                <a:lnTo>
                  <a:pt x="10693400" y="6015037"/>
                </a:lnTo>
                <a:close/>
              </a:path>
            </a:pathLst>
          </a:custGeom>
          <a:solidFill>
            <a:srgbClr val="EBD9A7"/>
          </a:solidFill>
        </p:spPr>
        <p:txBody>
          <a:bodyPr wrap="square" lIns="0" tIns="0" rIns="0" bIns="0" rtlCol="0"/>
          <a:lstStyle/>
          <a:p>
            <a:endParaRPr/>
          </a:p>
        </p:txBody>
      </p:sp>
      <p:sp>
        <p:nvSpPr>
          <p:cNvPr id="8" name="object 8"/>
          <p:cNvSpPr txBox="1"/>
          <p:nvPr/>
        </p:nvSpPr>
        <p:spPr>
          <a:xfrm>
            <a:off x="9573869" y="6460985"/>
            <a:ext cx="876935" cy="158750"/>
          </a:xfrm>
          <a:prstGeom prst="rect">
            <a:avLst/>
          </a:prstGeom>
        </p:spPr>
        <p:txBody>
          <a:bodyPr vert="horz" wrap="square" lIns="0" tIns="10160" rIns="0" bIns="0" rtlCol="0">
            <a:spAutoFit/>
          </a:bodyPr>
          <a:lstStyle/>
          <a:p>
            <a:pPr marL="12700">
              <a:lnSpc>
                <a:spcPct val="100000"/>
              </a:lnSpc>
              <a:spcBef>
                <a:spcPts val="80"/>
              </a:spcBef>
            </a:pPr>
            <a:r>
              <a:rPr sz="800" spc="-20">
                <a:solidFill>
                  <a:srgbClr val="EBD9A7"/>
                </a:solidFill>
                <a:latin typeface="Book Antiqua"/>
                <a:cs typeface="Book Antiqua"/>
              </a:rPr>
              <a:t>R&amp;Z</a:t>
            </a:r>
            <a:r>
              <a:rPr sz="800" spc="70">
                <a:solidFill>
                  <a:srgbClr val="EBD9A7"/>
                </a:solidFill>
                <a:latin typeface="Book Antiqua"/>
                <a:cs typeface="Book Antiqua"/>
              </a:rPr>
              <a:t> </a:t>
            </a:r>
            <a:r>
              <a:rPr sz="800">
                <a:solidFill>
                  <a:srgbClr val="EBD9A7"/>
                </a:solidFill>
                <a:latin typeface="Book Antiqua"/>
                <a:cs typeface="Book Antiqua"/>
              </a:rPr>
              <a:t>Winery</a:t>
            </a:r>
            <a:r>
              <a:rPr sz="800" spc="75">
                <a:solidFill>
                  <a:srgbClr val="EBD9A7"/>
                </a:solidFill>
                <a:latin typeface="Book Antiqua"/>
                <a:cs typeface="Book Antiqua"/>
              </a:rPr>
              <a:t> </a:t>
            </a:r>
            <a:r>
              <a:rPr sz="800" spc="40">
                <a:solidFill>
                  <a:srgbClr val="EBD9A7"/>
                </a:solidFill>
                <a:latin typeface="Book Antiqua"/>
                <a:cs typeface="Book Antiqua"/>
              </a:rPr>
              <a:t>2020</a:t>
            </a:r>
            <a:endParaRPr sz="800">
              <a:latin typeface="Book Antiqua"/>
              <a:cs typeface="Book Antiqua"/>
            </a:endParaRPr>
          </a:p>
        </p:txBody>
      </p:sp>
      <p:sp>
        <p:nvSpPr>
          <p:cNvPr id="6" name="object 6"/>
          <p:cNvSpPr txBox="1">
            <a:spLocks noGrp="1"/>
          </p:cNvSpPr>
          <p:nvPr>
            <p:ph type="title"/>
          </p:nvPr>
        </p:nvSpPr>
        <p:spPr>
          <a:xfrm>
            <a:off x="517683" y="297983"/>
            <a:ext cx="9042741" cy="416781"/>
          </a:xfrm>
          <a:prstGeom prst="rect">
            <a:avLst/>
          </a:prstGeom>
        </p:spPr>
        <p:txBody>
          <a:bodyPr vert="horz" wrap="square" lIns="0" tIns="16510" rIns="0" bIns="0" rtlCol="0" anchor="t">
            <a:spAutoFit/>
          </a:bodyPr>
          <a:lstStyle/>
          <a:p>
            <a:pPr marL="12700">
              <a:spcBef>
                <a:spcPts val="130"/>
              </a:spcBef>
            </a:pPr>
            <a:r>
              <a:rPr lang="en-US" sz="2600" spc="-30" dirty="0"/>
              <a:t>Multivariate Linear Regression – Step-Up Approach (contd.)</a:t>
            </a:r>
            <a:endParaRPr lang="en-US" sz="2600" spc="60" dirty="0"/>
          </a:p>
        </p:txBody>
      </p:sp>
      <p:pic>
        <p:nvPicPr>
          <p:cNvPr id="5" name="Picture 10" descr="Table&#10;&#10;Description automatically generated">
            <a:extLst>
              <a:ext uri="{FF2B5EF4-FFF2-40B4-BE49-F238E27FC236}">
                <a16:creationId xmlns:a16="http://schemas.microsoft.com/office/drawing/2014/main" id="{8921C824-3065-45D9-B7A5-8013FAC35E0D}"/>
              </a:ext>
            </a:extLst>
          </p:cNvPr>
          <p:cNvPicPr>
            <a:picLocks noChangeAspect="1"/>
          </p:cNvPicPr>
          <p:nvPr/>
        </p:nvPicPr>
        <p:blipFill>
          <a:blip r:embed="rId2"/>
          <a:stretch>
            <a:fillRect/>
          </a:stretch>
        </p:blipFill>
        <p:spPr>
          <a:xfrm>
            <a:off x="517683" y="1272209"/>
            <a:ext cx="6554018" cy="2506041"/>
          </a:xfrm>
          <a:prstGeom prst="rect">
            <a:avLst/>
          </a:prstGeom>
        </p:spPr>
      </p:pic>
      <p:pic>
        <p:nvPicPr>
          <p:cNvPr id="11" name="Picture 11" descr="Table&#10;&#10;Description automatically generated">
            <a:extLst>
              <a:ext uri="{FF2B5EF4-FFF2-40B4-BE49-F238E27FC236}">
                <a16:creationId xmlns:a16="http://schemas.microsoft.com/office/drawing/2014/main" id="{C7534CF5-EF4D-4A7D-BDAA-F9AB6A58BE7C}"/>
              </a:ext>
            </a:extLst>
          </p:cNvPr>
          <p:cNvPicPr>
            <a:picLocks noChangeAspect="1"/>
          </p:cNvPicPr>
          <p:nvPr/>
        </p:nvPicPr>
        <p:blipFill>
          <a:blip r:embed="rId3"/>
          <a:stretch>
            <a:fillRect/>
          </a:stretch>
        </p:blipFill>
        <p:spPr>
          <a:xfrm>
            <a:off x="517683" y="4181986"/>
            <a:ext cx="6583604" cy="2695892"/>
          </a:xfrm>
          <a:prstGeom prst="rect">
            <a:avLst/>
          </a:prstGeom>
        </p:spPr>
      </p:pic>
      <p:sp>
        <p:nvSpPr>
          <p:cNvPr id="10" name="TextBox 9">
            <a:extLst>
              <a:ext uri="{FF2B5EF4-FFF2-40B4-BE49-F238E27FC236}">
                <a16:creationId xmlns:a16="http://schemas.microsoft.com/office/drawing/2014/main" id="{DD63361F-0577-2443-9389-8062A857C4E9}"/>
              </a:ext>
            </a:extLst>
          </p:cNvPr>
          <p:cNvSpPr txBox="1"/>
          <p:nvPr/>
        </p:nvSpPr>
        <p:spPr>
          <a:xfrm>
            <a:off x="7818783" y="1272209"/>
            <a:ext cx="2146852" cy="1477328"/>
          </a:xfrm>
          <a:prstGeom prst="rect">
            <a:avLst/>
          </a:prstGeom>
          <a:noFill/>
        </p:spPr>
        <p:txBody>
          <a:bodyPr wrap="square" rtlCol="0">
            <a:spAutoFit/>
          </a:bodyPr>
          <a:lstStyle/>
          <a:p>
            <a:r>
              <a:rPr lang="en-US" dirty="0"/>
              <a:t>Subsequently, we add total sulfur dioxide, Adjusted R-Square goes up, we retain it.</a:t>
            </a:r>
          </a:p>
        </p:txBody>
      </p:sp>
      <p:sp>
        <p:nvSpPr>
          <p:cNvPr id="13" name="TextBox 12">
            <a:extLst>
              <a:ext uri="{FF2B5EF4-FFF2-40B4-BE49-F238E27FC236}">
                <a16:creationId xmlns:a16="http://schemas.microsoft.com/office/drawing/2014/main" id="{9C187B20-F45F-234C-B5CB-B5973F3DE0E2}"/>
              </a:ext>
            </a:extLst>
          </p:cNvPr>
          <p:cNvSpPr txBox="1"/>
          <p:nvPr/>
        </p:nvSpPr>
        <p:spPr>
          <a:xfrm>
            <a:off x="7704647" y="4181632"/>
            <a:ext cx="2385392" cy="1200329"/>
          </a:xfrm>
          <a:prstGeom prst="rect">
            <a:avLst/>
          </a:prstGeom>
          <a:noFill/>
        </p:spPr>
        <p:txBody>
          <a:bodyPr wrap="square" rtlCol="0">
            <a:spAutoFit/>
          </a:bodyPr>
          <a:lstStyle/>
          <a:p>
            <a:r>
              <a:rPr lang="en-US" dirty="0"/>
              <a:t>Next we insert fixed acidity, Adjusted R-Square increases, we retain it.</a:t>
            </a:r>
          </a:p>
        </p:txBody>
      </p:sp>
    </p:spTree>
    <p:extLst>
      <p:ext uri="{BB962C8B-B14F-4D97-AF65-F5344CB8AC3E}">
        <p14:creationId xmlns:p14="http://schemas.microsoft.com/office/powerpoint/2010/main" val="2580841424"/>
      </p:ext>
    </p:extLst>
  </p:cSld>
  <p:clrMapOvr>
    <a:masterClrMapping/>
  </p:clrMapOvr>
  <mc:AlternateContent xmlns:mc="http://schemas.openxmlformats.org/markup-compatibility/2006" xmlns:p14="http://schemas.microsoft.com/office/powerpoint/2010/main">
    <mc:Choice Requires="p14">
      <p:transition spd="slow" p14:dur="2000" advTm="50877"/>
    </mc:Choice>
    <mc:Fallback xmlns="">
      <p:transition spd="slow" advTm="50877"/>
    </mc:Fallback>
  </mc:AlternateContent>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4866" y="240174"/>
            <a:ext cx="10768266" cy="7698733"/>
          </a:xfrm>
          <a:custGeom>
            <a:avLst/>
            <a:gdLst/>
            <a:ahLst/>
            <a:cxnLst/>
            <a:rect l="l" t="t" r="r" b="b"/>
            <a:pathLst>
              <a:path w="10693400" h="6015355">
                <a:moveTo>
                  <a:pt x="10693400" y="6015037"/>
                </a:moveTo>
                <a:lnTo>
                  <a:pt x="0" y="6015037"/>
                </a:lnTo>
                <a:lnTo>
                  <a:pt x="0" y="0"/>
                </a:lnTo>
                <a:lnTo>
                  <a:pt x="10693400" y="0"/>
                </a:lnTo>
                <a:lnTo>
                  <a:pt x="10693400" y="6015037"/>
                </a:lnTo>
                <a:close/>
              </a:path>
            </a:pathLst>
          </a:custGeom>
          <a:solidFill>
            <a:srgbClr val="EBD9A7"/>
          </a:solidFill>
        </p:spPr>
        <p:txBody>
          <a:bodyPr wrap="square" lIns="0" tIns="0" rIns="0" bIns="0" rtlCol="0"/>
          <a:lstStyle/>
          <a:p>
            <a:endParaRPr/>
          </a:p>
        </p:txBody>
      </p:sp>
      <p:sp>
        <p:nvSpPr>
          <p:cNvPr id="8" name="object 8"/>
          <p:cNvSpPr txBox="1"/>
          <p:nvPr/>
        </p:nvSpPr>
        <p:spPr>
          <a:xfrm>
            <a:off x="9573869" y="6460985"/>
            <a:ext cx="876935" cy="158750"/>
          </a:xfrm>
          <a:prstGeom prst="rect">
            <a:avLst/>
          </a:prstGeom>
        </p:spPr>
        <p:txBody>
          <a:bodyPr vert="horz" wrap="square" lIns="0" tIns="10160" rIns="0" bIns="0" rtlCol="0">
            <a:spAutoFit/>
          </a:bodyPr>
          <a:lstStyle/>
          <a:p>
            <a:pPr marL="12700">
              <a:lnSpc>
                <a:spcPct val="100000"/>
              </a:lnSpc>
              <a:spcBef>
                <a:spcPts val="80"/>
              </a:spcBef>
            </a:pPr>
            <a:r>
              <a:rPr sz="800" spc="-20">
                <a:solidFill>
                  <a:srgbClr val="EBD9A7"/>
                </a:solidFill>
                <a:latin typeface="Book Antiqua"/>
                <a:cs typeface="Book Antiqua"/>
              </a:rPr>
              <a:t>R&amp;Z</a:t>
            </a:r>
            <a:r>
              <a:rPr sz="800" spc="70">
                <a:solidFill>
                  <a:srgbClr val="EBD9A7"/>
                </a:solidFill>
                <a:latin typeface="Book Antiqua"/>
                <a:cs typeface="Book Antiqua"/>
              </a:rPr>
              <a:t> </a:t>
            </a:r>
            <a:r>
              <a:rPr sz="800">
                <a:solidFill>
                  <a:srgbClr val="EBD9A7"/>
                </a:solidFill>
                <a:latin typeface="Book Antiqua"/>
                <a:cs typeface="Book Antiqua"/>
              </a:rPr>
              <a:t>Winery</a:t>
            </a:r>
            <a:r>
              <a:rPr sz="800" spc="75">
                <a:solidFill>
                  <a:srgbClr val="EBD9A7"/>
                </a:solidFill>
                <a:latin typeface="Book Antiqua"/>
                <a:cs typeface="Book Antiqua"/>
              </a:rPr>
              <a:t> </a:t>
            </a:r>
            <a:r>
              <a:rPr sz="800" spc="40">
                <a:solidFill>
                  <a:srgbClr val="EBD9A7"/>
                </a:solidFill>
                <a:latin typeface="Book Antiqua"/>
                <a:cs typeface="Book Antiqua"/>
              </a:rPr>
              <a:t>2020</a:t>
            </a:r>
            <a:endParaRPr sz="800">
              <a:latin typeface="Book Antiqua"/>
              <a:cs typeface="Book Antiqua"/>
            </a:endParaRPr>
          </a:p>
        </p:txBody>
      </p:sp>
      <p:sp>
        <p:nvSpPr>
          <p:cNvPr id="6" name="object 6"/>
          <p:cNvSpPr txBox="1">
            <a:spLocks noGrp="1"/>
          </p:cNvSpPr>
          <p:nvPr>
            <p:ph type="title"/>
          </p:nvPr>
        </p:nvSpPr>
        <p:spPr>
          <a:xfrm>
            <a:off x="200902" y="160642"/>
            <a:ext cx="9366593" cy="416781"/>
          </a:xfrm>
          <a:prstGeom prst="rect">
            <a:avLst/>
          </a:prstGeom>
        </p:spPr>
        <p:txBody>
          <a:bodyPr vert="horz" wrap="square" lIns="0" tIns="16510" rIns="0" bIns="0" rtlCol="0" anchor="t">
            <a:spAutoFit/>
          </a:bodyPr>
          <a:lstStyle/>
          <a:p>
            <a:pPr marL="12700">
              <a:spcBef>
                <a:spcPts val="130"/>
              </a:spcBef>
            </a:pPr>
            <a:r>
              <a:rPr lang="en-US" sz="2600" spc="-30" dirty="0"/>
              <a:t>Multivariate Linear Regression – Step-Up Approach (contd.)</a:t>
            </a:r>
            <a:endParaRPr lang="en-US" sz="2600" spc="60" dirty="0"/>
          </a:p>
        </p:txBody>
      </p:sp>
      <p:pic>
        <p:nvPicPr>
          <p:cNvPr id="4" name="Picture 4" descr="Table&#10;&#10;Description automatically generated">
            <a:extLst>
              <a:ext uri="{FF2B5EF4-FFF2-40B4-BE49-F238E27FC236}">
                <a16:creationId xmlns:a16="http://schemas.microsoft.com/office/drawing/2014/main" id="{5CEEC09F-408F-4482-AB6E-584C8CBA44B6}"/>
              </a:ext>
            </a:extLst>
          </p:cNvPr>
          <p:cNvPicPr>
            <a:picLocks noChangeAspect="1"/>
          </p:cNvPicPr>
          <p:nvPr/>
        </p:nvPicPr>
        <p:blipFill>
          <a:blip r:embed="rId2"/>
          <a:stretch>
            <a:fillRect/>
          </a:stretch>
        </p:blipFill>
        <p:spPr>
          <a:xfrm>
            <a:off x="206498" y="851383"/>
            <a:ext cx="6108585" cy="2964198"/>
          </a:xfrm>
          <a:prstGeom prst="rect">
            <a:avLst/>
          </a:prstGeom>
        </p:spPr>
      </p:pic>
      <p:pic>
        <p:nvPicPr>
          <p:cNvPr id="5" name="Picture 10" descr="Table&#10;&#10;Description automatically generated">
            <a:extLst>
              <a:ext uri="{FF2B5EF4-FFF2-40B4-BE49-F238E27FC236}">
                <a16:creationId xmlns:a16="http://schemas.microsoft.com/office/drawing/2014/main" id="{025732CF-AAFC-4FCA-814A-598D04D3CE2F}"/>
              </a:ext>
            </a:extLst>
          </p:cNvPr>
          <p:cNvPicPr>
            <a:picLocks noChangeAspect="1"/>
          </p:cNvPicPr>
          <p:nvPr/>
        </p:nvPicPr>
        <p:blipFill>
          <a:blip r:embed="rId3"/>
          <a:stretch>
            <a:fillRect/>
          </a:stretch>
        </p:blipFill>
        <p:spPr>
          <a:xfrm>
            <a:off x="200902" y="4089541"/>
            <a:ext cx="6114184" cy="3056509"/>
          </a:xfrm>
          <a:prstGeom prst="rect">
            <a:avLst/>
          </a:prstGeom>
        </p:spPr>
      </p:pic>
      <p:sp>
        <p:nvSpPr>
          <p:cNvPr id="3" name="TextBox 2">
            <a:extLst>
              <a:ext uri="{FF2B5EF4-FFF2-40B4-BE49-F238E27FC236}">
                <a16:creationId xmlns:a16="http://schemas.microsoft.com/office/drawing/2014/main" id="{1342D348-2576-404F-8605-FB60EAE89953}"/>
              </a:ext>
            </a:extLst>
          </p:cNvPr>
          <p:cNvSpPr txBox="1"/>
          <p:nvPr/>
        </p:nvSpPr>
        <p:spPr>
          <a:xfrm>
            <a:off x="6679096" y="851383"/>
            <a:ext cx="3419061" cy="1200329"/>
          </a:xfrm>
          <a:prstGeom prst="rect">
            <a:avLst/>
          </a:prstGeom>
          <a:noFill/>
        </p:spPr>
        <p:txBody>
          <a:bodyPr wrap="square" rtlCol="0">
            <a:spAutoFit/>
          </a:bodyPr>
          <a:lstStyle/>
          <a:p>
            <a:r>
              <a:rPr lang="en-US" dirty="0"/>
              <a:t>Next, we add pH into the model and we observe a decrease in adjusted R square value. Hence we </a:t>
            </a:r>
            <a:r>
              <a:rPr lang="en-US" b="1" dirty="0"/>
              <a:t>DROP </a:t>
            </a:r>
            <a:r>
              <a:rPr lang="en-US" dirty="0"/>
              <a:t>the variable.</a:t>
            </a:r>
            <a:endParaRPr lang="en-US" b="1" dirty="0"/>
          </a:p>
        </p:txBody>
      </p:sp>
      <p:sp>
        <p:nvSpPr>
          <p:cNvPr id="9" name="TextBox 8">
            <a:extLst>
              <a:ext uri="{FF2B5EF4-FFF2-40B4-BE49-F238E27FC236}">
                <a16:creationId xmlns:a16="http://schemas.microsoft.com/office/drawing/2014/main" id="{6D0B6D3F-F14F-6E49-A396-CFB9B39D00E0}"/>
              </a:ext>
            </a:extLst>
          </p:cNvPr>
          <p:cNvSpPr txBox="1"/>
          <p:nvPr/>
        </p:nvSpPr>
        <p:spPr>
          <a:xfrm>
            <a:off x="6679096" y="4200939"/>
            <a:ext cx="3419061" cy="1200329"/>
          </a:xfrm>
          <a:prstGeom prst="rect">
            <a:avLst/>
          </a:prstGeom>
          <a:noFill/>
        </p:spPr>
        <p:txBody>
          <a:bodyPr wrap="square" rtlCol="0">
            <a:spAutoFit/>
          </a:bodyPr>
          <a:lstStyle/>
          <a:p>
            <a:r>
              <a:rPr lang="en-US" dirty="0"/>
              <a:t>Further, we add Sulphates into the model and observe an increase in adjusted R square. We retain it.</a:t>
            </a:r>
          </a:p>
        </p:txBody>
      </p:sp>
    </p:spTree>
    <p:extLst>
      <p:ext uri="{BB962C8B-B14F-4D97-AF65-F5344CB8AC3E}">
        <p14:creationId xmlns:p14="http://schemas.microsoft.com/office/powerpoint/2010/main" val="3433336964"/>
      </p:ext>
    </p:extLst>
  </p:cSld>
  <p:clrMapOvr>
    <a:masterClrMapping/>
  </p:clrMapOvr>
  <mc:AlternateContent xmlns:mc="http://schemas.openxmlformats.org/markup-compatibility/2006" xmlns:p14="http://schemas.microsoft.com/office/powerpoint/2010/main">
    <mc:Choice Requires="p14">
      <p:transition spd="slow" p14:dur="2000" advTm="17424"/>
    </mc:Choice>
    <mc:Fallback xmlns="">
      <p:transition spd="slow" advTm="17424"/>
    </mc:Fallback>
  </mc:AlternateContent>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4866" y="9028"/>
            <a:ext cx="10768266" cy="7698733"/>
          </a:xfrm>
          <a:custGeom>
            <a:avLst/>
            <a:gdLst/>
            <a:ahLst/>
            <a:cxnLst/>
            <a:rect l="l" t="t" r="r" b="b"/>
            <a:pathLst>
              <a:path w="10693400" h="6015355">
                <a:moveTo>
                  <a:pt x="10693400" y="6015037"/>
                </a:moveTo>
                <a:lnTo>
                  <a:pt x="0" y="6015037"/>
                </a:lnTo>
                <a:lnTo>
                  <a:pt x="0" y="0"/>
                </a:lnTo>
                <a:lnTo>
                  <a:pt x="10693400" y="0"/>
                </a:lnTo>
                <a:lnTo>
                  <a:pt x="10693400" y="6015037"/>
                </a:lnTo>
                <a:close/>
              </a:path>
            </a:pathLst>
          </a:custGeom>
          <a:solidFill>
            <a:srgbClr val="EBD9A7"/>
          </a:solidFill>
        </p:spPr>
        <p:txBody>
          <a:bodyPr wrap="square" lIns="0" tIns="0" rIns="0" bIns="0" rtlCol="0"/>
          <a:lstStyle/>
          <a:p>
            <a:endParaRPr/>
          </a:p>
        </p:txBody>
      </p:sp>
      <p:sp>
        <p:nvSpPr>
          <p:cNvPr id="8" name="object 8"/>
          <p:cNvSpPr txBox="1"/>
          <p:nvPr/>
        </p:nvSpPr>
        <p:spPr>
          <a:xfrm>
            <a:off x="9573869" y="6460985"/>
            <a:ext cx="876935" cy="158750"/>
          </a:xfrm>
          <a:prstGeom prst="rect">
            <a:avLst/>
          </a:prstGeom>
        </p:spPr>
        <p:txBody>
          <a:bodyPr vert="horz" wrap="square" lIns="0" tIns="10160" rIns="0" bIns="0" rtlCol="0">
            <a:spAutoFit/>
          </a:bodyPr>
          <a:lstStyle/>
          <a:p>
            <a:pPr marL="12700">
              <a:lnSpc>
                <a:spcPct val="100000"/>
              </a:lnSpc>
              <a:spcBef>
                <a:spcPts val="80"/>
              </a:spcBef>
            </a:pPr>
            <a:r>
              <a:rPr sz="800" spc="-20">
                <a:solidFill>
                  <a:srgbClr val="EBD9A7"/>
                </a:solidFill>
                <a:latin typeface="Book Antiqua"/>
                <a:cs typeface="Book Antiqua"/>
              </a:rPr>
              <a:t>R&amp;Z</a:t>
            </a:r>
            <a:r>
              <a:rPr sz="800" spc="70">
                <a:solidFill>
                  <a:srgbClr val="EBD9A7"/>
                </a:solidFill>
                <a:latin typeface="Book Antiqua"/>
                <a:cs typeface="Book Antiqua"/>
              </a:rPr>
              <a:t> </a:t>
            </a:r>
            <a:r>
              <a:rPr sz="800">
                <a:solidFill>
                  <a:srgbClr val="EBD9A7"/>
                </a:solidFill>
                <a:latin typeface="Book Antiqua"/>
                <a:cs typeface="Book Antiqua"/>
              </a:rPr>
              <a:t>Winery</a:t>
            </a:r>
            <a:r>
              <a:rPr sz="800" spc="75">
                <a:solidFill>
                  <a:srgbClr val="EBD9A7"/>
                </a:solidFill>
                <a:latin typeface="Book Antiqua"/>
                <a:cs typeface="Book Antiqua"/>
              </a:rPr>
              <a:t> </a:t>
            </a:r>
            <a:r>
              <a:rPr sz="800" spc="40">
                <a:solidFill>
                  <a:srgbClr val="EBD9A7"/>
                </a:solidFill>
                <a:latin typeface="Book Antiqua"/>
                <a:cs typeface="Book Antiqua"/>
              </a:rPr>
              <a:t>2020</a:t>
            </a:r>
            <a:endParaRPr sz="800">
              <a:latin typeface="Book Antiqua"/>
              <a:cs typeface="Book Antiqua"/>
            </a:endParaRPr>
          </a:p>
        </p:txBody>
      </p:sp>
      <p:sp>
        <p:nvSpPr>
          <p:cNvPr id="6" name="object 6"/>
          <p:cNvSpPr txBox="1">
            <a:spLocks noGrp="1"/>
          </p:cNvSpPr>
          <p:nvPr>
            <p:ph type="title"/>
          </p:nvPr>
        </p:nvSpPr>
        <p:spPr>
          <a:xfrm>
            <a:off x="251269" y="213359"/>
            <a:ext cx="8817454" cy="416781"/>
          </a:xfrm>
          <a:prstGeom prst="rect">
            <a:avLst/>
          </a:prstGeom>
        </p:spPr>
        <p:txBody>
          <a:bodyPr vert="horz" wrap="square" lIns="0" tIns="16510" rIns="0" bIns="0" rtlCol="0" anchor="t">
            <a:spAutoFit/>
          </a:bodyPr>
          <a:lstStyle/>
          <a:p>
            <a:pPr marL="12700">
              <a:spcBef>
                <a:spcPts val="130"/>
              </a:spcBef>
            </a:pPr>
            <a:r>
              <a:rPr lang="en-US" sz="2600" spc="-30" dirty="0"/>
              <a:t>Multivariate Linear Regression – Step-Up Approach (contd.)</a:t>
            </a:r>
            <a:endParaRPr lang="en-US" sz="2600" spc="60" dirty="0"/>
          </a:p>
        </p:txBody>
      </p:sp>
      <p:pic>
        <p:nvPicPr>
          <p:cNvPr id="3" name="Picture 8" descr="Table&#10;&#10;Description automatically generated">
            <a:extLst>
              <a:ext uri="{FF2B5EF4-FFF2-40B4-BE49-F238E27FC236}">
                <a16:creationId xmlns:a16="http://schemas.microsoft.com/office/drawing/2014/main" id="{3442AB71-3D16-48DC-84BB-89F39BF4CD10}"/>
              </a:ext>
            </a:extLst>
          </p:cNvPr>
          <p:cNvPicPr>
            <a:picLocks noChangeAspect="1"/>
          </p:cNvPicPr>
          <p:nvPr/>
        </p:nvPicPr>
        <p:blipFill>
          <a:blip r:embed="rId2"/>
          <a:stretch>
            <a:fillRect/>
          </a:stretch>
        </p:blipFill>
        <p:spPr>
          <a:xfrm>
            <a:off x="251270" y="840346"/>
            <a:ext cx="5897740" cy="3018049"/>
          </a:xfrm>
          <a:prstGeom prst="rect">
            <a:avLst/>
          </a:prstGeom>
        </p:spPr>
      </p:pic>
      <p:pic>
        <p:nvPicPr>
          <p:cNvPr id="9" name="Picture 9" descr="Table&#10;&#10;Description automatically generated">
            <a:extLst>
              <a:ext uri="{FF2B5EF4-FFF2-40B4-BE49-F238E27FC236}">
                <a16:creationId xmlns:a16="http://schemas.microsoft.com/office/drawing/2014/main" id="{02572EF4-8EF6-4145-A380-60CDF572C417}"/>
              </a:ext>
            </a:extLst>
          </p:cNvPr>
          <p:cNvPicPr>
            <a:picLocks noChangeAspect="1"/>
          </p:cNvPicPr>
          <p:nvPr/>
        </p:nvPicPr>
        <p:blipFill>
          <a:blip r:embed="rId3"/>
          <a:stretch>
            <a:fillRect/>
          </a:stretch>
        </p:blipFill>
        <p:spPr>
          <a:xfrm>
            <a:off x="251269" y="4146077"/>
            <a:ext cx="5936700" cy="3143089"/>
          </a:xfrm>
          <a:prstGeom prst="rect">
            <a:avLst/>
          </a:prstGeom>
        </p:spPr>
      </p:pic>
      <p:sp>
        <p:nvSpPr>
          <p:cNvPr id="5" name="TextBox 4">
            <a:extLst>
              <a:ext uri="{FF2B5EF4-FFF2-40B4-BE49-F238E27FC236}">
                <a16:creationId xmlns:a16="http://schemas.microsoft.com/office/drawing/2014/main" id="{4A767E20-CC90-D04A-A7D5-1322A352520F}"/>
              </a:ext>
            </a:extLst>
          </p:cNvPr>
          <p:cNvSpPr txBox="1"/>
          <p:nvPr/>
        </p:nvSpPr>
        <p:spPr>
          <a:xfrm>
            <a:off x="6480313" y="1099930"/>
            <a:ext cx="2588410" cy="646331"/>
          </a:xfrm>
          <a:prstGeom prst="rect">
            <a:avLst/>
          </a:prstGeom>
          <a:noFill/>
        </p:spPr>
        <p:txBody>
          <a:bodyPr wrap="square" rtlCol="0">
            <a:spAutoFit/>
          </a:bodyPr>
          <a:lstStyle/>
          <a:p>
            <a:r>
              <a:rPr lang="en-US" dirty="0"/>
              <a:t>Similarly, we add citric acid and retain it.</a:t>
            </a:r>
          </a:p>
        </p:txBody>
      </p:sp>
      <p:sp>
        <p:nvSpPr>
          <p:cNvPr id="10" name="TextBox 9">
            <a:extLst>
              <a:ext uri="{FF2B5EF4-FFF2-40B4-BE49-F238E27FC236}">
                <a16:creationId xmlns:a16="http://schemas.microsoft.com/office/drawing/2014/main" id="{1A069CB0-516B-F549-815A-65514C80DECA}"/>
              </a:ext>
            </a:extLst>
          </p:cNvPr>
          <p:cNvSpPr txBox="1"/>
          <p:nvPr/>
        </p:nvSpPr>
        <p:spPr>
          <a:xfrm>
            <a:off x="6626087" y="4359965"/>
            <a:ext cx="3074504" cy="923330"/>
          </a:xfrm>
          <a:prstGeom prst="rect">
            <a:avLst/>
          </a:prstGeom>
          <a:noFill/>
        </p:spPr>
        <p:txBody>
          <a:bodyPr wrap="square" rtlCol="0">
            <a:spAutoFit/>
          </a:bodyPr>
          <a:lstStyle/>
          <a:p>
            <a:r>
              <a:rPr lang="en-US" dirty="0"/>
              <a:t>Finally, we add free sulfur dioxide into the model and retain it.</a:t>
            </a:r>
          </a:p>
        </p:txBody>
      </p:sp>
    </p:spTree>
    <p:extLst>
      <p:ext uri="{BB962C8B-B14F-4D97-AF65-F5344CB8AC3E}">
        <p14:creationId xmlns:p14="http://schemas.microsoft.com/office/powerpoint/2010/main" val="2289844207"/>
      </p:ext>
    </p:extLst>
  </p:cSld>
  <p:clrMapOvr>
    <a:masterClrMapping/>
  </p:clrMapOvr>
  <mc:AlternateContent xmlns:mc="http://schemas.openxmlformats.org/markup-compatibility/2006" xmlns:p14="http://schemas.microsoft.com/office/powerpoint/2010/main">
    <mc:Choice Requires="p14">
      <p:transition spd="slow" p14:dur="2000" advTm="10061"/>
    </mc:Choice>
    <mc:Fallback xmlns="">
      <p:transition spd="slow" advTm="10061"/>
    </mc:Fallback>
  </mc:AlternateContent>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0693400" cy="8283377"/>
          </a:xfrm>
          <a:prstGeom prst="rect">
            <a:avLst/>
          </a:prstGeom>
        </p:spPr>
      </p:pic>
      <p:sp>
        <p:nvSpPr>
          <p:cNvPr id="5" name="object 5"/>
          <p:cNvSpPr txBox="1"/>
          <p:nvPr/>
        </p:nvSpPr>
        <p:spPr>
          <a:xfrm>
            <a:off x="367801" y="324296"/>
            <a:ext cx="10548562" cy="371255"/>
          </a:xfrm>
          <a:prstGeom prst="rect">
            <a:avLst/>
          </a:prstGeom>
        </p:spPr>
        <p:txBody>
          <a:bodyPr vert="horz" wrap="square" lIns="0" tIns="17145" rIns="0" bIns="0" rtlCol="0" anchor="t">
            <a:spAutoFit/>
          </a:bodyPr>
          <a:lstStyle/>
          <a:p>
            <a:pPr marL="12700">
              <a:spcBef>
                <a:spcPts val="135"/>
              </a:spcBef>
            </a:pPr>
            <a:r>
              <a:rPr lang="en-US" sz="2300">
                <a:solidFill>
                  <a:srgbClr val="25291F"/>
                </a:solidFill>
                <a:latin typeface="Book Antiqua"/>
                <a:cs typeface="Book Antiqua"/>
              </a:rPr>
              <a:t>Multiple Regression Analysis – Interpretations and Evaluations</a:t>
            </a:r>
          </a:p>
        </p:txBody>
      </p:sp>
      <p:sp>
        <p:nvSpPr>
          <p:cNvPr id="6" name="object 6"/>
          <p:cNvSpPr/>
          <p:nvPr/>
        </p:nvSpPr>
        <p:spPr>
          <a:xfrm>
            <a:off x="0" y="7884270"/>
            <a:ext cx="10693400" cy="410209"/>
          </a:xfrm>
          <a:custGeom>
            <a:avLst/>
            <a:gdLst/>
            <a:ahLst/>
            <a:cxnLst/>
            <a:rect l="l" t="t" r="r" b="b"/>
            <a:pathLst>
              <a:path w="10693400" h="410209">
                <a:moveTo>
                  <a:pt x="10693400" y="409676"/>
                </a:moveTo>
                <a:lnTo>
                  <a:pt x="0" y="409676"/>
                </a:lnTo>
                <a:lnTo>
                  <a:pt x="0" y="0"/>
                </a:lnTo>
                <a:lnTo>
                  <a:pt x="10693400" y="0"/>
                </a:lnTo>
                <a:lnTo>
                  <a:pt x="10693400" y="409676"/>
                </a:lnTo>
                <a:close/>
              </a:path>
            </a:pathLst>
          </a:custGeom>
          <a:solidFill>
            <a:srgbClr val="25291F"/>
          </a:solidFill>
        </p:spPr>
        <p:txBody>
          <a:bodyPr wrap="square" lIns="0" tIns="0" rIns="0" bIns="0" rtlCol="0"/>
          <a:lstStyle/>
          <a:p>
            <a:endParaRPr/>
          </a:p>
        </p:txBody>
      </p:sp>
      <p:pic>
        <p:nvPicPr>
          <p:cNvPr id="7" name="Picture 9" descr="Table&#10;&#10;Description automatically generated">
            <a:extLst>
              <a:ext uri="{FF2B5EF4-FFF2-40B4-BE49-F238E27FC236}">
                <a16:creationId xmlns:a16="http://schemas.microsoft.com/office/drawing/2014/main" id="{AC40A0B3-88F5-D34C-8CA9-C8673C84E582}"/>
              </a:ext>
            </a:extLst>
          </p:cNvPr>
          <p:cNvPicPr>
            <a:picLocks noChangeAspect="1"/>
          </p:cNvPicPr>
          <p:nvPr/>
        </p:nvPicPr>
        <p:blipFill>
          <a:blip r:embed="rId3"/>
          <a:stretch>
            <a:fillRect/>
          </a:stretch>
        </p:blipFill>
        <p:spPr>
          <a:xfrm>
            <a:off x="1024192" y="1305500"/>
            <a:ext cx="8225823" cy="3849865"/>
          </a:xfrm>
          <a:prstGeom prst="rect">
            <a:avLst/>
          </a:prstGeom>
        </p:spPr>
      </p:pic>
      <p:sp>
        <p:nvSpPr>
          <p:cNvPr id="3" name="TextBox 2">
            <a:extLst>
              <a:ext uri="{FF2B5EF4-FFF2-40B4-BE49-F238E27FC236}">
                <a16:creationId xmlns:a16="http://schemas.microsoft.com/office/drawing/2014/main" id="{7A4732FF-63F6-CC49-9542-C3EB19A4C782}"/>
              </a:ext>
            </a:extLst>
          </p:cNvPr>
          <p:cNvSpPr txBox="1"/>
          <p:nvPr/>
        </p:nvSpPr>
        <p:spPr>
          <a:xfrm>
            <a:off x="364052" y="5676516"/>
            <a:ext cx="8640417" cy="1200329"/>
          </a:xfrm>
          <a:prstGeom prst="rect">
            <a:avLst/>
          </a:prstGeom>
          <a:noFill/>
        </p:spPr>
        <p:txBody>
          <a:bodyPr wrap="square" lIns="91440" tIns="45720" rIns="91440" bIns="45720" rtlCol="0" anchor="t">
            <a:spAutoFit/>
          </a:bodyPr>
          <a:lstStyle/>
          <a:p>
            <a:r>
              <a:rPr lang="en-US" dirty="0"/>
              <a:t>This is our final version of the multiple variable regression model which contains 8 predictors and 1 dependent variable, i.e., quality. Even though the Adjusted R- square value is quite modest, we believe all the predictors are statistically significant as they have low p-Values. </a:t>
            </a:r>
          </a:p>
        </p:txBody>
      </p:sp>
    </p:spTree>
    <p:extLst>
      <p:ext uri="{BB962C8B-B14F-4D97-AF65-F5344CB8AC3E}">
        <p14:creationId xmlns:p14="http://schemas.microsoft.com/office/powerpoint/2010/main" val="2840641375"/>
      </p:ext>
    </p:extLst>
  </p:cSld>
  <p:clrMapOvr>
    <a:masterClrMapping/>
  </p:clrMapOvr>
  <mc:AlternateContent xmlns:mc="http://schemas.openxmlformats.org/markup-compatibility/2006" xmlns:p14="http://schemas.microsoft.com/office/powerpoint/2010/main">
    <mc:Choice Requires="p14">
      <p:transition spd="slow" p14:dur="2000" advTm="70483"/>
    </mc:Choice>
    <mc:Fallback xmlns="">
      <p:transition spd="slow" advTm="70483"/>
    </mc:Fallback>
  </mc:AlternateContent>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2369"/>
            <a:ext cx="10693400" cy="7561250"/>
          </a:xfrm>
          <a:prstGeom prst="rect">
            <a:avLst/>
          </a:prstGeom>
        </p:spPr>
      </p:pic>
      <p:sp>
        <p:nvSpPr>
          <p:cNvPr id="10" name="object 17">
            <a:extLst>
              <a:ext uri="{FF2B5EF4-FFF2-40B4-BE49-F238E27FC236}">
                <a16:creationId xmlns:a16="http://schemas.microsoft.com/office/drawing/2014/main" id="{ED8304D6-B889-4A0F-8044-524FB2552876}"/>
              </a:ext>
            </a:extLst>
          </p:cNvPr>
          <p:cNvSpPr txBox="1">
            <a:spLocks/>
          </p:cNvSpPr>
          <p:nvPr/>
        </p:nvSpPr>
        <p:spPr>
          <a:xfrm>
            <a:off x="214629" y="206547"/>
            <a:ext cx="4242270" cy="416781"/>
          </a:xfrm>
          <a:prstGeom prst="rect">
            <a:avLst/>
          </a:prstGeom>
        </p:spPr>
        <p:txBody>
          <a:bodyPr vert="horz" wrap="square" lIns="0" tIns="16510" rIns="0" bIns="0" rtlCol="0" anchor="t">
            <a:spAutoFit/>
          </a:bodyPr>
          <a:lstStyle>
            <a:lvl1pPr>
              <a:defRPr sz="1850" b="0" i="0">
                <a:solidFill>
                  <a:srgbClr val="25291F"/>
                </a:solidFill>
                <a:latin typeface="Book Antiqua"/>
                <a:ea typeface="+mj-ea"/>
                <a:cs typeface="Book Antiqua"/>
              </a:defRPr>
            </a:lvl1pPr>
          </a:lstStyle>
          <a:p>
            <a:pPr marL="12700">
              <a:spcBef>
                <a:spcPts val="130"/>
              </a:spcBef>
            </a:pPr>
            <a:r>
              <a:rPr lang="en-US" sz="2600" spc="120">
                <a:solidFill>
                  <a:srgbClr val="A18F62"/>
                </a:solidFill>
              </a:rPr>
              <a:t>Correlation Analysis</a:t>
            </a:r>
          </a:p>
        </p:txBody>
      </p:sp>
      <p:sp>
        <p:nvSpPr>
          <p:cNvPr id="14" name="object 19">
            <a:extLst>
              <a:ext uri="{FF2B5EF4-FFF2-40B4-BE49-F238E27FC236}">
                <a16:creationId xmlns:a16="http://schemas.microsoft.com/office/drawing/2014/main" id="{C938B322-F7AC-4AA6-BB84-E14D2108E61F}"/>
              </a:ext>
            </a:extLst>
          </p:cNvPr>
          <p:cNvSpPr/>
          <p:nvPr/>
        </p:nvSpPr>
        <p:spPr>
          <a:xfrm flipV="1">
            <a:off x="0" y="1010884"/>
            <a:ext cx="5747509" cy="72855"/>
          </a:xfrm>
          <a:custGeom>
            <a:avLst/>
            <a:gdLst/>
            <a:ahLst/>
            <a:cxnLst/>
            <a:rect l="l" t="t" r="r" b="b"/>
            <a:pathLst>
              <a:path w="4649470" h="39369">
                <a:moveTo>
                  <a:pt x="4649038" y="38988"/>
                </a:moveTo>
                <a:lnTo>
                  <a:pt x="0" y="38988"/>
                </a:lnTo>
                <a:lnTo>
                  <a:pt x="0" y="0"/>
                </a:lnTo>
                <a:lnTo>
                  <a:pt x="4649038" y="0"/>
                </a:lnTo>
                <a:lnTo>
                  <a:pt x="4649038" y="38988"/>
                </a:lnTo>
                <a:close/>
              </a:path>
            </a:pathLst>
          </a:custGeom>
          <a:solidFill>
            <a:srgbClr val="A18F62"/>
          </a:solidFill>
        </p:spPr>
        <p:txBody>
          <a:bodyPr wrap="square" lIns="0" tIns="0" rIns="0" bIns="0" rtlCol="0"/>
          <a:lstStyle/>
          <a:p>
            <a:endParaRPr/>
          </a:p>
        </p:txBody>
      </p:sp>
      <p:sp>
        <p:nvSpPr>
          <p:cNvPr id="16" name="object 18">
            <a:extLst>
              <a:ext uri="{FF2B5EF4-FFF2-40B4-BE49-F238E27FC236}">
                <a16:creationId xmlns:a16="http://schemas.microsoft.com/office/drawing/2014/main" id="{63FC09DA-ADF5-4E47-9012-10017FD9DF35}"/>
              </a:ext>
            </a:extLst>
          </p:cNvPr>
          <p:cNvSpPr txBox="1"/>
          <p:nvPr/>
        </p:nvSpPr>
        <p:spPr>
          <a:xfrm>
            <a:off x="214629" y="619599"/>
            <a:ext cx="5389967" cy="300082"/>
          </a:xfrm>
          <a:prstGeom prst="rect">
            <a:avLst/>
          </a:prstGeom>
        </p:spPr>
        <p:txBody>
          <a:bodyPr vert="horz" wrap="square" lIns="0" tIns="15240" rIns="0" bIns="0" rtlCol="0" anchor="t">
            <a:spAutoFit/>
          </a:bodyPr>
          <a:lstStyle/>
          <a:p>
            <a:pPr marL="12700">
              <a:spcBef>
                <a:spcPts val="120"/>
              </a:spcBef>
            </a:pPr>
            <a:r>
              <a:rPr lang="en-US" sz="1850">
                <a:solidFill>
                  <a:srgbClr val="25291F"/>
                </a:solidFill>
                <a:latin typeface="Book Antiqua"/>
                <a:cs typeface="Book Antiqua"/>
              </a:rPr>
              <a:t>Scatterplots</a:t>
            </a:r>
          </a:p>
        </p:txBody>
      </p:sp>
      <p:sp>
        <p:nvSpPr>
          <p:cNvPr id="4" name="object 12">
            <a:extLst>
              <a:ext uri="{FF2B5EF4-FFF2-40B4-BE49-F238E27FC236}">
                <a16:creationId xmlns:a16="http://schemas.microsoft.com/office/drawing/2014/main" id="{F10D1311-C938-4000-AB88-6714EE0CC6EB}"/>
              </a:ext>
            </a:extLst>
          </p:cNvPr>
          <p:cNvSpPr txBox="1">
            <a:spLocks noGrp="1"/>
          </p:cNvSpPr>
          <p:nvPr>
            <p:ph type="title"/>
          </p:nvPr>
        </p:nvSpPr>
        <p:spPr>
          <a:xfrm>
            <a:off x="564565" y="5435205"/>
            <a:ext cx="9840897" cy="1679306"/>
          </a:xfrm>
          <a:prstGeom prst="rect">
            <a:avLst/>
          </a:prstGeom>
        </p:spPr>
        <p:txBody>
          <a:bodyPr vert="horz" wrap="square" lIns="0" tIns="17145" rIns="0" bIns="0" rtlCol="0" anchor="t">
            <a:spAutoFit/>
          </a:bodyPr>
          <a:lstStyle/>
          <a:p>
            <a:pPr marL="12700">
              <a:spcBef>
                <a:spcPts val="135"/>
              </a:spcBef>
            </a:pPr>
            <a:br>
              <a:rPr lang="en-US" sz="1800" spc="80">
                <a:solidFill>
                  <a:schemeClr val="tx1"/>
                </a:solidFill>
              </a:rPr>
            </a:br>
            <a:br>
              <a:rPr lang="en-US" sz="1800" spc="80">
                <a:solidFill>
                  <a:schemeClr val="tx1"/>
                </a:solidFill>
              </a:rPr>
            </a:br>
            <a:br>
              <a:rPr lang="en-US" sz="1800" spc="80"/>
            </a:br>
            <a:br>
              <a:rPr lang="en-US" sz="1800" spc="80"/>
            </a:br>
            <a:br>
              <a:rPr lang="en-US" sz="1800" spc="80"/>
            </a:br>
            <a:endParaRPr lang="en-US" sz="1800" spc="80">
              <a:solidFill>
                <a:schemeClr val="tx1"/>
              </a:solidFill>
            </a:endParaRPr>
          </a:p>
        </p:txBody>
      </p:sp>
      <p:pic>
        <p:nvPicPr>
          <p:cNvPr id="12" name="Picture 12" descr="Chart&#10;&#10;Description automatically generated">
            <a:extLst>
              <a:ext uri="{FF2B5EF4-FFF2-40B4-BE49-F238E27FC236}">
                <a16:creationId xmlns:a16="http://schemas.microsoft.com/office/drawing/2014/main" id="{26B3B4A7-04D6-4576-AB9B-89D34F63DE5E}"/>
              </a:ext>
            </a:extLst>
          </p:cNvPr>
          <p:cNvPicPr>
            <a:picLocks noChangeAspect="1"/>
          </p:cNvPicPr>
          <p:nvPr/>
        </p:nvPicPr>
        <p:blipFill>
          <a:blip r:embed="rId3"/>
          <a:stretch>
            <a:fillRect/>
          </a:stretch>
        </p:blipFill>
        <p:spPr>
          <a:xfrm>
            <a:off x="133029" y="1344369"/>
            <a:ext cx="3294032" cy="2085360"/>
          </a:xfrm>
          <a:prstGeom prst="rect">
            <a:avLst/>
          </a:prstGeom>
        </p:spPr>
      </p:pic>
      <p:pic>
        <p:nvPicPr>
          <p:cNvPr id="13" name="Picture 14" descr="Graphical user interface&#10;&#10;Description automatically generated">
            <a:extLst>
              <a:ext uri="{FF2B5EF4-FFF2-40B4-BE49-F238E27FC236}">
                <a16:creationId xmlns:a16="http://schemas.microsoft.com/office/drawing/2014/main" id="{F98233EC-959C-4118-9F8E-367C28F253C6}"/>
              </a:ext>
            </a:extLst>
          </p:cNvPr>
          <p:cNvPicPr>
            <a:picLocks noChangeAspect="1"/>
          </p:cNvPicPr>
          <p:nvPr/>
        </p:nvPicPr>
        <p:blipFill>
          <a:blip r:embed="rId4"/>
          <a:stretch>
            <a:fillRect/>
          </a:stretch>
        </p:blipFill>
        <p:spPr>
          <a:xfrm>
            <a:off x="3538014" y="1342545"/>
            <a:ext cx="3481199" cy="2088915"/>
          </a:xfrm>
          <a:prstGeom prst="rect">
            <a:avLst/>
          </a:prstGeom>
        </p:spPr>
      </p:pic>
      <p:pic>
        <p:nvPicPr>
          <p:cNvPr id="15" name="Picture 16" descr="A picture containing chart&#10;&#10;Description automatically generated">
            <a:extLst>
              <a:ext uri="{FF2B5EF4-FFF2-40B4-BE49-F238E27FC236}">
                <a16:creationId xmlns:a16="http://schemas.microsoft.com/office/drawing/2014/main" id="{41D58649-FEA0-411F-9126-286BC01F9C44}"/>
              </a:ext>
            </a:extLst>
          </p:cNvPr>
          <p:cNvPicPr>
            <a:picLocks noChangeAspect="1"/>
          </p:cNvPicPr>
          <p:nvPr/>
        </p:nvPicPr>
        <p:blipFill>
          <a:blip r:embed="rId5"/>
          <a:stretch>
            <a:fillRect/>
          </a:stretch>
        </p:blipFill>
        <p:spPr>
          <a:xfrm>
            <a:off x="7117612" y="1342965"/>
            <a:ext cx="3431287" cy="2088065"/>
          </a:xfrm>
          <a:prstGeom prst="rect">
            <a:avLst/>
          </a:prstGeom>
        </p:spPr>
      </p:pic>
      <p:pic>
        <p:nvPicPr>
          <p:cNvPr id="17" name="Picture 17" descr="A picture containing diagram&#10;&#10;Description automatically generated">
            <a:extLst>
              <a:ext uri="{FF2B5EF4-FFF2-40B4-BE49-F238E27FC236}">
                <a16:creationId xmlns:a16="http://schemas.microsoft.com/office/drawing/2014/main" id="{53D9EDF6-F1D1-4C13-A200-DF1D01D36624}"/>
              </a:ext>
            </a:extLst>
          </p:cNvPr>
          <p:cNvPicPr>
            <a:picLocks noChangeAspect="1"/>
          </p:cNvPicPr>
          <p:nvPr/>
        </p:nvPicPr>
        <p:blipFill>
          <a:blip r:embed="rId6"/>
          <a:stretch>
            <a:fillRect/>
          </a:stretch>
        </p:blipFill>
        <p:spPr>
          <a:xfrm>
            <a:off x="133015" y="3549011"/>
            <a:ext cx="3294030" cy="2025932"/>
          </a:xfrm>
          <a:prstGeom prst="rect">
            <a:avLst/>
          </a:prstGeom>
        </p:spPr>
      </p:pic>
      <p:pic>
        <p:nvPicPr>
          <p:cNvPr id="5" name="Picture 5" descr="A picture containing chart&#10;&#10;Description automatically generated">
            <a:extLst>
              <a:ext uri="{FF2B5EF4-FFF2-40B4-BE49-F238E27FC236}">
                <a16:creationId xmlns:a16="http://schemas.microsoft.com/office/drawing/2014/main" id="{43CC3B4C-C3A9-4BA3-A01A-0945E5B1C60E}"/>
              </a:ext>
            </a:extLst>
          </p:cNvPr>
          <p:cNvPicPr>
            <a:picLocks noChangeAspect="1"/>
          </p:cNvPicPr>
          <p:nvPr/>
        </p:nvPicPr>
        <p:blipFill>
          <a:blip r:embed="rId7"/>
          <a:stretch>
            <a:fillRect/>
          </a:stretch>
        </p:blipFill>
        <p:spPr>
          <a:xfrm>
            <a:off x="7123420" y="3547799"/>
            <a:ext cx="3429535" cy="2034685"/>
          </a:xfrm>
          <a:prstGeom prst="rect">
            <a:avLst/>
          </a:prstGeom>
        </p:spPr>
      </p:pic>
      <p:pic>
        <p:nvPicPr>
          <p:cNvPr id="6" name="Picture 6" descr="A picture containing graphical user interface&#10;&#10;Description automatically generated">
            <a:extLst>
              <a:ext uri="{FF2B5EF4-FFF2-40B4-BE49-F238E27FC236}">
                <a16:creationId xmlns:a16="http://schemas.microsoft.com/office/drawing/2014/main" id="{632E3972-233C-43B5-9E0B-7A3EA20C6146}"/>
              </a:ext>
            </a:extLst>
          </p:cNvPr>
          <p:cNvPicPr>
            <a:picLocks noChangeAspect="1"/>
          </p:cNvPicPr>
          <p:nvPr/>
        </p:nvPicPr>
        <p:blipFill>
          <a:blip r:embed="rId8"/>
          <a:stretch>
            <a:fillRect/>
          </a:stretch>
        </p:blipFill>
        <p:spPr>
          <a:xfrm>
            <a:off x="147792" y="5686916"/>
            <a:ext cx="3279801" cy="1865223"/>
          </a:xfrm>
          <a:prstGeom prst="rect">
            <a:avLst/>
          </a:prstGeom>
        </p:spPr>
      </p:pic>
      <p:pic>
        <p:nvPicPr>
          <p:cNvPr id="7" name="Picture 7" descr="A picture containing timeline&#10;&#10;Description automatically generated">
            <a:extLst>
              <a:ext uri="{FF2B5EF4-FFF2-40B4-BE49-F238E27FC236}">
                <a16:creationId xmlns:a16="http://schemas.microsoft.com/office/drawing/2014/main" id="{60AA72AB-4EF5-42B3-B9E4-EC871D6A0AF7}"/>
              </a:ext>
            </a:extLst>
          </p:cNvPr>
          <p:cNvPicPr>
            <a:picLocks noChangeAspect="1"/>
          </p:cNvPicPr>
          <p:nvPr/>
        </p:nvPicPr>
        <p:blipFill>
          <a:blip r:embed="rId9"/>
          <a:stretch>
            <a:fillRect/>
          </a:stretch>
        </p:blipFill>
        <p:spPr>
          <a:xfrm>
            <a:off x="3532788" y="5685571"/>
            <a:ext cx="3466968" cy="1871282"/>
          </a:xfrm>
          <a:prstGeom prst="rect">
            <a:avLst/>
          </a:prstGeom>
        </p:spPr>
      </p:pic>
      <p:pic>
        <p:nvPicPr>
          <p:cNvPr id="8" name="Picture 17" descr="A picture containing chart&#10;&#10;Description automatically generated">
            <a:extLst>
              <a:ext uri="{FF2B5EF4-FFF2-40B4-BE49-F238E27FC236}">
                <a16:creationId xmlns:a16="http://schemas.microsoft.com/office/drawing/2014/main" id="{BFAC08B6-7B91-42D5-87B2-36F90A7C8919}"/>
              </a:ext>
            </a:extLst>
          </p:cNvPr>
          <p:cNvPicPr>
            <a:picLocks noChangeAspect="1"/>
          </p:cNvPicPr>
          <p:nvPr/>
        </p:nvPicPr>
        <p:blipFill>
          <a:blip r:embed="rId10"/>
          <a:stretch>
            <a:fillRect/>
          </a:stretch>
        </p:blipFill>
        <p:spPr>
          <a:xfrm>
            <a:off x="3535478" y="3553605"/>
            <a:ext cx="3491923" cy="2041726"/>
          </a:xfrm>
          <a:prstGeom prst="rect">
            <a:avLst/>
          </a:prstGeom>
        </p:spPr>
      </p:pic>
    </p:spTree>
    <p:extLst>
      <p:ext uri="{BB962C8B-B14F-4D97-AF65-F5344CB8AC3E}">
        <p14:creationId xmlns:p14="http://schemas.microsoft.com/office/powerpoint/2010/main" val="2737642024"/>
      </p:ext>
    </p:extLst>
  </p:cSld>
  <p:clrMapOvr>
    <a:masterClrMapping/>
  </p:clrMapOvr>
  <mc:AlternateContent xmlns:mc="http://schemas.openxmlformats.org/markup-compatibility/2006" xmlns:p14="http://schemas.microsoft.com/office/powerpoint/2010/main">
    <mc:Choice Requires="p14">
      <p:transition spd="slow" p14:dur="2000" advTm="90856"/>
    </mc:Choice>
    <mc:Fallback xmlns="">
      <p:transition spd="slow" advTm="90856"/>
    </mc:Fallback>
  </mc:AlternateContent>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2369"/>
            <a:ext cx="10705877" cy="7549098"/>
          </a:xfrm>
          <a:custGeom>
            <a:avLst/>
            <a:gdLst/>
            <a:ahLst/>
            <a:cxnLst/>
            <a:rect l="l" t="t" r="r" b="b"/>
            <a:pathLst>
              <a:path w="10693400" h="6015355">
                <a:moveTo>
                  <a:pt x="10693400" y="6015037"/>
                </a:moveTo>
                <a:lnTo>
                  <a:pt x="0" y="6015037"/>
                </a:lnTo>
                <a:lnTo>
                  <a:pt x="0" y="0"/>
                </a:lnTo>
                <a:lnTo>
                  <a:pt x="10693400" y="0"/>
                </a:lnTo>
                <a:lnTo>
                  <a:pt x="10693400" y="6015037"/>
                </a:lnTo>
                <a:close/>
              </a:path>
            </a:pathLst>
          </a:custGeom>
          <a:solidFill>
            <a:srgbClr val="25291F"/>
          </a:solidFill>
        </p:spPr>
        <p:txBody>
          <a:bodyPr wrap="square" lIns="0" tIns="0" rIns="0" bIns="0" rtlCol="0"/>
          <a:lstStyle/>
          <a:p>
            <a:endParaRPr/>
          </a:p>
        </p:txBody>
      </p:sp>
      <p:pic>
        <p:nvPicPr>
          <p:cNvPr id="3" name="object 3"/>
          <p:cNvPicPr/>
          <p:nvPr/>
        </p:nvPicPr>
        <p:blipFill>
          <a:blip r:embed="rId2" cstate="print"/>
          <a:stretch>
            <a:fillRect/>
          </a:stretch>
        </p:blipFill>
        <p:spPr>
          <a:xfrm>
            <a:off x="0" y="1218107"/>
            <a:ext cx="4440798" cy="5118354"/>
          </a:xfrm>
          <a:prstGeom prst="rect">
            <a:avLst/>
          </a:prstGeom>
        </p:spPr>
      </p:pic>
      <p:sp>
        <p:nvSpPr>
          <p:cNvPr id="4" name="object 4"/>
          <p:cNvSpPr/>
          <p:nvPr/>
        </p:nvSpPr>
        <p:spPr>
          <a:xfrm flipV="1">
            <a:off x="4444806" y="2335280"/>
            <a:ext cx="6248873" cy="72855"/>
          </a:xfrm>
          <a:custGeom>
            <a:avLst/>
            <a:gdLst/>
            <a:ahLst/>
            <a:cxnLst/>
            <a:rect l="l" t="t" r="r" b="b"/>
            <a:pathLst>
              <a:path w="5313045" h="39369">
                <a:moveTo>
                  <a:pt x="5312765" y="38989"/>
                </a:moveTo>
                <a:lnTo>
                  <a:pt x="0" y="38989"/>
                </a:lnTo>
                <a:lnTo>
                  <a:pt x="0" y="0"/>
                </a:lnTo>
                <a:lnTo>
                  <a:pt x="5312765" y="0"/>
                </a:lnTo>
                <a:lnTo>
                  <a:pt x="5312765" y="38989"/>
                </a:lnTo>
                <a:close/>
              </a:path>
            </a:pathLst>
          </a:custGeom>
          <a:solidFill>
            <a:srgbClr val="EBD9A7"/>
          </a:solidFill>
        </p:spPr>
        <p:txBody>
          <a:bodyPr wrap="square" lIns="0" tIns="0" rIns="0" bIns="0" rtlCol="0"/>
          <a:lstStyle/>
          <a:p>
            <a:endParaRPr/>
          </a:p>
        </p:txBody>
      </p:sp>
      <p:sp>
        <p:nvSpPr>
          <p:cNvPr id="5" name="object 5"/>
          <p:cNvSpPr txBox="1">
            <a:spLocks noGrp="1"/>
          </p:cNvSpPr>
          <p:nvPr>
            <p:ph type="title"/>
          </p:nvPr>
        </p:nvSpPr>
        <p:spPr>
          <a:xfrm>
            <a:off x="5380394" y="1216150"/>
            <a:ext cx="3578225" cy="426720"/>
          </a:xfrm>
          <a:prstGeom prst="rect">
            <a:avLst/>
          </a:prstGeom>
        </p:spPr>
        <p:txBody>
          <a:bodyPr vert="horz" wrap="square" lIns="0" tIns="16510" rIns="0" bIns="0" rtlCol="0" anchor="t">
            <a:spAutoFit/>
          </a:bodyPr>
          <a:lstStyle/>
          <a:p>
            <a:pPr marL="12700">
              <a:spcBef>
                <a:spcPts val="130"/>
              </a:spcBef>
            </a:pPr>
            <a:r>
              <a:rPr lang="en-US" sz="2600" spc="-10">
                <a:solidFill>
                  <a:srgbClr val="EBD9A7"/>
                </a:solidFill>
              </a:rPr>
              <a:t>About the Data</a:t>
            </a:r>
          </a:p>
        </p:txBody>
      </p:sp>
      <p:sp>
        <p:nvSpPr>
          <p:cNvPr id="6" name="object 6"/>
          <p:cNvSpPr txBox="1"/>
          <p:nvPr/>
        </p:nvSpPr>
        <p:spPr>
          <a:xfrm>
            <a:off x="4594618" y="976138"/>
            <a:ext cx="5155556" cy="5756512"/>
          </a:xfrm>
          <a:prstGeom prst="rect">
            <a:avLst/>
          </a:prstGeom>
        </p:spPr>
        <p:txBody>
          <a:bodyPr vert="horz" wrap="square" lIns="0" tIns="15240" rIns="0" bIns="0" rtlCol="0" anchor="t">
            <a:spAutoFit/>
          </a:bodyPr>
          <a:lstStyle/>
          <a:p>
            <a:pPr marL="22225">
              <a:spcBef>
                <a:spcPts val="120"/>
              </a:spcBef>
            </a:pPr>
            <a:endParaRPr lang="en-US" sz="1850" spc="-10">
              <a:solidFill>
                <a:srgbClr val="EBD9A7"/>
              </a:solidFill>
              <a:latin typeface="Book Antiqua"/>
              <a:cs typeface="Book Antiqua"/>
            </a:endParaRPr>
          </a:p>
          <a:p>
            <a:pPr marL="22225">
              <a:spcBef>
                <a:spcPts val="120"/>
              </a:spcBef>
            </a:pPr>
            <a:endParaRPr lang="en-US" sz="1850" spc="-10">
              <a:solidFill>
                <a:srgbClr val="EBD9A7"/>
              </a:solidFill>
              <a:latin typeface="Book Antiqua"/>
              <a:cs typeface="Book Antiqua"/>
            </a:endParaRPr>
          </a:p>
          <a:p>
            <a:pPr marL="22225">
              <a:spcBef>
                <a:spcPts val="120"/>
              </a:spcBef>
            </a:pPr>
            <a:r>
              <a:rPr lang="en-US" sz="1850" spc="-10">
                <a:solidFill>
                  <a:srgbClr val="EBD9A7"/>
                </a:solidFill>
                <a:latin typeface="Book Antiqua"/>
                <a:cs typeface="Book Antiqua"/>
              </a:rPr>
              <a:t>Description and Source of collection </a:t>
            </a:r>
            <a:endParaRPr sz="1850" spc="-10">
              <a:solidFill>
                <a:srgbClr val="EBD9A7"/>
              </a:solidFill>
              <a:latin typeface="Book Antiqua"/>
              <a:cs typeface="Book Antiqua"/>
            </a:endParaRPr>
          </a:p>
          <a:p>
            <a:pPr marL="22225">
              <a:lnSpc>
                <a:spcPct val="100000"/>
              </a:lnSpc>
              <a:spcBef>
                <a:spcPts val="120"/>
              </a:spcBef>
            </a:pPr>
            <a:endParaRPr lang="en-US" sz="1850" spc="-10">
              <a:solidFill>
                <a:srgbClr val="EBD9A7"/>
              </a:solidFill>
              <a:latin typeface="Book Antiqua"/>
              <a:cs typeface="Book Antiqua"/>
            </a:endParaRPr>
          </a:p>
          <a:p>
            <a:pPr marL="22225">
              <a:spcBef>
                <a:spcPts val="120"/>
              </a:spcBef>
            </a:pPr>
            <a:endParaRPr lang="en-US" sz="1850" spc="-10">
              <a:solidFill>
                <a:srgbClr val="EBD9A7"/>
              </a:solidFill>
              <a:latin typeface="Book Antiqua"/>
              <a:cs typeface="Arial Unicode MS"/>
            </a:endParaRPr>
          </a:p>
          <a:p>
            <a:pPr marL="12700" marR="892175">
              <a:lnSpc>
                <a:spcPct val="118800"/>
              </a:lnSpc>
            </a:pPr>
            <a:r>
              <a:rPr lang="en-US" sz="1300">
                <a:solidFill>
                  <a:srgbClr val="EBD9A7"/>
                </a:solidFill>
                <a:latin typeface="Arial Unicode MS"/>
                <a:cs typeface="Arial Unicode MS"/>
              </a:rPr>
              <a:t>The dataset is related to the white variant of the Portuguese "</a:t>
            </a:r>
            <a:r>
              <a:rPr lang="en-US" sz="1300" err="1">
                <a:solidFill>
                  <a:srgbClr val="EBD9A7"/>
                </a:solidFill>
                <a:latin typeface="Arial Unicode MS"/>
                <a:cs typeface="Arial Unicode MS"/>
              </a:rPr>
              <a:t>Vinho</a:t>
            </a:r>
            <a:r>
              <a:rPr lang="en-US" sz="1300">
                <a:solidFill>
                  <a:srgbClr val="EBD9A7"/>
                </a:solidFill>
                <a:latin typeface="Arial Unicode MS"/>
                <a:cs typeface="Arial Unicode MS"/>
              </a:rPr>
              <a:t> Verde" wine with 4898 observations and 12 variables in the raw dataset.</a:t>
            </a:r>
            <a:endParaRPr lang="en-US" sz="1300">
              <a:solidFill>
                <a:srgbClr val="EBD9A7"/>
              </a:solidFill>
              <a:latin typeface="Arial Unicode MS"/>
              <a:ea typeface="Arial Unicode MS"/>
              <a:cs typeface="Arial Unicode MS"/>
            </a:endParaRPr>
          </a:p>
          <a:p>
            <a:pPr marL="12700" marR="892175">
              <a:lnSpc>
                <a:spcPct val="118800"/>
              </a:lnSpc>
            </a:pPr>
            <a:r>
              <a:rPr lang="en-US" sz="1300">
                <a:solidFill>
                  <a:srgbClr val="EBD9A7"/>
                </a:solidFill>
                <a:latin typeface="Arial Unicode MS"/>
                <a:ea typeface="Arial Unicode MS"/>
                <a:cs typeface="Arial Unicode MS"/>
              </a:rPr>
              <a:t>It contains several physicochemical and sensory parameters and a numerical variable grading the quality of each wine. </a:t>
            </a:r>
          </a:p>
          <a:p>
            <a:pPr marL="12700" marR="892175">
              <a:lnSpc>
                <a:spcPct val="118800"/>
              </a:lnSpc>
            </a:pPr>
            <a:endParaRPr lang="en-US" sz="1300">
              <a:solidFill>
                <a:srgbClr val="EBD9A7"/>
              </a:solidFill>
              <a:latin typeface="Arial Unicode MS"/>
              <a:ea typeface="Arial Unicode MS"/>
              <a:cs typeface="Arial Unicode MS"/>
            </a:endParaRPr>
          </a:p>
          <a:p>
            <a:pPr marL="12700" marR="892175">
              <a:lnSpc>
                <a:spcPct val="118800"/>
              </a:lnSpc>
            </a:pPr>
            <a:r>
              <a:rPr lang="en-US" sz="1300">
                <a:solidFill>
                  <a:srgbClr val="EBD9A7"/>
                </a:solidFill>
                <a:latin typeface="Arial Unicode MS"/>
                <a:ea typeface="Arial Unicode MS"/>
                <a:cs typeface="Arial Unicode MS"/>
              </a:rPr>
              <a:t>This dataset is a sample of an entire population of Portuguese "</a:t>
            </a:r>
            <a:r>
              <a:rPr lang="en-US" sz="1300" err="1">
                <a:solidFill>
                  <a:srgbClr val="EBD9A7"/>
                </a:solidFill>
                <a:latin typeface="Arial Unicode MS"/>
                <a:ea typeface="Arial Unicode MS"/>
                <a:cs typeface="Arial Unicode MS"/>
              </a:rPr>
              <a:t>Vinho</a:t>
            </a:r>
            <a:r>
              <a:rPr lang="en-US" sz="1300">
                <a:solidFill>
                  <a:srgbClr val="EBD9A7"/>
                </a:solidFill>
                <a:latin typeface="Arial Unicode MS"/>
                <a:ea typeface="Arial Unicode MS"/>
                <a:cs typeface="Arial Unicode MS"/>
              </a:rPr>
              <a:t> Verde" wines, and to add to this, it is a random sample. It represents a subset of the population of white wines that we want to understand through our analysis of this subset. In other words, it is representative of our target population.</a:t>
            </a:r>
          </a:p>
          <a:p>
            <a:pPr marL="12700" marR="892175">
              <a:lnSpc>
                <a:spcPct val="118800"/>
              </a:lnSpc>
            </a:pPr>
            <a:endParaRPr lang="en-US" sz="1300">
              <a:solidFill>
                <a:srgbClr val="EBD9A7"/>
              </a:solidFill>
              <a:latin typeface="Arial Unicode MS"/>
              <a:ea typeface="Arial Unicode MS"/>
              <a:cs typeface="Arial Unicode MS"/>
            </a:endParaRPr>
          </a:p>
          <a:p>
            <a:pPr marL="12700" marR="892175">
              <a:lnSpc>
                <a:spcPct val="118800"/>
              </a:lnSpc>
            </a:pPr>
            <a:r>
              <a:rPr lang="en-US" sz="1300">
                <a:solidFill>
                  <a:srgbClr val="EBD9A7"/>
                </a:solidFill>
                <a:latin typeface="Arial Unicode MS"/>
                <a:ea typeface="Arial Unicode MS"/>
                <a:cs typeface="Arial Unicode MS"/>
              </a:rPr>
              <a:t>Source of dataset: UCI Machine Learning Repository, Center for Machine Learning and Intelligent Systems</a:t>
            </a:r>
          </a:p>
          <a:p>
            <a:pPr marL="12700" marR="892175">
              <a:lnSpc>
                <a:spcPct val="118800"/>
              </a:lnSpc>
            </a:pPr>
            <a:endParaRPr lang="en-US" sz="1300">
              <a:solidFill>
                <a:srgbClr val="EBD9A7"/>
              </a:solidFill>
              <a:latin typeface="Arial Unicode MS"/>
              <a:ea typeface="Arial Unicode MS"/>
              <a:cs typeface="Arial Unicode MS"/>
            </a:endParaRPr>
          </a:p>
          <a:p>
            <a:pPr marL="12700" marR="892175">
              <a:lnSpc>
                <a:spcPct val="118800"/>
              </a:lnSpc>
            </a:pPr>
            <a:endParaRPr lang="en-US" sz="1300">
              <a:solidFill>
                <a:srgbClr val="EBD9A7"/>
              </a:solidFill>
              <a:latin typeface="Arial Unicode MS"/>
              <a:ea typeface="Arial Unicode MS"/>
              <a:cs typeface="Arial Unicode MS"/>
            </a:endParaRPr>
          </a:p>
        </p:txBody>
      </p:sp>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id="{40721FF5-26B7-46B2-8431-9A827ACC3221}"/>
                  </a:ext>
                </a:extLst>
              </p14:cNvPr>
              <p14:cNvContentPartPr/>
              <p14:nvPr/>
            </p14:nvContentPartPr>
            <p14:xfrm>
              <a:off x="9552058" y="6512562"/>
              <a:ext cx="933449" cy="114300"/>
            </p14:xfrm>
          </p:contentPart>
        </mc:Choice>
        <mc:Fallback xmlns="">
          <p:pic>
            <p:nvPicPr>
              <p:cNvPr id="8" name="Ink 7">
                <a:extLst>
                  <a:ext uri="{FF2B5EF4-FFF2-40B4-BE49-F238E27FC236}">
                    <a16:creationId xmlns:a16="http://schemas.microsoft.com/office/drawing/2014/main" id="{40721FF5-26B7-46B2-8431-9A827ACC3221}"/>
                  </a:ext>
                </a:extLst>
              </p:cNvPr>
              <p:cNvPicPr/>
              <p:nvPr/>
            </p:nvPicPr>
            <p:blipFill>
              <a:blip r:embed="rId6"/>
              <a:stretch>
                <a:fillRect/>
              </a:stretch>
            </p:blipFill>
            <p:spPr>
              <a:xfrm>
                <a:off x="9534052" y="6494477"/>
                <a:ext cx="969102" cy="150109"/>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9" name="Ink 8">
                <a:extLst>
                  <a:ext uri="{FF2B5EF4-FFF2-40B4-BE49-F238E27FC236}">
                    <a16:creationId xmlns:a16="http://schemas.microsoft.com/office/drawing/2014/main" id="{9D710E12-0EC0-4133-8FFA-A3E7D3C16A7D}"/>
                  </a:ext>
                </a:extLst>
              </p14:cNvPr>
              <p14:cNvContentPartPr/>
              <p14:nvPr/>
            </p14:nvContentPartPr>
            <p14:xfrm>
              <a:off x="9616156" y="6537490"/>
              <a:ext cx="619124" cy="19049"/>
            </p14:xfrm>
          </p:contentPart>
        </mc:Choice>
        <mc:Fallback xmlns="">
          <p:pic>
            <p:nvPicPr>
              <p:cNvPr id="9" name="Ink 8">
                <a:extLst>
                  <a:ext uri="{FF2B5EF4-FFF2-40B4-BE49-F238E27FC236}">
                    <a16:creationId xmlns:a16="http://schemas.microsoft.com/office/drawing/2014/main" id="{9D710E12-0EC0-4133-8FFA-A3E7D3C16A7D}"/>
                  </a:ext>
                </a:extLst>
              </p:cNvPr>
              <p:cNvPicPr/>
              <p:nvPr/>
            </p:nvPicPr>
            <p:blipFill>
              <a:blip r:embed="rId8"/>
              <a:stretch>
                <a:fillRect/>
              </a:stretch>
            </p:blipFill>
            <p:spPr>
              <a:xfrm>
                <a:off x="9598252" y="5585040"/>
                <a:ext cx="654574" cy="19049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0" name="Ink 9">
                <a:extLst>
                  <a:ext uri="{FF2B5EF4-FFF2-40B4-BE49-F238E27FC236}">
                    <a16:creationId xmlns:a16="http://schemas.microsoft.com/office/drawing/2014/main" id="{D57DAD79-5481-4F25-A998-EB38C42C3A97}"/>
                  </a:ext>
                </a:extLst>
              </p14:cNvPr>
              <p14:cNvContentPartPr/>
              <p14:nvPr/>
            </p14:nvContentPartPr>
            <p14:xfrm>
              <a:off x="9572716" y="6524485"/>
              <a:ext cx="866775" cy="114300"/>
            </p14:xfrm>
          </p:contentPart>
        </mc:Choice>
        <mc:Fallback xmlns="">
          <p:pic>
            <p:nvPicPr>
              <p:cNvPr id="10" name="Ink 9">
                <a:extLst>
                  <a:ext uri="{FF2B5EF4-FFF2-40B4-BE49-F238E27FC236}">
                    <a16:creationId xmlns:a16="http://schemas.microsoft.com/office/drawing/2014/main" id="{D57DAD79-5481-4F25-A998-EB38C42C3A97}"/>
                  </a:ext>
                </a:extLst>
              </p:cNvPr>
              <p:cNvPicPr/>
              <p:nvPr/>
            </p:nvPicPr>
            <p:blipFill>
              <a:blip r:embed="rId10"/>
              <a:stretch>
                <a:fillRect/>
              </a:stretch>
            </p:blipFill>
            <p:spPr>
              <a:xfrm>
                <a:off x="9554628" y="6506626"/>
                <a:ext cx="902589" cy="149662"/>
              </a:xfrm>
              <a:prstGeom prst="rect">
                <a:avLst/>
              </a:prstGeom>
            </p:spPr>
          </p:pic>
        </mc:Fallback>
      </mc:AlternateContent>
    </p:spTree>
  </p:cSld>
  <p:clrMapOvr>
    <a:masterClrMapping/>
  </p:clrMapOvr>
  <mc:AlternateContent xmlns:mc="http://schemas.openxmlformats.org/markup-compatibility/2006" xmlns:p14="http://schemas.microsoft.com/office/powerpoint/2010/main">
    <mc:Choice Requires="p14">
      <p:transition spd="slow" p14:dur="2000" advTm="38307"/>
    </mc:Choice>
    <mc:Fallback xmlns="">
      <p:transition spd="slow" advTm="38307"/>
    </mc:Fallback>
  </mc:AlternateContent>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770737"/>
            <a:ext cx="10755788" cy="6913156"/>
          </a:xfrm>
          <a:custGeom>
            <a:avLst/>
            <a:gdLst/>
            <a:ahLst/>
            <a:cxnLst/>
            <a:rect l="l" t="t" r="r" b="b"/>
            <a:pathLst>
              <a:path w="10693400" h="6015355">
                <a:moveTo>
                  <a:pt x="10693400" y="6015037"/>
                </a:moveTo>
                <a:lnTo>
                  <a:pt x="0" y="6015037"/>
                </a:lnTo>
                <a:lnTo>
                  <a:pt x="0" y="0"/>
                </a:lnTo>
                <a:lnTo>
                  <a:pt x="10693400" y="0"/>
                </a:lnTo>
                <a:lnTo>
                  <a:pt x="10693400" y="6015037"/>
                </a:lnTo>
                <a:close/>
              </a:path>
            </a:pathLst>
          </a:custGeom>
          <a:solidFill>
            <a:srgbClr val="EBD9A7"/>
          </a:solidFill>
        </p:spPr>
        <p:txBody>
          <a:bodyPr wrap="square" lIns="0" tIns="0" rIns="0" bIns="0" rtlCol="0"/>
          <a:lstStyle/>
          <a:p>
            <a:endParaRPr/>
          </a:p>
        </p:txBody>
      </p:sp>
      <p:sp>
        <p:nvSpPr>
          <p:cNvPr id="11" name="object 11"/>
          <p:cNvSpPr/>
          <p:nvPr/>
        </p:nvSpPr>
        <p:spPr>
          <a:xfrm>
            <a:off x="0" y="-2045"/>
            <a:ext cx="10693400" cy="1414780"/>
          </a:xfrm>
          <a:custGeom>
            <a:avLst/>
            <a:gdLst/>
            <a:ahLst/>
            <a:cxnLst/>
            <a:rect l="l" t="t" r="r" b="b"/>
            <a:pathLst>
              <a:path w="10693400" h="1414780">
                <a:moveTo>
                  <a:pt x="0" y="0"/>
                </a:moveTo>
                <a:lnTo>
                  <a:pt x="10693400" y="0"/>
                </a:lnTo>
                <a:lnTo>
                  <a:pt x="10693400" y="1414653"/>
                </a:lnTo>
                <a:lnTo>
                  <a:pt x="0" y="1414653"/>
                </a:lnTo>
                <a:lnTo>
                  <a:pt x="0" y="0"/>
                </a:lnTo>
                <a:close/>
              </a:path>
            </a:pathLst>
          </a:custGeom>
          <a:solidFill>
            <a:srgbClr val="25291F"/>
          </a:solidFill>
        </p:spPr>
        <p:txBody>
          <a:bodyPr wrap="square" lIns="0" tIns="0" rIns="0" bIns="0" rtlCol="0"/>
          <a:lstStyle/>
          <a:p>
            <a:endParaRPr/>
          </a:p>
        </p:txBody>
      </p:sp>
      <p:sp>
        <p:nvSpPr>
          <p:cNvPr id="12" name="object 12"/>
          <p:cNvSpPr txBox="1">
            <a:spLocks noGrp="1"/>
          </p:cNvSpPr>
          <p:nvPr>
            <p:ph type="title"/>
          </p:nvPr>
        </p:nvSpPr>
        <p:spPr>
          <a:xfrm>
            <a:off x="215336" y="1658543"/>
            <a:ext cx="9840897" cy="6665286"/>
          </a:xfrm>
          <a:prstGeom prst="rect">
            <a:avLst/>
          </a:prstGeom>
        </p:spPr>
        <p:txBody>
          <a:bodyPr vert="horz" wrap="square" lIns="0" tIns="17145" rIns="0" bIns="0" rtlCol="0" anchor="t">
            <a:spAutoFit/>
          </a:bodyPr>
          <a:lstStyle/>
          <a:p>
            <a:pPr marL="12700">
              <a:spcBef>
                <a:spcPts val="135"/>
              </a:spcBef>
            </a:pPr>
            <a:r>
              <a:rPr lang="en-US" sz="1800" spc="80" dirty="0">
                <a:solidFill>
                  <a:schemeClr val="tx1"/>
                </a:solidFill>
              </a:rPr>
              <a:t>There are numerous questions we could answer based on our analysis however, if there was a wine company that hired us, we want to be able to give them the best advice to sell great wine. </a:t>
            </a:r>
            <a:br>
              <a:rPr lang="en-US" sz="1800" spc="80" dirty="0">
                <a:solidFill>
                  <a:schemeClr val="tx1"/>
                </a:solidFill>
              </a:rPr>
            </a:br>
            <a:r>
              <a:rPr lang="en-US" sz="1800" spc="80" dirty="0">
                <a:solidFill>
                  <a:schemeClr val="tx1"/>
                </a:solidFill>
              </a:rPr>
              <a:t>Some questions we would like to answer based on our choice of variables:</a:t>
            </a:r>
            <a:br>
              <a:rPr lang="en-US" sz="1800" spc="80" dirty="0"/>
            </a:br>
            <a:br>
              <a:rPr lang="en-US" sz="1800" spc="80" dirty="0"/>
            </a:br>
            <a:br>
              <a:rPr lang="en-US" sz="1800" spc="80" dirty="0"/>
            </a:br>
            <a:br>
              <a:rPr lang="en-US" sz="1800" spc="80" dirty="0"/>
            </a:br>
            <a:r>
              <a:rPr lang="en-US" sz="1800" i="1" spc="80" dirty="0">
                <a:solidFill>
                  <a:schemeClr val="tx1"/>
                </a:solidFill>
              </a:rPr>
              <a:t>We know a higher concentration volatile acidity creates unpleasant smells and this is assumed to impact quality but to what extent? </a:t>
            </a:r>
            <a:br>
              <a:rPr lang="en-US" sz="1800" i="1" spc="80" dirty="0"/>
            </a:br>
            <a:br>
              <a:rPr lang="en-US" sz="1800" i="1" spc="80" dirty="0"/>
            </a:br>
            <a:r>
              <a:rPr lang="en-US" sz="1800" i="1" spc="80" dirty="0">
                <a:solidFill>
                  <a:schemeClr val="tx1"/>
                </a:solidFill>
              </a:rPr>
              <a:t>Higher alcohol percentages, better wine, right? How strong is this effect? </a:t>
            </a:r>
            <a:br>
              <a:rPr lang="en-US" sz="1800" i="1" spc="80" dirty="0"/>
            </a:br>
            <a:br>
              <a:rPr lang="en-US" sz="1800" i="1" spc="80" dirty="0"/>
            </a:br>
            <a:r>
              <a:rPr lang="en-US" sz="1800" i="1" spc="80" dirty="0">
                <a:solidFill>
                  <a:schemeClr val="tx1"/>
                </a:solidFill>
              </a:rPr>
              <a:t>Sulfur Dioxide in higher levels becomes evident in smell and taste of wine but does this mean better quality? </a:t>
            </a:r>
            <a:br>
              <a:rPr lang="en-US" sz="1800" i="1" spc="80" dirty="0"/>
            </a:br>
            <a:br>
              <a:rPr lang="en-US" sz="1800" i="1" spc="80" dirty="0"/>
            </a:br>
            <a:r>
              <a:rPr lang="en-US" sz="1800" i="1" spc="80" dirty="0">
                <a:solidFill>
                  <a:schemeClr val="tx1"/>
                </a:solidFill>
              </a:rPr>
              <a:t>The saltiness of white wines is based on terroir which indicates final concentration and quality. How and how much?</a:t>
            </a:r>
            <a:br>
              <a:rPr lang="en-US" sz="1800" i="1" spc="80" dirty="0"/>
            </a:br>
            <a:br>
              <a:rPr lang="en-US" sz="1800" i="1" spc="80" dirty="0"/>
            </a:br>
            <a:r>
              <a:rPr lang="en-US" sz="1800" i="1" spc="80" dirty="0">
                <a:solidFill>
                  <a:schemeClr val="tx1"/>
                </a:solidFill>
              </a:rPr>
              <a:t>Based on market research, we know that low density wines have better quality. What about vinho </a:t>
            </a:r>
            <a:r>
              <a:rPr lang="en-US" sz="1800" i="1" spc="80" dirty="0" err="1">
                <a:solidFill>
                  <a:schemeClr val="tx1"/>
                </a:solidFill>
              </a:rPr>
              <a:t>verde</a:t>
            </a:r>
            <a:r>
              <a:rPr lang="en-US" sz="1800" i="1" spc="80" dirty="0">
                <a:solidFill>
                  <a:schemeClr val="tx1"/>
                </a:solidFill>
              </a:rPr>
              <a:t> wines?</a:t>
            </a:r>
            <a:br>
              <a:rPr lang="en-US" sz="1800" spc="80" dirty="0"/>
            </a:br>
            <a:br>
              <a:rPr lang="en-US" sz="1800" spc="80" dirty="0"/>
            </a:br>
            <a:br>
              <a:rPr lang="en-US" sz="1800" spc="80" dirty="0"/>
            </a:br>
            <a:br>
              <a:rPr lang="en-US" sz="1800" spc="80" dirty="0"/>
            </a:br>
            <a:endParaRPr lang="en-US" sz="1800" spc="80">
              <a:solidFill>
                <a:schemeClr val="tx1"/>
              </a:solidFill>
            </a:endParaRPr>
          </a:p>
        </p:txBody>
      </p:sp>
      <p:sp>
        <p:nvSpPr>
          <p:cNvPr id="16" name="object 17">
            <a:extLst>
              <a:ext uri="{FF2B5EF4-FFF2-40B4-BE49-F238E27FC236}">
                <a16:creationId xmlns:a16="http://schemas.microsoft.com/office/drawing/2014/main" id="{31E515F4-4BF4-4013-8C3C-54C6E3066ABC}"/>
              </a:ext>
            </a:extLst>
          </p:cNvPr>
          <p:cNvSpPr txBox="1">
            <a:spLocks/>
          </p:cNvSpPr>
          <p:nvPr/>
        </p:nvSpPr>
        <p:spPr>
          <a:xfrm>
            <a:off x="214629" y="206547"/>
            <a:ext cx="8696813" cy="416781"/>
          </a:xfrm>
          <a:prstGeom prst="rect">
            <a:avLst/>
          </a:prstGeom>
        </p:spPr>
        <p:txBody>
          <a:bodyPr vert="horz" wrap="square" lIns="0" tIns="16510" rIns="0" bIns="0" rtlCol="0" anchor="t">
            <a:spAutoFit/>
          </a:bodyPr>
          <a:lstStyle>
            <a:lvl1pPr>
              <a:defRPr sz="1850" b="0" i="0">
                <a:solidFill>
                  <a:srgbClr val="25291F"/>
                </a:solidFill>
                <a:latin typeface="Book Antiqua"/>
                <a:ea typeface="+mj-ea"/>
                <a:cs typeface="Book Antiqua"/>
              </a:defRPr>
            </a:lvl1pPr>
          </a:lstStyle>
          <a:p>
            <a:pPr marL="12700">
              <a:spcBef>
                <a:spcPts val="130"/>
              </a:spcBef>
            </a:pPr>
            <a:r>
              <a:rPr lang="en-US" sz="2600" spc="120" dirty="0">
                <a:solidFill>
                  <a:srgbClr val="A18F62"/>
                </a:solidFill>
              </a:rPr>
              <a:t>Business Questions</a:t>
            </a:r>
          </a:p>
        </p:txBody>
      </p:sp>
    </p:spTree>
    <p:extLst>
      <p:ext uri="{BB962C8B-B14F-4D97-AF65-F5344CB8AC3E}">
        <p14:creationId xmlns:p14="http://schemas.microsoft.com/office/powerpoint/2010/main" val="1456137987"/>
      </p:ext>
    </p:extLst>
  </p:cSld>
  <p:clrMapOvr>
    <a:masterClrMapping/>
  </p:clrMapOvr>
  <mc:AlternateContent xmlns:mc="http://schemas.openxmlformats.org/markup-compatibility/2006" xmlns:p14="http://schemas.microsoft.com/office/powerpoint/2010/main">
    <mc:Choice Requires="p14">
      <p:transition spd="slow" p14:dur="2000" advTm="71776"/>
    </mc:Choice>
    <mc:Fallback xmlns="">
      <p:transition spd="slow" advTm="71776"/>
    </mc:Fallback>
  </mc:AlternateContent>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5346"/>
            <a:ext cx="10693400" cy="8283377"/>
          </a:xfrm>
          <a:prstGeom prst="rect">
            <a:avLst/>
          </a:prstGeom>
        </p:spPr>
      </p:pic>
      <p:sp>
        <p:nvSpPr>
          <p:cNvPr id="4" name="object 4"/>
          <p:cNvSpPr txBox="1"/>
          <p:nvPr/>
        </p:nvSpPr>
        <p:spPr>
          <a:xfrm>
            <a:off x="189926" y="1418997"/>
            <a:ext cx="10255997" cy="4758290"/>
          </a:xfrm>
          <a:prstGeom prst="rect">
            <a:avLst/>
          </a:prstGeom>
        </p:spPr>
        <p:txBody>
          <a:bodyPr vert="horz" wrap="square" lIns="0" tIns="12700" rIns="0" bIns="0" rtlCol="0" anchor="t">
            <a:spAutoFit/>
          </a:bodyPr>
          <a:lstStyle/>
          <a:p>
            <a:pPr marL="294005" marR="5080" indent="-285750" algn="l">
              <a:lnSpc>
                <a:spcPct val="114900"/>
              </a:lnSpc>
              <a:spcBef>
                <a:spcPts val="100"/>
              </a:spcBef>
              <a:buFont typeface="Arial"/>
              <a:buChar char="•"/>
            </a:pPr>
            <a:r>
              <a:rPr lang="en-US" sz="1350" dirty="0">
                <a:solidFill>
                  <a:srgbClr val="25291F"/>
                </a:solidFill>
                <a:latin typeface="Arial Unicode MS"/>
                <a:cs typeface="Arial Unicode MS"/>
              </a:rPr>
              <a:t>The best Portuguese white wines seem to have high alcohol contents, high density, a good amount of free sulfur dioxide, and low acidity levels (both volatile and fixed). What does this implicate? </a:t>
            </a:r>
            <a:endParaRPr lang="en-US"/>
          </a:p>
          <a:p>
            <a:pPr marL="294005" marR="5080" indent="-285750" algn="l">
              <a:lnSpc>
                <a:spcPct val="114900"/>
              </a:lnSpc>
              <a:spcBef>
                <a:spcPts val="100"/>
              </a:spcBef>
              <a:buFont typeface="Arial"/>
              <a:buChar char="•"/>
            </a:pPr>
            <a:endParaRPr lang="en-US" sz="1350" dirty="0">
              <a:solidFill>
                <a:srgbClr val="25291F"/>
              </a:solidFill>
              <a:latin typeface="Arial Unicode MS"/>
              <a:ea typeface="Arial Unicode MS"/>
              <a:cs typeface="Arial Unicode MS"/>
            </a:endParaRPr>
          </a:p>
          <a:p>
            <a:pPr marL="294005" marR="5080" indent="-285750" algn="l">
              <a:lnSpc>
                <a:spcPct val="114900"/>
              </a:lnSpc>
              <a:spcBef>
                <a:spcPts val="100"/>
              </a:spcBef>
              <a:buFont typeface="Arial"/>
              <a:buChar char="•"/>
            </a:pPr>
            <a:r>
              <a:rPr lang="en-US" sz="1350" dirty="0">
                <a:solidFill>
                  <a:srgbClr val="25291F"/>
                </a:solidFill>
                <a:latin typeface="Arial Unicode MS"/>
                <a:ea typeface="Arial Unicode MS"/>
                <a:cs typeface="Arial Unicode MS"/>
              </a:rPr>
              <a:t>High levels of alcohol mean stronger wines, Added to this, wines that have flavors accentuating their taste benefit from more alcohol in their composition as it again accentuates the taste. So.......... heavy-bodied wines for the win!!!</a:t>
            </a:r>
          </a:p>
          <a:p>
            <a:pPr marL="294005" marR="5080" indent="-285750" algn="l">
              <a:lnSpc>
                <a:spcPct val="114900"/>
              </a:lnSpc>
              <a:spcBef>
                <a:spcPts val="100"/>
              </a:spcBef>
              <a:buFont typeface="Arial"/>
              <a:buChar char="•"/>
            </a:pPr>
            <a:endParaRPr lang="en-US" sz="1350" dirty="0">
              <a:solidFill>
                <a:srgbClr val="25291F"/>
              </a:solidFill>
              <a:latin typeface="Arial Unicode MS"/>
              <a:ea typeface="Arial Unicode MS"/>
              <a:cs typeface="Arial Unicode MS"/>
            </a:endParaRPr>
          </a:p>
          <a:p>
            <a:pPr marL="294005" marR="5080" indent="-285750" algn="l">
              <a:lnSpc>
                <a:spcPct val="114900"/>
              </a:lnSpc>
              <a:spcBef>
                <a:spcPts val="100"/>
              </a:spcBef>
              <a:buFont typeface="Arial"/>
              <a:buChar char="•"/>
            </a:pPr>
            <a:r>
              <a:rPr lang="en-US" sz="1350" dirty="0">
                <a:solidFill>
                  <a:srgbClr val="25291F"/>
                </a:solidFill>
                <a:latin typeface="Arial Unicode MS"/>
                <a:ea typeface="Arial Unicode MS"/>
                <a:cs typeface="Arial Unicode MS"/>
              </a:rPr>
              <a:t>  In terms of free sulfur dioxide, quality is being impacted as higher levels of this prevents oxidation and microbial growth. It acts a component that safeguards the quality of wine. </a:t>
            </a:r>
          </a:p>
          <a:p>
            <a:pPr marL="294005" marR="5080" indent="-285750" algn="l">
              <a:lnSpc>
                <a:spcPct val="114900"/>
              </a:lnSpc>
              <a:spcBef>
                <a:spcPts val="100"/>
              </a:spcBef>
              <a:buFont typeface="Arial"/>
              <a:buChar char="•"/>
            </a:pPr>
            <a:endParaRPr lang="en-US" sz="1350" dirty="0">
              <a:solidFill>
                <a:srgbClr val="25291F"/>
              </a:solidFill>
              <a:latin typeface="Arial Unicode MS"/>
              <a:ea typeface="Arial Unicode MS"/>
              <a:cs typeface="Arial Unicode MS"/>
            </a:endParaRPr>
          </a:p>
          <a:p>
            <a:pPr marL="294005" marR="5080" indent="-285750" algn="l">
              <a:lnSpc>
                <a:spcPct val="114900"/>
              </a:lnSpc>
              <a:spcBef>
                <a:spcPts val="100"/>
              </a:spcBef>
              <a:buFont typeface="Arial"/>
              <a:buChar char="•"/>
            </a:pPr>
            <a:r>
              <a:rPr lang="en-US" sz="1350" dirty="0">
                <a:solidFill>
                  <a:srgbClr val="25291F"/>
                </a:solidFill>
                <a:latin typeface="Arial Unicode MS"/>
                <a:ea typeface="Arial Unicode MS"/>
                <a:cs typeface="Arial Unicode MS"/>
              </a:rPr>
              <a:t>Concentrated aromas on the nose and palate is because of the density of wines. More the concentration, better the quality. </a:t>
            </a:r>
          </a:p>
          <a:p>
            <a:pPr marL="294005" marR="5080" indent="-285750" algn="l">
              <a:lnSpc>
                <a:spcPct val="114900"/>
              </a:lnSpc>
              <a:spcBef>
                <a:spcPts val="100"/>
              </a:spcBef>
              <a:buFont typeface="Arial"/>
              <a:buChar char="•"/>
            </a:pPr>
            <a:endParaRPr lang="en-US" sz="1350" dirty="0">
              <a:solidFill>
                <a:srgbClr val="25291F"/>
              </a:solidFill>
              <a:latin typeface="Arial Unicode MS"/>
              <a:ea typeface="Arial Unicode MS"/>
              <a:cs typeface="Arial Unicode MS"/>
            </a:endParaRPr>
          </a:p>
          <a:p>
            <a:pPr marL="294005" marR="5080" indent="-285750" algn="l">
              <a:lnSpc>
                <a:spcPct val="114900"/>
              </a:lnSpc>
              <a:spcBef>
                <a:spcPts val="100"/>
              </a:spcBef>
              <a:buFont typeface="Arial"/>
              <a:buChar char="•"/>
            </a:pPr>
            <a:r>
              <a:rPr lang="en-US" sz="1350" dirty="0">
                <a:solidFill>
                  <a:srgbClr val="25291F"/>
                </a:solidFill>
                <a:latin typeface="Arial Unicode MS"/>
                <a:ea typeface="Arial Unicode MS"/>
                <a:cs typeface="Arial Unicode MS"/>
              </a:rPr>
              <a:t>Acidity of wines at higher concentrations can mean unpleasant taste smell. Any wine manufacturer would want to avoid that!</a:t>
            </a:r>
          </a:p>
          <a:p>
            <a:pPr marL="294005" marR="5080" indent="-285750" algn="l">
              <a:lnSpc>
                <a:spcPct val="114900"/>
              </a:lnSpc>
              <a:spcBef>
                <a:spcPts val="100"/>
              </a:spcBef>
              <a:buFont typeface="Arial"/>
              <a:buChar char="•"/>
            </a:pPr>
            <a:endParaRPr lang="en-US" sz="1350" dirty="0">
              <a:solidFill>
                <a:srgbClr val="25291F"/>
              </a:solidFill>
              <a:latin typeface="Arial Unicode MS"/>
              <a:ea typeface="Arial Unicode MS"/>
              <a:cs typeface="Arial Unicode MS"/>
            </a:endParaRPr>
          </a:p>
          <a:p>
            <a:pPr marL="294005" marR="5080" indent="-285750" algn="l">
              <a:lnSpc>
                <a:spcPct val="114900"/>
              </a:lnSpc>
              <a:spcBef>
                <a:spcPts val="100"/>
              </a:spcBef>
              <a:buFont typeface="Arial"/>
              <a:buChar char="•"/>
            </a:pPr>
            <a:r>
              <a:rPr lang="en-US" sz="1350" dirty="0">
                <a:solidFill>
                  <a:srgbClr val="25291F"/>
                </a:solidFill>
                <a:latin typeface="Arial Unicode MS"/>
                <a:ea typeface="Arial Unicode MS"/>
                <a:cs typeface="Arial Unicode MS"/>
              </a:rPr>
              <a:t>With all this said, one can use the regression analysis in this project to forecast the quality of a Portuguese vinho </a:t>
            </a:r>
            <a:r>
              <a:rPr lang="en-US" sz="1350" dirty="0" err="1">
                <a:solidFill>
                  <a:srgbClr val="25291F"/>
                </a:solidFill>
                <a:latin typeface="Arial Unicode MS"/>
                <a:ea typeface="Arial Unicode MS"/>
                <a:cs typeface="Arial Unicode MS"/>
              </a:rPr>
              <a:t>verde</a:t>
            </a:r>
            <a:r>
              <a:rPr lang="en-US" sz="1350" dirty="0">
                <a:solidFill>
                  <a:srgbClr val="25291F"/>
                </a:solidFill>
                <a:latin typeface="Arial Unicode MS"/>
                <a:ea typeface="Arial Unicode MS"/>
                <a:cs typeface="Arial Unicode MS"/>
              </a:rPr>
              <a:t> white wine. If it had X alcohol level and Y acidity levels and so on, what would be its quality?</a:t>
            </a:r>
          </a:p>
          <a:p>
            <a:pPr marL="294005" marR="5080" indent="-285750" algn="l">
              <a:lnSpc>
                <a:spcPct val="114900"/>
              </a:lnSpc>
              <a:spcBef>
                <a:spcPts val="100"/>
              </a:spcBef>
              <a:buFont typeface="Arial"/>
              <a:buChar char="•"/>
            </a:pPr>
            <a:endParaRPr lang="en-US" sz="1350" dirty="0">
              <a:solidFill>
                <a:srgbClr val="25291F"/>
              </a:solidFill>
              <a:latin typeface="Arial Unicode MS"/>
              <a:ea typeface="Arial Unicode MS"/>
              <a:cs typeface="Arial Unicode MS"/>
            </a:endParaRPr>
          </a:p>
          <a:p>
            <a:pPr marL="294005" marR="5080" indent="-285750" algn="l">
              <a:lnSpc>
                <a:spcPct val="114900"/>
              </a:lnSpc>
              <a:spcBef>
                <a:spcPts val="100"/>
              </a:spcBef>
              <a:buFont typeface="Arial"/>
              <a:buChar char="•"/>
            </a:pPr>
            <a:endParaRPr lang="en-US" sz="1350" dirty="0">
              <a:solidFill>
                <a:srgbClr val="25291F"/>
              </a:solidFill>
              <a:latin typeface="Arial Unicode MS"/>
              <a:ea typeface="Arial Unicode MS"/>
              <a:cs typeface="Arial Unicode MS"/>
            </a:endParaRPr>
          </a:p>
          <a:p>
            <a:pPr marL="8255" marR="5080" algn="ctr">
              <a:lnSpc>
                <a:spcPct val="114900"/>
              </a:lnSpc>
              <a:spcBef>
                <a:spcPts val="100"/>
              </a:spcBef>
            </a:pPr>
            <a:endParaRPr lang="en-US" sz="1350" dirty="0">
              <a:solidFill>
                <a:srgbClr val="25291F"/>
              </a:solidFill>
              <a:latin typeface="Arial Unicode MS"/>
              <a:ea typeface="Arial Unicode MS"/>
              <a:cs typeface="Arial Unicode MS"/>
            </a:endParaRPr>
          </a:p>
          <a:p>
            <a:pPr marL="294005" marR="5080" indent="-285750" algn="ctr">
              <a:lnSpc>
                <a:spcPct val="114900"/>
              </a:lnSpc>
              <a:spcBef>
                <a:spcPts val="100"/>
              </a:spcBef>
              <a:buFont typeface="Arial"/>
              <a:buChar char="•"/>
            </a:pPr>
            <a:endParaRPr lang="en-US" sz="1350" dirty="0">
              <a:solidFill>
                <a:srgbClr val="25291F"/>
              </a:solidFill>
              <a:latin typeface="Arial Unicode MS"/>
              <a:ea typeface="Arial Unicode MS"/>
              <a:cs typeface="Arial Unicode MS"/>
            </a:endParaRPr>
          </a:p>
        </p:txBody>
      </p:sp>
      <p:sp>
        <p:nvSpPr>
          <p:cNvPr id="5" name="object 5"/>
          <p:cNvSpPr txBox="1"/>
          <p:nvPr/>
        </p:nvSpPr>
        <p:spPr>
          <a:xfrm>
            <a:off x="367801" y="324296"/>
            <a:ext cx="10548562" cy="371255"/>
          </a:xfrm>
          <a:prstGeom prst="rect">
            <a:avLst/>
          </a:prstGeom>
        </p:spPr>
        <p:txBody>
          <a:bodyPr vert="horz" wrap="square" lIns="0" tIns="17145" rIns="0" bIns="0" rtlCol="0" anchor="t">
            <a:spAutoFit/>
          </a:bodyPr>
          <a:lstStyle/>
          <a:p>
            <a:pPr marL="12700">
              <a:spcBef>
                <a:spcPts val="135"/>
              </a:spcBef>
            </a:pPr>
            <a:r>
              <a:rPr lang="en-US" sz="2300">
                <a:solidFill>
                  <a:srgbClr val="25291F"/>
                </a:solidFill>
                <a:latin typeface="Book Antiqua"/>
                <a:cs typeface="Book Antiqua"/>
              </a:rPr>
              <a:t>Multiple Regression Analysis – Forecasting and Predictions</a:t>
            </a:r>
          </a:p>
        </p:txBody>
      </p:sp>
      <p:sp>
        <p:nvSpPr>
          <p:cNvPr id="6" name="object 6"/>
          <p:cNvSpPr/>
          <p:nvPr/>
        </p:nvSpPr>
        <p:spPr>
          <a:xfrm>
            <a:off x="0" y="8220945"/>
            <a:ext cx="10693400" cy="73534"/>
          </a:xfrm>
          <a:custGeom>
            <a:avLst/>
            <a:gdLst/>
            <a:ahLst/>
            <a:cxnLst/>
            <a:rect l="l" t="t" r="r" b="b"/>
            <a:pathLst>
              <a:path w="10693400" h="410209">
                <a:moveTo>
                  <a:pt x="10693400" y="409676"/>
                </a:moveTo>
                <a:lnTo>
                  <a:pt x="0" y="409676"/>
                </a:lnTo>
                <a:lnTo>
                  <a:pt x="0" y="0"/>
                </a:lnTo>
                <a:lnTo>
                  <a:pt x="10693400" y="0"/>
                </a:lnTo>
                <a:lnTo>
                  <a:pt x="10693400" y="409676"/>
                </a:lnTo>
                <a:close/>
              </a:path>
            </a:pathLst>
          </a:custGeom>
          <a:solidFill>
            <a:srgbClr val="25291F"/>
          </a:solidFill>
        </p:spPr>
        <p:txBody>
          <a:bodyPr wrap="square" lIns="0" tIns="0" rIns="0" bIns="0" rtlCol="0"/>
          <a:lstStyle/>
          <a:p>
            <a:endParaRPr/>
          </a:p>
        </p:txBody>
      </p:sp>
      <p:sp>
        <p:nvSpPr>
          <p:cNvPr id="10" name="object 7">
            <a:extLst>
              <a:ext uri="{FF2B5EF4-FFF2-40B4-BE49-F238E27FC236}">
                <a16:creationId xmlns:a16="http://schemas.microsoft.com/office/drawing/2014/main" id="{226CD1EB-CFA0-4838-928D-6B5F60154BC5}"/>
              </a:ext>
            </a:extLst>
          </p:cNvPr>
          <p:cNvSpPr txBox="1"/>
          <p:nvPr/>
        </p:nvSpPr>
        <p:spPr>
          <a:xfrm>
            <a:off x="361586" y="712452"/>
            <a:ext cx="4343201" cy="300082"/>
          </a:xfrm>
          <a:prstGeom prst="rect">
            <a:avLst/>
          </a:prstGeom>
        </p:spPr>
        <p:txBody>
          <a:bodyPr vert="horz" wrap="square" lIns="0" tIns="15240" rIns="0" bIns="0" rtlCol="0" anchor="t">
            <a:spAutoFit/>
          </a:bodyPr>
          <a:lstStyle/>
          <a:p>
            <a:pPr marL="12700">
              <a:spcBef>
                <a:spcPts val="120"/>
              </a:spcBef>
            </a:pPr>
            <a:r>
              <a:rPr lang="en-US" sz="1850">
                <a:solidFill>
                  <a:srgbClr val="A18F62"/>
                </a:solidFill>
                <a:latin typeface="Book Antiqua"/>
                <a:cs typeface="Book Antiqua"/>
              </a:rPr>
              <a:t>Numerical and Categorical predictors</a:t>
            </a:r>
          </a:p>
        </p:txBody>
      </p:sp>
      <p:sp>
        <p:nvSpPr>
          <p:cNvPr id="7" name="Rectangle 6">
            <a:extLst>
              <a:ext uri="{FF2B5EF4-FFF2-40B4-BE49-F238E27FC236}">
                <a16:creationId xmlns:a16="http://schemas.microsoft.com/office/drawing/2014/main" id="{8B988FF4-DDAE-49DA-B026-D71290C91564}"/>
              </a:ext>
            </a:extLst>
          </p:cNvPr>
          <p:cNvSpPr/>
          <p:nvPr/>
        </p:nvSpPr>
        <p:spPr>
          <a:xfrm>
            <a:off x="187379" y="5539682"/>
            <a:ext cx="7897407" cy="90988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rgbClr val="25291F"/>
                </a:solidFill>
                <a:ea typeface="+mn-lt"/>
                <a:cs typeface="+mn-lt"/>
              </a:rPr>
              <a:t>Quality = -40.7697 + -0.0847 * fixed acidity + -1.9349 * volatile acidity + -1.4155 * chlorides + 0.0053 * free sulfur dioxide + -0.0008 * total sulfur dioxide + 43.6834 * density + 0.3337 * sulphates + 0.3969 *alcohol</a:t>
            </a:r>
            <a:endParaRPr lang="en-US" dirty="0"/>
          </a:p>
        </p:txBody>
      </p:sp>
    </p:spTree>
    <p:extLst>
      <p:ext uri="{BB962C8B-B14F-4D97-AF65-F5344CB8AC3E}">
        <p14:creationId xmlns:p14="http://schemas.microsoft.com/office/powerpoint/2010/main" val="1109104299"/>
      </p:ext>
    </p:extLst>
  </p:cSld>
  <p:clrMapOvr>
    <a:masterClrMapping/>
  </p:clrMapOvr>
  <mc:AlternateContent xmlns:mc="http://schemas.openxmlformats.org/markup-compatibility/2006" xmlns:p14="http://schemas.microsoft.com/office/powerpoint/2010/main">
    <mc:Choice Requires="p14">
      <p:transition spd="slow" p14:dur="2000" advTm="82351"/>
    </mc:Choice>
    <mc:Fallback xmlns="">
      <p:transition spd="slow" advTm="82351"/>
    </mc:Fallback>
  </mc:AlternateContent>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4866" y="-139534"/>
            <a:ext cx="10768266" cy="7698733"/>
          </a:xfrm>
          <a:custGeom>
            <a:avLst/>
            <a:gdLst/>
            <a:ahLst/>
            <a:cxnLst/>
            <a:rect l="l" t="t" r="r" b="b"/>
            <a:pathLst>
              <a:path w="10693400" h="6015355">
                <a:moveTo>
                  <a:pt x="10693400" y="6015037"/>
                </a:moveTo>
                <a:lnTo>
                  <a:pt x="0" y="6015037"/>
                </a:lnTo>
                <a:lnTo>
                  <a:pt x="0" y="0"/>
                </a:lnTo>
                <a:lnTo>
                  <a:pt x="10693400" y="0"/>
                </a:lnTo>
                <a:lnTo>
                  <a:pt x="10693400" y="6015037"/>
                </a:lnTo>
                <a:close/>
              </a:path>
            </a:pathLst>
          </a:custGeom>
          <a:solidFill>
            <a:srgbClr val="EBD9A7"/>
          </a:solidFill>
        </p:spPr>
        <p:txBody>
          <a:bodyPr wrap="square" lIns="0" tIns="0" rIns="0" bIns="0" rtlCol="0"/>
          <a:lstStyle/>
          <a:p>
            <a:endParaRPr/>
          </a:p>
        </p:txBody>
      </p:sp>
      <p:sp>
        <p:nvSpPr>
          <p:cNvPr id="4" name="object 4"/>
          <p:cNvSpPr txBox="1"/>
          <p:nvPr/>
        </p:nvSpPr>
        <p:spPr>
          <a:xfrm>
            <a:off x="4471188" y="1443564"/>
            <a:ext cx="5772150" cy="4144661"/>
          </a:xfrm>
          <a:prstGeom prst="rect">
            <a:avLst/>
          </a:prstGeom>
        </p:spPr>
        <p:txBody>
          <a:bodyPr vert="horz" wrap="square" lIns="0" tIns="12065" rIns="0" bIns="0" rtlCol="0" anchor="t">
            <a:spAutoFit/>
          </a:bodyPr>
          <a:lstStyle/>
          <a:p>
            <a:pPr marL="12700" marR="5080">
              <a:lnSpc>
                <a:spcPct val="118800"/>
              </a:lnSpc>
              <a:spcBef>
                <a:spcPts val="95"/>
              </a:spcBef>
            </a:pPr>
            <a:r>
              <a:rPr lang="en-US" sz="1400" dirty="0">
                <a:solidFill>
                  <a:srgbClr val="25291F"/>
                </a:solidFill>
                <a:latin typeface="Arial Unicode MS"/>
                <a:cs typeface="Arial Unicode MS"/>
              </a:rPr>
              <a:t>This project aimed to analyze the physicochemical components of Portuguese white wines based on a dataset of observations to see how they affect quality using various statistical methods. </a:t>
            </a:r>
            <a:endParaRPr lang="en-US" sz="1400" spc="-10">
              <a:solidFill>
                <a:srgbClr val="25291F"/>
              </a:solidFill>
              <a:latin typeface="Arial Unicode MS"/>
              <a:ea typeface="Arial Unicode MS"/>
              <a:cs typeface="Arial Unicode MS"/>
            </a:endParaRPr>
          </a:p>
          <a:p>
            <a:pPr marL="12700" marR="5080">
              <a:lnSpc>
                <a:spcPct val="118800"/>
              </a:lnSpc>
              <a:spcBef>
                <a:spcPts val="95"/>
              </a:spcBef>
            </a:pPr>
            <a:endParaRPr lang="en-US" sz="1400" dirty="0">
              <a:solidFill>
                <a:srgbClr val="25291F"/>
              </a:solidFill>
              <a:latin typeface="Arial Unicode MS"/>
              <a:ea typeface="Arial Unicode MS"/>
              <a:cs typeface="Arial Unicode MS"/>
            </a:endParaRPr>
          </a:p>
          <a:p>
            <a:pPr marL="12700" marR="5080">
              <a:lnSpc>
                <a:spcPct val="118800"/>
              </a:lnSpc>
              <a:spcBef>
                <a:spcPts val="95"/>
              </a:spcBef>
            </a:pPr>
            <a:r>
              <a:rPr lang="en-US" sz="1400" dirty="0">
                <a:solidFill>
                  <a:srgbClr val="25291F"/>
                </a:solidFill>
                <a:latin typeface="Arial Unicode MS"/>
                <a:ea typeface="Arial Unicode MS"/>
                <a:cs typeface="Arial Unicode MS"/>
              </a:rPr>
              <a:t>An important application of this project is aimed at wine manufacturing companies. By analyzing how quality measures up when compared with a wine's components, a manufacturer could potentially produce the best wine out there in terms of quality. In fact, studying the interactions of how different components at certain levels can mean something is also an interesting thought. </a:t>
            </a:r>
          </a:p>
          <a:p>
            <a:pPr marL="12700" marR="5080">
              <a:lnSpc>
                <a:spcPct val="118800"/>
              </a:lnSpc>
              <a:spcBef>
                <a:spcPts val="95"/>
              </a:spcBef>
            </a:pPr>
            <a:endParaRPr lang="en-US" sz="1400" dirty="0">
              <a:solidFill>
                <a:srgbClr val="25291F"/>
              </a:solidFill>
              <a:latin typeface="Arial Unicode MS"/>
              <a:ea typeface="Arial Unicode MS"/>
              <a:cs typeface="Arial Unicode MS"/>
            </a:endParaRPr>
          </a:p>
          <a:p>
            <a:pPr marL="12700" marR="5080">
              <a:lnSpc>
                <a:spcPct val="118800"/>
              </a:lnSpc>
              <a:spcBef>
                <a:spcPts val="95"/>
              </a:spcBef>
            </a:pPr>
            <a:r>
              <a:rPr lang="en-US" sz="1400" dirty="0">
                <a:solidFill>
                  <a:srgbClr val="25291F"/>
                </a:solidFill>
                <a:latin typeface="Arial Unicode MS"/>
                <a:ea typeface="Arial Unicode MS"/>
                <a:cs typeface="Arial Unicode MS"/>
              </a:rPr>
              <a:t>When one produces a high-quality wine, more consumers like it, and this means more revenue/profit. Of course, there are other aspects to this such as marketing, competitors etc., however, our project inferences can be combined with a consumer demographic analysis to enable companies to make profit out of their wine manufacturing business</a:t>
            </a:r>
            <a:r>
              <a:rPr lang="en-US" sz="1300" dirty="0">
                <a:solidFill>
                  <a:srgbClr val="25291F"/>
                </a:solidFill>
                <a:latin typeface="Arial Unicode MS"/>
                <a:ea typeface="Arial Unicode MS"/>
                <a:cs typeface="Arial Unicode MS"/>
              </a:rPr>
              <a:t>. </a:t>
            </a:r>
          </a:p>
        </p:txBody>
      </p:sp>
      <p:sp>
        <p:nvSpPr>
          <p:cNvPr id="8" name="object 8"/>
          <p:cNvSpPr txBox="1"/>
          <p:nvPr/>
        </p:nvSpPr>
        <p:spPr>
          <a:xfrm>
            <a:off x="9573869" y="6460985"/>
            <a:ext cx="876935" cy="158750"/>
          </a:xfrm>
          <a:prstGeom prst="rect">
            <a:avLst/>
          </a:prstGeom>
        </p:spPr>
        <p:txBody>
          <a:bodyPr vert="horz" wrap="square" lIns="0" tIns="10160" rIns="0" bIns="0" rtlCol="0">
            <a:spAutoFit/>
          </a:bodyPr>
          <a:lstStyle/>
          <a:p>
            <a:pPr marL="12700">
              <a:lnSpc>
                <a:spcPct val="100000"/>
              </a:lnSpc>
              <a:spcBef>
                <a:spcPts val="80"/>
              </a:spcBef>
            </a:pPr>
            <a:r>
              <a:rPr sz="800" spc="-20">
                <a:solidFill>
                  <a:srgbClr val="EBD9A7"/>
                </a:solidFill>
                <a:latin typeface="Book Antiqua"/>
                <a:cs typeface="Book Antiqua"/>
              </a:rPr>
              <a:t>R&amp;Z</a:t>
            </a:r>
            <a:r>
              <a:rPr sz="800" spc="70">
                <a:solidFill>
                  <a:srgbClr val="EBD9A7"/>
                </a:solidFill>
                <a:latin typeface="Book Antiqua"/>
                <a:cs typeface="Book Antiqua"/>
              </a:rPr>
              <a:t> </a:t>
            </a:r>
            <a:r>
              <a:rPr sz="800">
                <a:solidFill>
                  <a:srgbClr val="EBD9A7"/>
                </a:solidFill>
                <a:latin typeface="Book Antiqua"/>
                <a:cs typeface="Book Antiqua"/>
              </a:rPr>
              <a:t>Winery</a:t>
            </a:r>
            <a:r>
              <a:rPr sz="800" spc="75">
                <a:solidFill>
                  <a:srgbClr val="EBD9A7"/>
                </a:solidFill>
                <a:latin typeface="Book Antiqua"/>
                <a:cs typeface="Book Antiqua"/>
              </a:rPr>
              <a:t> </a:t>
            </a:r>
            <a:r>
              <a:rPr sz="800" spc="40">
                <a:solidFill>
                  <a:srgbClr val="EBD9A7"/>
                </a:solidFill>
                <a:latin typeface="Book Antiqua"/>
                <a:cs typeface="Book Antiqua"/>
              </a:rPr>
              <a:t>2020</a:t>
            </a:r>
            <a:endParaRPr sz="800">
              <a:latin typeface="Book Antiqua"/>
              <a:cs typeface="Book Antiqua"/>
            </a:endParaRPr>
          </a:p>
        </p:txBody>
      </p:sp>
      <p:sp>
        <p:nvSpPr>
          <p:cNvPr id="6" name="object 6"/>
          <p:cNvSpPr txBox="1">
            <a:spLocks noGrp="1"/>
          </p:cNvSpPr>
          <p:nvPr>
            <p:ph type="title"/>
          </p:nvPr>
        </p:nvSpPr>
        <p:spPr>
          <a:xfrm>
            <a:off x="252046" y="226902"/>
            <a:ext cx="3533259" cy="416781"/>
          </a:xfrm>
          <a:prstGeom prst="rect">
            <a:avLst/>
          </a:prstGeom>
        </p:spPr>
        <p:txBody>
          <a:bodyPr vert="horz" wrap="square" lIns="0" tIns="16510" rIns="0" bIns="0" rtlCol="0" anchor="t">
            <a:spAutoFit/>
          </a:bodyPr>
          <a:lstStyle/>
          <a:p>
            <a:pPr marL="12700">
              <a:spcBef>
                <a:spcPts val="130"/>
              </a:spcBef>
            </a:pPr>
            <a:r>
              <a:rPr lang="en-US" sz="2600" spc="-30"/>
              <a:t>Business Use </a:t>
            </a:r>
            <a:endParaRPr lang="en-US" sz="2600" spc="60"/>
          </a:p>
        </p:txBody>
      </p:sp>
      <p:sp>
        <p:nvSpPr>
          <p:cNvPr id="7" name="object 7"/>
          <p:cNvSpPr txBox="1"/>
          <p:nvPr/>
        </p:nvSpPr>
        <p:spPr>
          <a:xfrm>
            <a:off x="249334" y="650126"/>
            <a:ext cx="5378851" cy="584775"/>
          </a:xfrm>
          <a:prstGeom prst="rect">
            <a:avLst/>
          </a:prstGeom>
        </p:spPr>
        <p:txBody>
          <a:bodyPr vert="horz" wrap="square" lIns="0" tIns="15240" rIns="0" bIns="0" rtlCol="0" anchor="t">
            <a:spAutoFit/>
          </a:bodyPr>
          <a:lstStyle/>
          <a:p>
            <a:pPr marL="12700">
              <a:spcBef>
                <a:spcPts val="120"/>
              </a:spcBef>
            </a:pPr>
            <a:r>
              <a:rPr lang="en-US" sz="1850" dirty="0">
                <a:solidFill>
                  <a:srgbClr val="A18F62"/>
                </a:solidFill>
                <a:latin typeface="Book Antiqua"/>
                <a:cs typeface="Book Antiqua"/>
              </a:rPr>
              <a:t>How is this useful in the real world? + Our Recommendations</a:t>
            </a:r>
          </a:p>
        </p:txBody>
      </p:sp>
      <p:pic>
        <p:nvPicPr>
          <p:cNvPr id="3" name="object 5">
            <a:extLst>
              <a:ext uri="{FF2B5EF4-FFF2-40B4-BE49-F238E27FC236}">
                <a16:creationId xmlns:a16="http://schemas.microsoft.com/office/drawing/2014/main" id="{27138780-3FF6-4713-81A2-49AC232364D0}"/>
              </a:ext>
            </a:extLst>
          </p:cNvPr>
          <p:cNvPicPr/>
          <p:nvPr/>
        </p:nvPicPr>
        <p:blipFill>
          <a:blip r:embed="rId2" cstate="print"/>
          <a:stretch>
            <a:fillRect/>
          </a:stretch>
        </p:blipFill>
        <p:spPr>
          <a:xfrm>
            <a:off x="257863" y="1445569"/>
            <a:ext cx="3964438" cy="5700022"/>
          </a:xfrm>
          <a:prstGeom prst="rect">
            <a:avLst/>
          </a:prstGeom>
        </p:spPr>
      </p:pic>
    </p:spTree>
    <p:extLst>
      <p:ext uri="{BB962C8B-B14F-4D97-AF65-F5344CB8AC3E}">
        <p14:creationId xmlns:p14="http://schemas.microsoft.com/office/powerpoint/2010/main" val="700467500"/>
      </p:ext>
    </p:extLst>
  </p:cSld>
  <p:clrMapOvr>
    <a:masterClrMapping/>
  </p:clrMapOvr>
  <mc:AlternateContent xmlns:mc="http://schemas.openxmlformats.org/markup-compatibility/2006" xmlns:p14="http://schemas.microsoft.com/office/powerpoint/2010/main">
    <mc:Choice Requires="p14">
      <p:transition spd="slow" p14:dur="2000" advTm="69391"/>
    </mc:Choice>
    <mc:Fallback xmlns="">
      <p:transition spd="slow" advTm="69391"/>
    </mc:Fallback>
  </mc:AlternateContent>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52248"/>
            <a:ext cx="10693400" cy="7623916"/>
          </a:xfrm>
          <a:custGeom>
            <a:avLst/>
            <a:gdLst/>
            <a:ahLst/>
            <a:cxnLst/>
            <a:rect l="l" t="t" r="r" b="b"/>
            <a:pathLst>
              <a:path w="10693400" h="6015355">
                <a:moveTo>
                  <a:pt x="10693400" y="6015037"/>
                </a:moveTo>
                <a:lnTo>
                  <a:pt x="0" y="6015037"/>
                </a:lnTo>
                <a:lnTo>
                  <a:pt x="0" y="0"/>
                </a:lnTo>
                <a:lnTo>
                  <a:pt x="10693400" y="0"/>
                </a:lnTo>
                <a:lnTo>
                  <a:pt x="10693400" y="6015037"/>
                </a:lnTo>
                <a:close/>
              </a:path>
            </a:pathLst>
          </a:custGeom>
          <a:solidFill>
            <a:srgbClr val="EBD9A7"/>
          </a:solidFill>
        </p:spPr>
        <p:txBody>
          <a:bodyPr wrap="square" lIns="0" tIns="0" rIns="0" bIns="0" rtlCol="0"/>
          <a:lstStyle/>
          <a:p>
            <a:endParaRPr/>
          </a:p>
        </p:txBody>
      </p:sp>
      <p:sp>
        <p:nvSpPr>
          <p:cNvPr id="3" name="object 3"/>
          <p:cNvSpPr/>
          <p:nvPr/>
        </p:nvSpPr>
        <p:spPr>
          <a:xfrm>
            <a:off x="4302417" y="2831452"/>
            <a:ext cx="2089150" cy="2089150"/>
          </a:xfrm>
          <a:custGeom>
            <a:avLst/>
            <a:gdLst/>
            <a:ahLst/>
            <a:cxnLst/>
            <a:rect l="l" t="t" r="r" b="b"/>
            <a:pathLst>
              <a:path w="2089150" h="2089150">
                <a:moveTo>
                  <a:pt x="1087488" y="2088261"/>
                </a:moveTo>
                <a:lnTo>
                  <a:pt x="1083322" y="2088261"/>
                </a:lnTo>
                <a:lnTo>
                  <a:pt x="1080198" y="2085187"/>
                </a:lnTo>
                <a:lnTo>
                  <a:pt x="1079804" y="2077440"/>
                </a:lnTo>
                <a:lnTo>
                  <a:pt x="1082827" y="2074125"/>
                </a:lnTo>
                <a:lnTo>
                  <a:pt x="1086891" y="2073922"/>
                </a:lnTo>
                <a:lnTo>
                  <a:pt x="1090815" y="2073821"/>
                </a:lnTo>
                <a:lnTo>
                  <a:pt x="1094143" y="2076843"/>
                </a:lnTo>
                <a:lnTo>
                  <a:pt x="1094273" y="2081364"/>
                </a:lnTo>
                <a:lnTo>
                  <a:pt x="1094435" y="2084692"/>
                </a:lnTo>
                <a:lnTo>
                  <a:pt x="1091412" y="2088057"/>
                </a:lnTo>
                <a:lnTo>
                  <a:pt x="1087488" y="2088261"/>
                </a:lnTo>
                <a:close/>
              </a:path>
              <a:path w="2089150" h="2089150">
                <a:moveTo>
                  <a:pt x="1130452" y="2085581"/>
                </a:moveTo>
                <a:lnTo>
                  <a:pt x="1126235" y="2085581"/>
                </a:lnTo>
                <a:lnTo>
                  <a:pt x="1123111" y="2082850"/>
                </a:lnTo>
                <a:lnTo>
                  <a:pt x="1122819" y="2079129"/>
                </a:lnTo>
                <a:lnTo>
                  <a:pt x="1122413" y="2075116"/>
                </a:lnTo>
                <a:lnTo>
                  <a:pt x="1125346" y="2071636"/>
                </a:lnTo>
                <a:lnTo>
                  <a:pt x="1133233" y="2071090"/>
                </a:lnTo>
                <a:lnTo>
                  <a:pt x="1136650" y="2073922"/>
                </a:lnTo>
                <a:lnTo>
                  <a:pt x="1137056" y="2077935"/>
                </a:lnTo>
                <a:lnTo>
                  <a:pt x="1137348" y="2081758"/>
                </a:lnTo>
                <a:lnTo>
                  <a:pt x="1134376" y="2085289"/>
                </a:lnTo>
                <a:lnTo>
                  <a:pt x="1130452" y="2085581"/>
                </a:lnTo>
                <a:close/>
              </a:path>
              <a:path w="2089150" h="2089150">
                <a:moveTo>
                  <a:pt x="1172870" y="2081263"/>
                </a:moveTo>
                <a:lnTo>
                  <a:pt x="1168946" y="2081263"/>
                </a:lnTo>
                <a:lnTo>
                  <a:pt x="1165923" y="2078634"/>
                </a:lnTo>
                <a:lnTo>
                  <a:pt x="1165428" y="2075014"/>
                </a:lnTo>
                <a:lnTo>
                  <a:pt x="1164932" y="2071090"/>
                </a:lnTo>
                <a:lnTo>
                  <a:pt x="1167764" y="2067521"/>
                </a:lnTo>
                <a:lnTo>
                  <a:pt x="1175550" y="2066531"/>
                </a:lnTo>
                <a:lnTo>
                  <a:pt x="1179169" y="2069312"/>
                </a:lnTo>
                <a:lnTo>
                  <a:pt x="1180160" y="2077148"/>
                </a:lnTo>
                <a:lnTo>
                  <a:pt x="1177289" y="2080666"/>
                </a:lnTo>
                <a:lnTo>
                  <a:pt x="1173365" y="2081161"/>
                </a:lnTo>
                <a:lnTo>
                  <a:pt x="1173073" y="2081161"/>
                </a:lnTo>
                <a:lnTo>
                  <a:pt x="1172870" y="2081263"/>
                </a:lnTo>
                <a:close/>
              </a:path>
              <a:path w="2089150" h="2089150">
                <a:moveTo>
                  <a:pt x="1211465" y="2075116"/>
                </a:moveTo>
                <a:lnTo>
                  <a:pt x="1208493" y="2072627"/>
                </a:lnTo>
                <a:lnTo>
                  <a:pt x="1207947" y="2069109"/>
                </a:lnTo>
                <a:lnTo>
                  <a:pt x="1207249" y="2065235"/>
                </a:lnTo>
                <a:lnTo>
                  <a:pt x="1209878" y="2061514"/>
                </a:lnTo>
                <a:lnTo>
                  <a:pt x="1213802" y="2060930"/>
                </a:lnTo>
                <a:lnTo>
                  <a:pt x="1217663" y="2060282"/>
                </a:lnTo>
                <a:lnTo>
                  <a:pt x="1221384" y="2062911"/>
                </a:lnTo>
                <a:lnTo>
                  <a:pt x="1221981" y="2066823"/>
                </a:lnTo>
                <a:lnTo>
                  <a:pt x="1222628" y="2070696"/>
                </a:lnTo>
                <a:lnTo>
                  <a:pt x="1220000" y="2074417"/>
                </a:lnTo>
                <a:lnTo>
                  <a:pt x="1216075" y="2074964"/>
                </a:lnTo>
                <a:lnTo>
                  <a:pt x="1215682" y="2075065"/>
                </a:lnTo>
                <a:lnTo>
                  <a:pt x="1211465" y="2075116"/>
                </a:lnTo>
                <a:close/>
              </a:path>
              <a:path w="2089150" h="2089150">
                <a:moveTo>
                  <a:pt x="1258100" y="2067229"/>
                </a:moveTo>
                <a:lnTo>
                  <a:pt x="1253782" y="2067229"/>
                </a:lnTo>
                <a:lnTo>
                  <a:pt x="1250759" y="2064994"/>
                </a:lnTo>
                <a:lnTo>
                  <a:pt x="1249273" y="2057704"/>
                </a:lnTo>
                <a:lnTo>
                  <a:pt x="1251699" y="2053882"/>
                </a:lnTo>
                <a:lnTo>
                  <a:pt x="1259484" y="2052345"/>
                </a:lnTo>
                <a:lnTo>
                  <a:pt x="1263307" y="2054771"/>
                </a:lnTo>
                <a:lnTo>
                  <a:pt x="1264056" y="2058695"/>
                </a:lnTo>
                <a:lnTo>
                  <a:pt x="1264843" y="2062518"/>
                </a:lnTo>
                <a:lnTo>
                  <a:pt x="1262418" y="2066277"/>
                </a:lnTo>
                <a:lnTo>
                  <a:pt x="1258100" y="2067229"/>
                </a:lnTo>
                <a:close/>
              </a:path>
              <a:path w="2089150" h="2089150">
                <a:moveTo>
                  <a:pt x="1299425" y="2057653"/>
                </a:moveTo>
                <a:lnTo>
                  <a:pt x="1295603" y="2057653"/>
                </a:lnTo>
                <a:lnTo>
                  <a:pt x="1292720" y="2055469"/>
                </a:lnTo>
                <a:lnTo>
                  <a:pt x="1291983" y="2052243"/>
                </a:lnTo>
                <a:lnTo>
                  <a:pt x="1290993" y="2048370"/>
                </a:lnTo>
                <a:lnTo>
                  <a:pt x="1293228" y="2044560"/>
                </a:lnTo>
                <a:lnTo>
                  <a:pt x="1297089" y="2043607"/>
                </a:lnTo>
                <a:lnTo>
                  <a:pt x="1300911" y="2042617"/>
                </a:lnTo>
                <a:lnTo>
                  <a:pt x="1304836" y="2044953"/>
                </a:lnTo>
                <a:lnTo>
                  <a:pt x="1305826" y="2048725"/>
                </a:lnTo>
                <a:lnTo>
                  <a:pt x="1306817" y="2052637"/>
                </a:lnTo>
                <a:lnTo>
                  <a:pt x="1304429" y="2056460"/>
                </a:lnTo>
                <a:lnTo>
                  <a:pt x="1300619" y="2057450"/>
                </a:lnTo>
                <a:lnTo>
                  <a:pt x="1299425" y="2057653"/>
                </a:lnTo>
                <a:close/>
              </a:path>
              <a:path w="2089150" h="2089150">
                <a:moveTo>
                  <a:pt x="1340853" y="2046236"/>
                </a:moveTo>
                <a:lnTo>
                  <a:pt x="1337132" y="2046236"/>
                </a:lnTo>
                <a:lnTo>
                  <a:pt x="1334300" y="2044255"/>
                </a:lnTo>
                <a:lnTo>
                  <a:pt x="1333249" y="2040928"/>
                </a:lnTo>
                <a:lnTo>
                  <a:pt x="1332217" y="2037410"/>
                </a:lnTo>
                <a:lnTo>
                  <a:pt x="1334350" y="2033397"/>
                </a:lnTo>
                <a:lnTo>
                  <a:pt x="1338122" y="2032304"/>
                </a:lnTo>
                <a:lnTo>
                  <a:pt x="1341945" y="2031111"/>
                </a:lnTo>
                <a:lnTo>
                  <a:pt x="1345857" y="2033397"/>
                </a:lnTo>
                <a:lnTo>
                  <a:pt x="1347130" y="2037410"/>
                </a:lnTo>
                <a:lnTo>
                  <a:pt x="1348092" y="2040928"/>
                </a:lnTo>
                <a:lnTo>
                  <a:pt x="1345958" y="2044852"/>
                </a:lnTo>
                <a:lnTo>
                  <a:pt x="1341539" y="2046135"/>
                </a:lnTo>
                <a:lnTo>
                  <a:pt x="1340853" y="2046236"/>
                </a:lnTo>
                <a:close/>
              </a:path>
              <a:path w="2089150" h="2089150">
                <a:moveTo>
                  <a:pt x="1381874" y="2033193"/>
                </a:moveTo>
                <a:lnTo>
                  <a:pt x="1378153" y="2033193"/>
                </a:lnTo>
                <a:lnTo>
                  <a:pt x="1375422" y="2031314"/>
                </a:lnTo>
                <a:lnTo>
                  <a:pt x="1374330" y="2028329"/>
                </a:lnTo>
                <a:lnTo>
                  <a:pt x="1373047" y="2024608"/>
                </a:lnTo>
                <a:lnTo>
                  <a:pt x="1375028" y="2020595"/>
                </a:lnTo>
                <a:lnTo>
                  <a:pt x="1378750" y="2019249"/>
                </a:lnTo>
                <a:lnTo>
                  <a:pt x="1382471" y="2017966"/>
                </a:lnTo>
                <a:lnTo>
                  <a:pt x="1386636" y="2019998"/>
                </a:lnTo>
                <a:lnTo>
                  <a:pt x="1387881" y="2023770"/>
                </a:lnTo>
                <a:lnTo>
                  <a:pt x="1389164" y="2027491"/>
                </a:lnTo>
                <a:lnTo>
                  <a:pt x="1387182" y="2031504"/>
                </a:lnTo>
                <a:lnTo>
                  <a:pt x="1383461" y="2032800"/>
                </a:lnTo>
                <a:lnTo>
                  <a:pt x="1382674" y="2033092"/>
                </a:lnTo>
                <a:lnTo>
                  <a:pt x="1381874" y="2033193"/>
                </a:lnTo>
                <a:close/>
              </a:path>
              <a:path w="2089150" h="2089150">
                <a:moveTo>
                  <a:pt x="1422311" y="2018360"/>
                </a:moveTo>
                <a:lnTo>
                  <a:pt x="1418589" y="2018360"/>
                </a:lnTo>
                <a:lnTo>
                  <a:pt x="1415859" y="2016671"/>
                </a:lnTo>
                <a:lnTo>
                  <a:pt x="1413332" y="2010219"/>
                </a:lnTo>
                <a:lnTo>
                  <a:pt x="1415160" y="2005952"/>
                </a:lnTo>
                <a:lnTo>
                  <a:pt x="1418780" y="2004618"/>
                </a:lnTo>
                <a:lnTo>
                  <a:pt x="1422552" y="2003132"/>
                </a:lnTo>
                <a:lnTo>
                  <a:pt x="1426667" y="2005012"/>
                </a:lnTo>
                <a:lnTo>
                  <a:pt x="1428114" y="2008631"/>
                </a:lnTo>
                <a:lnTo>
                  <a:pt x="1429499" y="2012353"/>
                </a:lnTo>
                <a:lnTo>
                  <a:pt x="1427708" y="2016480"/>
                </a:lnTo>
                <a:lnTo>
                  <a:pt x="1423987" y="2017864"/>
                </a:lnTo>
                <a:lnTo>
                  <a:pt x="1423200" y="2018258"/>
                </a:lnTo>
                <a:lnTo>
                  <a:pt x="1422311" y="2018360"/>
                </a:lnTo>
                <a:close/>
              </a:path>
              <a:path w="2089150" h="2089150">
                <a:moveTo>
                  <a:pt x="1462087" y="2001939"/>
                </a:moveTo>
                <a:lnTo>
                  <a:pt x="1458366" y="2001939"/>
                </a:lnTo>
                <a:lnTo>
                  <a:pt x="1455737" y="2000402"/>
                </a:lnTo>
                <a:lnTo>
                  <a:pt x="1454556" y="1997621"/>
                </a:lnTo>
                <a:lnTo>
                  <a:pt x="1452968" y="1994001"/>
                </a:lnTo>
                <a:lnTo>
                  <a:pt x="1454645" y="1989886"/>
                </a:lnTo>
                <a:lnTo>
                  <a:pt x="1458277" y="1988299"/>
                </a:lnTo>
                <a:lnTo>
                  <a:pt x="1461795" y="1986610"/>
                </a:lnTo>
                <a:lnTo>
                  <a:pt x="1466011" y="1988299"/>
                </a:lnTo>
                <a:lnTo>
                  <a:pt x="1467700" y="1991918"/>
                </a:lnTo>
                <a:lnTo>
                  <a:pt x="1469288" y="1995487"/>
                </a:lnTo>
                <a:lnTo>
                  <a:pt x="1467599" y="1999805"/>
                </a:lnTo>
                <a:lnTo>
                  <a:pt x="1463090" y="2001735"/>
                </a:lnTo>
                <a:lnTo>
                  <a:pt x="1462087" y="2001939"/>
                </a:lnTo>
                <a:close/>
              </a:path>
              <a:path w="2089150" h="2089150">
                <a:moveTo>
                  <a:pt x="1501190" y="1983879"/>
                </a:moveTo>
                <a:lnTo>
                  <a:pt x="1497469" y="1983879"/>
                </a:lnTo>
                <a:lnTo>
                  <a:pt x="1494878" y="1982393"/>
                </a:lnTo>
                <a:lnTo>
                  <a:pt x="1493596" y="1979866"/>
                </a:lnTo>
                <a:lnTo>
                  <a:pt x="1491957" y="1976335"/>
                </a:lnTo>
                <a:lnTo>
                  <a:pt x="1493342" y="1972030"/>
                </a:lnTo>
                <a:lnTo>
                  <a:pt x="1496974" y="1970239"/>
                </a:lnTo>
                <a:lnTo>
                  <a:pt x="1500492" y="1968601"/>
                </a:lnTo>
                <a:lnTo>
                  <a:pt x="1504708" y="1970036"/>
                </a:lnTo>
                <a:lnTo>
                  <a:pt x="1506499" y="1973567"/>
                </a:lnTo>
                <a:lnTo>
                  <a:pt x="1508226" y="1977136"/>
                </a:lnTo>
                <a:lnTo>
                  <a:pt x="1506740" y="1981352"/>
                </a:lnTo>
                <a:lnTo>
                  <a:pt x="1502130" y="1983638"/>
                </a:lnTo>
                <a:lnTo>
                  <a:pt x="1501190" y="1983879"/>
                </a:lnTo>
                <a:close/>
              </a:path>
              <a:path w="2089150" h="2089150">
                <a:moveTo>
                  <a:pt x="1539379" y="1964131"/>
                </a:moveTo>
                <a:lnTo>
                  <a:pt x="1535620" y="1964131"/>
                </a:lnTo>
                <a:lnTo>
                  <a:pt x="1533182" y="1962797"/>
                </a:lnTo>
                <a:lnTo>
                  <a:pt x="1530057" y="1956993"/>
                </a:lnTo>
                <a:lnTo>
                  <a:pt x="1531302" y="1952675"/>
                </a:lnTo>
                <a:lnTo>
                  <a:pt x="1534871" y="1950694"/>
                </a:lnTo>
                <a:lnTo>
                  <a:pt x="1538287" y="1948853"/>
                </a:lnTo>
                <a:lnTo>
                  <a:pt x="1542605" y="1950097"/>
                </a:lnTo>
                <a:lnTo>
                  <a:pt x="1546326" y="1957095"/>
                </a:lnTo>
                <a:lnTo>
                  <a:pt x="1545043" y="1961413"/>
                </a:lnTo>
                <a:lnTo>
                  <a:pt x="1540522" y="1963889"/>
                </a:lnTo>
                <a:lnTo>
                  <a:pt x="1539379" y="1964131"/>
                </a:lnTo>
                <a:close/>
              </a:path>
              <a:path w="2089150" h="2089150">
                <a:moveTo>
                  <a:pt x="1576793" y="1942960"/>
                </a:moveTo>
                <a:lnTo>
                  <a:pt x="1573021" y="1942960"/>
                </a:lnTo>
                <a:lnTo>
                  <a:pt x="1570685" y="1941664"/>
                </a:lnTo>
                <a:lnTo>
                  <a:pt x="1569402" y="1939429"/>
                </a:lnTo>
                <a:lnTo>
                  <a:pt x="1567370" y="1936102"/>
                </a:lnTo>
                <a:lnTo>
                  <a:pt x="1568411" y="1931644"/>
                </a:lnTo>
                <a:lnTo>
                  <a:pt x="1571878" y="1929612"/>
                </a:lnTo>
                <a:lnTo>
                  <a:pt x="1575206" y="1927618"/>
                </a:lnTo>
                <a:lnTo>
                  <a:pt x="1579613" y="1928710"/>
                </a:lnTo>
                <a:lnTo>
                  <a:pt x="1581556" y="1932139"/>
                </a:lnTo>
                <a:lnTo>
                  <a:pt x="1583639" y="1935518"/>
                </a:lnTo>
                <a:lnTo>
                  <a:pt x="1582546" y="1939925"/>
                </a:lnTo>
                <a:lnTo>
                  <a:pt x="1579117" y="1941868"/>
                </a:lnTo>
                <a:lnTo>
                  <a:pt x="1578025" y="1942553"/>
                </a:lnTo>
                <a:lnTo>
                  <a:pt x="1576793" y="1942960"/>
                </a:lnTo>
                <a:close/>
              </a:path>
              <a:path w="2089150" h="2089150">
                <a:moveTo>
                  <a:pt x="1613204" y="1920189"/>
                </a:moveTo>
                <a:lnTo>
                  <a:pt x="1609585" y="1920189"/>
                </a:lnTo>
                <a:lnTo>
                  <a:pt x="1607299" y="1918995"/>
                </a:lnTo>
                <a:lnTo>
                  <a:pt x="1605849" y="1916811"/>
                </a:lnTo>
                <a:lnTo>
                  <a:pt x="1603781" y="1913585"/>
                </a:lnTo>
                <a:lnTo>
                  <a:pt x="1604670" y="1909165"/>
                </a:lnTo>
                <a:lnTo>
                  <a:pt x="1607896" y="1906981"/>
                </a:lnTo>
                <a:lnTo>
                  <a:pt x="1611223" y="1904860"/>
                </a:lnTo>
                <a:lnTo>
                  <a:pt x="1615630" y="1905749"/>
                </a:lnTo>
                <a:lnTo>
                  <a:pt x="1617872" y="1909165"/>
                </a:lnTo>
                <a:lnTo>
                  <a:pt x="1619948" y="1912391"/>
                </a:lnTo>
                <a:lnTo>
                  <a:pt x="1619059" y="1916811"/>
                </a:lnTo>
                <a:lnTo>
                  <a:pt x="1614538" y="1919782"/>
                </a:lnTo>
                <a:lnTo>
                  <a:pt x="1613204" y="1920189"/>
                </a:lnTo>
                <a:close/>
              </a:path>
              <a:path w="2089150" h="2089150">
                <a:moveTo>
                  <a:pt x="1648726" y="1895919"/>
                </a:moveTo>
                <a:lnTo>
                  <a:pt x="1645005" y="1895919"/>
                </a:lnTo>
                <a:lnTo>
                  <a:pt x="1642821" y="1894827"/>
                </a:lnTo>
                <a:lnTo>
                  <a:pt x="1641475" y="1892896"/>
                </a:lnTo>
                <a:lnTo>
                  <a:pt x="1639100" y="1889721"/>
                </a:lnTo>
                <a:lnTo>
                  <a:pt x="1639887" y="1885213"/>
                </a:lnTo>
                <a:lnTo>
                  <a:pt x="1643113" y="1882978"/>
                </a:lnTo>
                <a:lnTo>
                  <a:pt x="1646237" y="1880692"/>
                </a:lnTo>
                <a:lnTo>
                  <a:pt x="1650809" y="1881390"/>
                </a:lnTo>
                <a:lnTo>
                  <a:pt x="1653044" y="1884616"/>
                </a:lnTo>
                <a:lnTo>
                  <a:pt x="1655317" y="1887791"/>
                </a:lnTo>
                <a:lnTo>
                  <a:pt x="1654632" y="1892300"/>
                </a:lnTo>
                <a:lnTo>
                  <a:pt x="1651406" y="1894535"/>
                </a:lnTo>
                <a:lnTo>
                  <a:pt x="1650212" y="1895424"/>
                </a:lnTo>
                <a:lnTo>
                  <a:pt x="1648726" y="1895919"/>
                </a:lnTo>
                <a:close/>
              </a:path>
              <a:path w="2089150" h="2089150">
                <a:moveTo>
                  <a:pt x="1679486" y="1870227"/>
                </a:moveTo>
                <a:lnTo>
                  <a:pt x="1677403" y="1869338"/>
                </a:lnTo>
                <a:lnTo>
                  <a:pt x="1676006" y="1867446"/>
                </a:lnTo>
                <a:lnTo>
                  <a:pt x="1673580" y="1864423"/>
                </a:lnTo>
                <a:lnTo>
                  <a:pt x="1674075" y="1859902"/>
                </a:lnTo>
                <a:lnTo>
                  <a:pt x="1677200" y="1857425"/>
                </a:lnTo>
                <a:lnTo>
                  <a:pt x="1680324" y="1855000"/>
                </a:lnTo>
                <a:lnTo>
                  <a:pt x="1684845" y="1855597"/>
                </a:lnTo>
                <a:lnTo>
                  <a:pt x="1687220" y="1858721"/>
                </a:lnTo>
                <a:lnTo>
                  <a:pt x="1689696" y="1861743"/>
                </a:lnTo>
                <a:lnTo>
                  <a:pt x="1689061" y="1866252"/>
                </a:lnTo>
                <a:lnTo>
                  <a:pt x="1686026" y="1868741"/>
                </a:lnTo>
                <a:lnTo>
                  <a:pt x="1684693" y="1869732"/>
                </a:lnTo>
                <a:lnTo>
                  <a:pt x="1683207" y="1870176"/>
                </a:lnTo>
                <a:lnTo>
                  <a:pt x="1681619" y="1870176"/>
                </a:lnTo>
                <a:lnTo>
                  <a:pt x="1679486" y="1870227"/>
                </a:lnTo>
                <a:close/>
              </a:path>
              <a:path w="2089150" h="2089150">
                <a:moveTo>
                  <a:pt x="1716493" y="1843087"/>
                </a:moveTo>
                <a:lnTo>
                  <a:pt x="1712823" y="1843087"/>
                </a:lnTo>
                <a:lnTo>
                  <a:pt x="1710880" y="1842350"/>
                </a:lnTo>
                <a:lnTo>
                  <a:pt x="1709394" y="1840661"/>
                </a:lnTo>
                <a:lnTo>
                  <a:pt x="1706867" y="1837588"/>
                </a:lnTo>
                <a:lnTo>
                  <a:pt x="1707260" y="1833067"/>
                </a:lnTo>
                <a:lnTo>
                  <a:pt x="1710283" y="1830539"/>
                </a:lnTo>
                <a:lnTo>
                  <a:pt x="1713217" y="1828012"/>
                </a:lnTo>
                <a:lnTo>
                  <a:pt x="1717725" y="1828355"/>
                </a:lnTo>
                <a:lnTo>
                  <a:pt x="1720303" y="1831428"/>
                </a:lnTo>
                <a:lnTo>
                  <a:pt x="1722843" y="1834362"/>
                </a:lnTo>
                <a:lnTo>
                  <a:pt x="1722437" y="1838921"/>
                </a:lnTo>
                <a:lnTo>
                  <a:pt x="1718132" y="1842642"/>
                </a:lnTo>
                <a:lnTo>
                  <a:pt x="1716493" y="1843087"/>
                </a:lnTo>
                <a:close/>
              </a:path>
              <a:path w="2089150" h="2089150">
                <a:moveTo>
                  <a:pt x="1748688" y="1814715"/>
                </a:moveTo>
                <a:lnTo>
                  <a:pt x="1745018" y="1814715"/>
                </a:lnTo>
                <a:lnTo>
                  <a:pt x="1743176" y="1813915"/>
                </a:lnTo>
                <a:lnTo>
                  <a:pt x="1741690" y="1812480"/>
                </a:lnTo>
                <a:lnTo>
                  <a:pt x="1739061" y="1809508"/>
                </a:lnTo>
                <a:lnTo>
                  <a:pt x="1739264" y="1804987"/>
                </a:lnTo>
                <a:lnTo>
                  <a:pt x="1742084" y="1802358"/>
                </a:lnTo>
                <a:lnTo>
                  <a:pt x="1745018" y="1799729"/>
                </a:lnTo>
                <a:lnTo>
                  <a:pt x="1749577" y="1799932"/>
                </a:lnTo>
                <a:lnTo>
                  <a:pt x="1752206" y="1802752"/>
                </a:lnTo>
                <a:lnTo>
                  <a:pt x="1754835" y="1805736"/>
                </a:lnTo>
                <a:lnTo>
                  <a:pt x="1754733" y="1810245"/>
                </a:lnTo>
                <a:lnTo>
                  <a:pt x="1751812" y="1812874"/>
                </a:lnTo>
                <a:lnTo>
                  <a:pt x="1750428" y="1814169"/>
                </a:lnTo>
                <a:lnTo>
                  <a:pt x="1748688" y="1814715"/>
                </a:lnTo>
                <a:close/>
              </a:path>
              <a:path w="2089150" h="2089150">
                <a:moveTo>
                  <a:pt x="1779689" y="1785099"/>
                </a:moveTo>
                <a:lnTo>
                  <a:pt x="1776069" y="1785099"/>
                </a:lnTo>
                <a:lnTo>
                  <a:pt x="1774189" y="1784400"/>
                </a:lnTo>
                <a:lnTo>
                  <a:pt x="1770062" y="1780184"/>
                </a:lnTo>
                <a:lnTo>
                  <a:pt x="1770062" y="1775675"/>
                </a:lnTo>
                <a:lnTo>
                  <a:pt x="1772843" y="1772945"/>
                </a:lnTo>
                <a:lnTo>
                  <a:pt x="1775675" y="1770062"/>
                </a:lnTo>
                <a:lnTo>
                  <a:pt x="1780184" y="1770062"/>
                </a:lnTo>
                <a:lnTo>
                  <a:pt x="1782914" y="1772945"/>
                </a:lnTo>
                <a:lnTo>
                  <a:pt x="1785696" y="1775675"/>
                </a:lnTo>
                <a:lnTo>
                  <a:pt x="1785696" y="1780184"/>
                </a:lnTo>
                <a:lnTo>
                  <a:pt x="1781530" y="1784400"/>
                </a:lnTo>
                <a:lnTo>
                  <a:pt x="1779689" y="1785099"/>
                </a:lnTo>
                <a:close/>
              </a:path>
              <a:path w="2089150" h="2089150">
                <a:moveTo>
                  <a:pt x="1809407" y="1754136"/>
                </a:moveTo>
                <a:lnTo>
                  <a:pt x="1805787" y="1754136"/>
                </a:lnTo>
                <a:lnTo>
                  <a:pt x="1804149" y="1753450"/>
                </a:lnTo>
                <a:lnTo>
                  <a:pt x="1802663" y="1752307"/>
                </a:lnTo>
                <a:lnTo>
                  <a:pt x="1799831" y="1749577"/>
                </a:lnTo>
                <a:lnTo>
                  <a:pt x="1799640" y="1745018"/>
                </a:lnTo>
                <a:lnTo>
                  <a:pt x="1802269" y="1742186"/>
                </a:lnTo>
                <a:lnTo>
                  <a:pt x="1804949" y="1739252"/>
                </a:lnTo>
                <a:lnTo>
                  <a:pt x="1809457" y="1739061"/>
                </a:lnTo>
                <a:lnTo>
                  <a:pt x="1812378" y="1741690"/>
                </a:lnTo>
                <a:lnTo>
                  <a:pt x="1815312" y="1744421"/>
                </a:lnTo>
                <a:lnTo>
                  <a:pt x="1815414" y="1748929"/>
                </a:lnTo>
                <a:lnTo>
                  <a:pt x="1812785" y="1751812"/>
                </a:lnTo>
                <a:lnTo>
                  <a:pt x="1811388" y="1753400"/>
                </a:lnTo>
                <a:lnTo>
                  <a:pt x="1809407" y="1754136"/>
                </a:lnTo>
                <a:close/>
              </a:path>
              <a:path w="2089150" h="2089150">
                <a:moveTo>
                  <a:pt x="1837880" y="1722043"/>
                </a:moveTo>
                <a:lnTo>
                  <a:pt x="1834260" y="1722043"/>
                </a:lnTo>
                <a:lnTo>
                  <a:pt x="1832622" y="1721446"/>
                </a:lnTo>
                <a:lnTo>
                  <a:pt x="1831339" y="1720303"/>
                </a:lnTo>
                <a:lnTo>
                  <a:pt x="1828253" y="1717725"/>
                </a:lnTo>
                <a:lnTo>
                  <a:pt x="1827910" y="1713306"/>
                </a:lnTo>
                <a:lnTo>
                  <a:pt x="1833016" y="1707210"/>
                </a:lnTo>
                <a:lnTo>
                  <a:pt x="1837537" y="1706816"/>
                </a:lnTo>
                <a:lnTo>
                  <a:pt x="1843493" y="1711921"/>
                </a:lnTo>
                <a:lnTo>
                  <a:pt x="1843887" y="1716443"/>
                </a:lnTo>
                <a:lnTo>
                  <a:pt x="1839963" y="1721154"/>
                </a:lnTo>
                <a:lnTo>
                  <a:pt x="1837880" y="1722043"/>
                </a:lnTo>
                <a:close/>
              </a:path>
              <a:path w="2089150" h="2089150">
                <a:moveTo>
                  <a:pt x="1864969" y="1688807"/>
                </a:moveTo>
                <a:lnTo>
                  <a:pt x="1862937" y="1688807"/>
                </a:lnTo>
                <a:lnTo>
                  <a:pt x="1861350" y="1688757"/>
                </a:lnTo>
                <a:lnTo>
                  <a:pt x="1859813" y="1688312"/>
                </a:lnTo>
                <a:lnTo>
                  <a:pt x="1858517" y="1687322"/>
                </a:lnTo>
                <a:lnTo>
                  <a:pt x="1855393" y="1684832"/>
                </a:lnTo>
                <a:lnTo>
                  <a:pt x="1854898" y="1680324"/>
                </a:lnTo>
                <a:lnTo>
                  <a:pt x="1857235" y="1677200"/>
                </a:lnTo>
                <a:lnTo>
                  <a:pt x="1859711" y="1674164"/>
                </a:lnTo>
                <a:lnTo>
                  <a:pt x="1864220" y="1673580"/>
                </a:lnTo>
                <a:lnTo>
                  <a:pt x="1867357" y="1676006"/>
                </a:lnTo>
                <a:lnTo>
                  <a:pt x="1870379" y="1678381"/>
                </a:lnTo>
                <a:lnTo>
                  <a:pt x="1870976" y="1682902"/>
                </a:lnTo>
                <a:lnTo>
                  <a:pt x="1867153" y="1687817"/>
                </a:lnTo>
                <a:lnTo>
                  <a:pt x="1864969" y="1688807"/>
                </a:lnTo>
                <a:close/>
              </a:path>
              <a:path w="2089150" h="2089150">
                <a:moveTo>
                  <a:pt x="1890712" y="1654428"/>
                </a:moveTo>
                <a:lnTo>
                  <a:pt x="1887092" y="1654428"/>
                </a:lnTo>
                <a:lnTo>
                  <a:pt x="1885607" y="1654035"/>
                </a:lnTo>
                <a:lnTo>
                  <a:pt x="1884324" y="1653133"/>
                </a:lnTo>
                <a:lnTo>
                  <a:pt x="1881187" y="1650758"/>
                </a:lnTo>
                <a:lnTo>
                  <a:pt x="1880400" y="1646389"/>
                </a:lnTo>
                <a:lnTo>
                  <a:pt x="1885010" y="1639989"/>
                </a:lnTo>
                <a:lnTo>
                  <a:pt x="1889480" y="1639201"/>
                </a:lnTo>
                <a:lnTo>
                  <a:pt x="1892706" y="1641424"/>
                </a:lnTo>
                <a:lnTo>
                  <a:pt x="1895932" y="1643811"/>
                </a:lnTo>
                <a:lnTo>
                  <a:pt x="1896617" y="1648218"/>
                </a:lnTo>
                <a:lnTo>
                  <a:pt x="1894344" y="1651444"/>
                </a:lnTo>
                <a:lnTo>
                  <a:pt x="1892998" y="1653438"/>
                </a:lnTo>
                <a:lnTo>
                  <a:pt x="1890712" y="1654428"/>
                </a:lnTo>
                <a:close/>
              </a:path>
              <a:path w="2089150" h="2089150">
                <a:moveTo>
                  <a:pt x="1911350" y="1619110"/>
                </a:moveTo>
                <a:lnTo>
                  <a:pt x="1910067" y="1618703"/>
                </a:lnTo>
                <a:lnTo>
                  <a:pt x="1908700" y="1617967"/>
                </a:lnTo>
                <a:lnTo>
                  <a:pt x="1905546" y="1615732"/>
                </a:lnTo>
                <a:lnTo>
                  <a:pt x="1904555" y="1611312"/>
                </a:lnTo>
                <a:lnTo>
                  <a:pt x="1908873" y="1604772"/>
                </a:lnTo>
                <a:lnTo>
                  <a:pt x="1913293" y="1603870"/>
                </a:lnTo>
                <a:lnTo>
                  <a:pt x="1916658" y="1606003"/>
                </a:lnTo>
                <a:lnTo>
                  <a:pt x="1919985" y="1608188"/>
                </a:lnTo>
                <a:lnTo>
                  <a:pt x="1920875" y="1612607"/>
                </a:lnTo>
                <a:lnTo>
                  <a:pt x="1918703" y="1615833"/>
                </a:lnTo>
                <a:lnTo>
                  <a:pt x="1917306" y="1617967"/>
                </a:lnTo>
                <a:lnTo>
                  <a:pt x="1915071" y="1619059"/>
                </a:lnTo>
                <a:lnTo>
                  <a:pt x="1912746" y="1619059"/>
                </a:lnTo>
                <a:lnTo>
                  <a:pt x="1911350" y="1619110"/>
                </a:lnTo>
                <a:close/>
              </a:path>
              <a:path w="2089150" h="2089150">
                <a:moveTo>
                  <a:pt x="1937842" y="1582839"/>
                </a:moveTo>
                <a:lnTo>
                  <a:pt x="1934222" y="1582839"/>
                </a:lnTo>
                <a:lnTo>
                  <a:pt x="1932939" y="1582445"/>
                </a:lnTo>
                <a:lnTo>
                  <a:pt x="1931746" y="1581899"/>
                </a:lnTo>
                <a:lnTo>
                  <a:pt x="1928317" y="1579816"/>
                </a:lnTo>
                <a:lnTo>
                  <a:pt x="1927225" y="1575396"/>
                </a:lnTo>
                <a:lnTo>
                  <a:pt x="1929320" y="1572069"/>
                </a:lnTo>
                <a:lnTo>
                  <a:pt x="1931250" y="1568602"/>
                </a:lnTo>
                <a:lnTo>
                  <a:pt x="1935670" y="1567561"/>
                </a:lnTo>
                <a:lnTo>
                  <a:pt x="1942464" y="1571574"/>
                </a:lnTo>
                <a:lnTo>
                  <a:pt x="1943557" y="1575993"/>
                </a:lnTo>
                <a:lnTo>
                  <a:pt x="1941563" y="1579321"/>
                </a:lnTo>
                <a:lnTo>
                  <a:pt x="1940178" y="1581543"/>
                </a:lnTo>
                <a:lnTo>
                  <a:pt x="1937842" y="1582839"/>
                </a:lnTo>
                <a:close/>
              </a:path>
              <a:path w="2089150" h="2089150">
                <a:moveTo>
                  <a:pt x="1959025" y="1545628"/>
                </a:moveTo>
                <a:lnTo>
                  <a:pt x="1955406" y="1545628"/>
                </a:lnTo>
                <a:lnTo>
                  <a:pt x="1954212" y="1545336"/>
                </a:lnTo>
                <a:lnTo>
                  <a:pt x="1953171" y="1544739"/>
                </a:lnTo>
                <a:lnTo>
                  <a:pt x="1949703" y="1542910"/>
                </a:lnTo>
                <a:lnTo>
                  <a:pt x="1948459" y="1538592"/>
                </a:lnTo>
                <a:lnTo>
                  <a:pt x="1952180" y="1531594"/>
                </a:lnTo>
                <a:lnTo>
                  <a:pt x="1956498" y="1530350"/>
                </a:lnTo>
                <a:lnTo>
                  <a:pt x="1959927" y="1532191"/>
                </a:lnTo>
                <a:lnTo>
                  <a:pt x="1963496" y="1534020"/>
                </a:lnTo>
                <a:lnTo>
                  <a:pt x="1964740" y="1538389"/>
                </a:lnTo>
                <a:lnTo>
                  <a:pt x="1962899" y="1541906"/>
                </a:lnTo>
                <a:lnTo>
                  <a:pt x="1961603" y="1544243"/>
                </a:lnTo>
                <a:lnTo>
                  <a:pt x="1959025" y="1545628"/>
                </a:lnTo>
                <a:close/>
              </a:path>
              <a:path w="2089150" h="2089150">
                <a:moveTo>
                  <a:pt x="1978875" y="1507629"/>
                </a:moveTo>
                <a:lnTo>
                  <a:pt x="1975154" y="1507629"/>
                </a:lnTo>
                <a:lnTo>
                  <a:pt x="1974062" y="1507337"/>
                </a:lnTo>
                <a:lnTo>
                  <a:pt x="1969541" y="1505102"/>
                </a:lnTo>
                <a:lnTo>
                  <a:pt x="1968055" y="1500886"/>
                </a:lnTo>
                <a:lnTo>
                  <a:pt x="1969744" y="1497317"/>
                </a:lnTo>
                <a:lnTo>
                  <a:pt x="1971535" y="1493786"/>
                </a:lnTo>
                <a:lnTo>
                  <a:pt x="1975853" y="1492351"/>
                </a:lnTo>
                <a:lnTo>
                  <a:pt x="1979371" y="1494091"/>
                </a:lnTo>
                <a:lnTo>
                  <a:pt x="1982889" y="1495780"/>
                </a:lnTo>
                <a:lnTo>
                  <a:pt x="1984375" y="1500085"/>
                </a:lnTo>
                <a:lnTo>
                  <a:pt x="1981352" y="1506092"/>
                </a:lnTo>
                <a:lnTo>
                  <a:pt x="1978875" y="1507629"/>
                </a:lnTo>
                <a:close/>
              </a:path>
              <a:path w="2089150" h="2089150">
                <a:moveTo>
                  <a:pt x="1996935" y="1468793"/>
                </a:moveTo>
                <a:lnTo>
                  <a:pt x="1993214" y="1468793"/>
                </a:lnTo>
                <a:lnTo>
                  <a:pt x="1992223" y="1468589"/>
                </a:lnTo>
                <a:lnTo>
                  <a:pt x="1991372" y="1468196"/>
                </a:lnTo>
                <a:lnTo>
                  <a:pt x="1987702" y="1466608"/>
                </a:lnTo>
                <a:lnTo>
                  <a:pt x="1986064" y="1462392"/>
                </a:lnTo>
                <a:lnTo>
                  <a:pt x="1987702" y="1458861"/>
                </a:lnTo>
                <a:lnTo>
                  <a:pt x="1989289" y="1455242"/>
                </a:lnTo>
                <a:lnTo>
                  <a:pt x="1993506" y="1453553"/>
                </a:lnTo>
                <a:lnTo>
                  <a:pt x="2000707" y="1456677"/>
                </a:lnTo>
                <a:lnTo>
                  <a:pt x="2002345" y="1460893"/>
                </a:lnTo>
                <a:lnTo>
                  <a:pt x="2000796" y="1464576"/>
                </a:lnTo>
                <a:lnTo>
                  <a:pt x="1999614" y="1467205"/>
                </a:lnTo>
                <a:lnTo>
                  <a:pt x="1996935" y="1468793"/>
                </a:lnTo>
                <a:close/>
              </a:path>
              <a:path w="2089150" h="2089150">
                <a:moveTo>
                  <a:pt x="2013445" y="1429296"/>
                </a:moveTo>
                <a:lnTo>
                  <a:pt x="2009736" y="1429296"/>
                </a:lnTo>
                <a:lnTo>
                  <a:pt x="2008835" y="1429194"/>
                </a:lnTo>
                <a:lnTo>
                  <a:pt x="2007946" y="1428800"/>
                </a:lnTo>
                <a:lnTo>
                  <a:pt x="2004326" y="1427365"/>
                </a:lnTo>
                <a:lnTo>
                  <a:pt x="2002535" y="1423250"/>
                </a:lnTo>
                <a:lnTo>
                  <a:pt x="2003920" y="1419580"/>
                </a:lnTo>
                <a:lnTo>
                  <a:pt x="2005418" y="1415859"/>
                </a:lnTo>
                <a:lnTo>
                  <a:pt x="2009533" y="1414068"/>
                </a:lnTo>
                <a:lnTo>
                  <a:pt x="2013254" y="1415554"/>
                </a:lnTo>
                <a:lnTo>
                  <a:pt x="2016874" y="1416951"/>
                </a:lnTo>
                <a:lnTo>
                  <a:pt x="2018664" y="1421066"/>
                </a:lnTo>
                <a:lnTo>
                  <a:pt x="2017267" y="1424787"/>
                </a:lnTo>
                <a:lnTo>
                  <a:pt x="2016086" y="1427657"/>
                </a:lnTo>
                <a:lnTo>
                  <a:pt x="2013445" y="1429296"/>
                </a:lnTo>
                <a:close/>
              </a:path>
              <a:path w="2089150" h="2089150">
                <a:moveTo>
                  <a:pt x="2028278" y="1389062"/>
                </a:moveTo>
                <a:lnTo>
                  <a:pt x="2024519" y="1389062"/>
                </a:lnTo>
                <a:lnTo>
                  <a:pt x="2023770" y="1388960"/>
                </a:lnTo>
                <a:lnTo>
                  <a:pt x="2023071" y="1388668"/>
                </a:lnTo>
                <a:lnTo>
                  <a:pt x="2019350" y="1387373"/>
                </a:lnTo>
                <a:lnTo>
                  <a:pt x="2017267" y="1383360"/>
                </a:lnTo>
                <a:lnTo>
                  <a:pt x="2018664" y="1379639"/>
                </a:lnTo>
                <a:lnTo>
                  <a:pt x="2019846" y="1375917"/>
                </a:lnTo>
                <a:lnTo>
                  <a:pt x="2023973" y="1373936"/>
                </a:lnTo>
                <a:lnTo>
                  <a:pt x="2031415" y="1376514"/>
                </a:lnTo>
                <a:lnTo>
                  <a:pt x="2033396" y="1380477"/>
                </a:lnTo>
                <a:lnTo>
                  <a:pt x="2031110" y="1387182"/>
                </a:lnTo>
                <a:lnTo>
                  <a:pt x="2028278" y="1389062"/>
                </a:lnTo>
                <a:close/>
              </a:path>
              <a:path w="2089150" h="2089150">
                <a:moveTo>
                  <a:pt x="2041525" y="1348333"/>
                </a:moveTo>
                <a:lnTo>
                  <a:pt x="2037803" y="1348333"/>
                </a:lnTo>
                <a:lnTo>
                  <a:pt x="2037118" y="1348231"/>
                </a:lnTo>
                <a:lnTo>
                  <a:pt x="2036419" y="1347990"/>
                </a:lnTo>
                <a:lnTo>
                  <a:pt x="2032596" y="1346847"/>
                </a:lnTo>
                <a:lnTo>
                  <a:pt x="2030412" y="1342885"/>
                </a:lnTo>
                <a:lnTo>
                  <a:pt x="2031606" y="1339062"/>
                </a:lnTo>
                <a:lnTo>
                  <a:pt x="2032698" y="1335341"/>
                </a:lnTo>
                <a:lnTo>
                  <a:pt x="2036724" y="1333207"/>
                </a:lnTo>
                <a:lnTo>
                  <a:pt x="2044255" y="1335443"/>
                </a:lnTo>
                <a:lnTo>
                  <a:pt x="2046439" y="1339405"/>
                </a:lnTo>
                <a:lnTo>
                  <a:pt x="2045246" y="1343228"/>
                </a:lnTo>
                <a:lnTo>
                  <a:pt x="2044357" y="1346250"/>
                </a:lnTo>
                <a:lnTo>
                  <a:pt x="2041525" y="1348333"/>
                </a:lnTo>
                <a:close/>
              </a:path>
              <a:path w="2089150" h="2089150">
                <a:moveTo>
                  <a:pt x="2049170" y="1307007"/>
                </a:moveTo>
                <a:lnTo>
                  <a:pt x="2048573" y="1306868"/>
                </a:lnTo>
                <a:lnTo>
                  <a:pt x="2048027" y="1306766"/>
                </a:lnTo>
                <a:lnTo>
                  <a:pt x="2044153" y="1305826"/>
                </a:lnTo>
                <a:lnTo>
                  <a:pt x="2041931" y="1301851"/>
                </a:lnTo>
                <a:lnTo>
                  <a:pt x="2042946" y="1297736"/>
                </a:lnTo>
                <a:lnTo>
                  <a:pt x="2043861" y="1294206"/>
                </a:lnTo>
                <a:lnTo>
                  <a:pt x="2047684" y="1291983"/>
                </a:lnTo>
                <a:lnTo>
                  <a:pt x="2051507" y="1292923"/>
                </a:lnTo>
                <a:lnTo>
                  <a:pt x="2055367" y="1293812"/>
                </a:lnTo>
                <a:lnTo>
                  <a:pt x="2057704" y="1297736"/>
                </a:lnTo>
                <a:lnTo>
                  <a:pt x="2056633" y="1301851"/>
                </a:lnTo>
                <a:lnTo>
                  <a:pt x="2055812" y="1304823"/>
                </a:lnTo>
                <a:lnTo>
                  <a:pt x="2052993" y="1306956"/>
                </a:lnTo>
                <a:lnTo>
                  <a:pt x="2049767" y="1306956"/>
                </a:lnTo>
                <a:lnTo>
                  <a:pt x="2049170" y="1307007"/>
                </a:lnTo>
                <a:close/>
              </a:path>
              <a:path w="2089150" h="2089150">
                <a:moveTo>
                  <a:pt x="2062708" y="1265135"/>
                </a:moveTo>
                <a:lnTo>
                  <a:pt x="2058492" y="1265135"/>
                </a:lnTo>
                <a:lnTo>
                  <a:pt x="2054085" y="1264246"/>
                </a:lnTo>
                <a:lnTo>
                  <a:pt x="2051646" y="1260424"/>
                </a:lnTo>
                <a:lnTo>
                  <a:pt x="2052446" y="1256614"/>
                </a:lnTo>
                <a:lnTo>
                  <a:pt x="2053335" y="1252791"/>
                </a:lnTo>
                <a:lnTo>
                  <a:pt x="2057057" y="1250264"/>
                </a:lnTo>
                <a:lnTo>
                  <a:pt x="2060879" y="1251102"/>
                </a:lnTo>
                <a:lnTo>
                  <a:pt x="2064791" y="1251889"/>
                </a:lnTo>
                <a:lnTo>
                  <a:pt x="2067280" y="1255610"/>
                </a:lnTo>
                <a:lnTo>
                  <a:pt x="2065794" y="1262913"/>
                </a:lnTo>
                <a:lnTo>
                  <a:pt x="2062708" y="1265135"/>
                </a:lnTo>
                <a:close/>
              </a:path>
              <a:path w="2089150" h="2089150">
                <a:moveTo>
                  <a:pt x="2070798" y="1223022"/>
                </a:moveTo>
                <a:lnTo>
                  <a:pt x="2066531" y="1223022"/>
                </a:lnTo>
                <a:lnTo>
                  <a:pt x="2066188" y="1222921"/>
                </a:lnTo>
                <a:lnTo>
                  <a:pt x="2062264" y="1222324"/>
                </a:lnTo>
                <a:lnTo>
                  <a:pt x="2059685" y="1218653"/>
                </a:lnTo>
                <a:lnTo>
                  <a:pt x="2060282" y="1214793"/>
                </a:lnTo>
                <a:lnTo>
                  <a:pt x="2060930" y="1210868"/>
                </a:lnTo>
                <a:lnTo>
                  <a:pt x="2064600" y="1208189"/>
                </a:lnTo>
                <a:lnTo>
                  <a:pt x="2068512" y="1208887"/>
                </a:lnTo>
                <a:lnTo>
                  <a:pt x="2072436" y="1209484"/>
                </a:lnTo>
                <a:lnTo>
                  <a:pt x="2075014" y="1213205"/>
                </a:lnTo>
                <a:lnTo>
                  <a:pt x="2074417" y="1217066"/>
                </a:lnTo>
                <a:lnTo>
                  <a:pt x="2073821" y="1220597"/>
                </a:lnTo>
                <a:lnTo>
                  <a:pt x="2070798" y="1223022"/>
                </a:lnTo>
                <a:close/>
              </a:path>
              <a:path w="2089150" h="2089150">
                <a:moveTo>
                  <a:pt x="2077046" y="1180604"/>
                </a:moveTo>
                <a:lnTo>
                  <a:pt x="2072639" y="1180604"/>
                </a:lnTo>
                <a:lnTo>
                  <a:pt x="2068715" y="1180109"/>
                </a:lnTo>
                <a:lnTo>
                  <a:pt x="2065883" y="1176489"/>
                </a:lnTo>
                <a:lnTo>
                  <a:pt x="2066340" y="1172667"/>
                </a:lnTo>
                <a:lnTo>
                  <a:pt x="2066836" y="1168755"/>
                </a:lnTo>
                <a:lnTo>
                  <a:pt x="2070353" y="1165872"/>
                </a:lnTo>
                <a:lnTo>
                  <a:pt x="2078240" y="1166863"/>
                </a:lnTo>
                <a:lnTo>
                  <a:pt x="2081072" y="1170533"/>
                </a:lnTo>
                <a:lnTo>
                  <a:pt x="2080639" y="1174356"/>
                </a:lnTo>
                <a:lnTo>
                  <a:pt x="2080082" y="1177975"/>
                </a:lnTo>
                <a:lnTo>
                  <a:pt x="2077046" y="1180604"/>
                </a:lnTo>
                <a:close/>
              </a:path>
              <a:path w="2089150" h="2089150">
                <a:moveTo>
                  <a:pt x="2081466" y="1138047"/>
                </a:moveTo>
                <a:lnTo>
                  <a:pt x="2077250" y="1138047"/>
                </a:lnTo>
                <a:lnTo>
                  <a:pt x="2073325" y="1137742"/>
                </a:lnTo>
                <a:lnTo>
                  <a:pt x="2070404" y="1134173"/>
                </a:lnTo>
                <a:lnTo>
                  <a:pt x="2070798" y="1130249"/>
                </a:lnTo>
                <a:lnTo>
                  <a:pt x="2071103" y="1126337"/>
                </a:lnTo>
                <a:lnTo>
                  <a:pt x="2074519" y="1123403"/>
                </a:lnTo>
                <a:lnTo>
                  <a:pt x="2078443" y="1123810"/>
                </a:lnTo>
                <a:lnTo>
                  <a:pt x="2082355" y="1124102"/>
                </a:lnTo>
                <a:lnTo>
                  <a:pt x="2085339" y="1127518"/>
                </a:lnTo>
                <a:lnTo>
                  <a:pt x="2085035" y="1131442"/>
                </a:lnTo>
                <a:lnTo>
                  <a:pt x="2084641" y="1135164"/>
                </a:lnTo>
                <a:lnTo>
                  <a:pt x="2081466" y="1138047"/>
                </a:lnTo>
                <a:close/>
              </a:path>
              <a:path w="2089150" h="2089150">
                <a:moveTo>
                  <a:pt x="2084349" y="1095324"/>
                </a:moveTo>
                <a:lnTo>
                  <a:pt x="2080323" y="1095324"/>
                </a:lnTo>
                <a:lnTo>
                  <a:pt x="2080171" y="1095235"/>
                </a:lnTo>
                <a:lnTo>
                  <a:pt x="2076259" y="1095133"/>
                </a:lnTo>
                <a:lnTo>
                  <a:pt x="2073135" y="1091806"/>
                </a:lnTo>
                <a:lnTo>
                  <a:pt x="2073528" y="1083817"/>
                </a:lnTo>
                <a:lnTo>
                  <a:pt x="2076856" y="1080795"/>
                </a:lnTo>
                <a:lnTo>
                  <a:pt x="2084743" y="1081189"/>
                </a:lnTo>
                <a:lnTo>
                  <a:pt x="2087765" y="1084414"/>
                </a:lnTo>
                <a:lnTo>
                  <a:pt x="2087664" y="1088428"/>
                </a:lnTo>
                <a:lnTo>
                  <a:pt x="2087473" y="1092301"/>
                </a:lnTo>
                <a:lnTo>
                  <a:pt x="2084349" y="1095324"/>
                </a:lnTo>
                <a:close/>
              </a:path>
              <a:path w="2089150" h="2089150">
                <a:moveTo>
                  <a:pt x="2080767" y="1009103"/>
                </a:moveTo>
                <a:lnTo>
                  <a:pt x="2076653" y="1009103"/>
                </a:lnTo>
                <a:lnTo>
                  <a:pt x="2073528" y="1006182"/>
                </a:lnTo>
                <a:lnTo>
                  <a:pt x="2073325" y="1002258"/>
                </a:lnTo>
                <a:lnTo>
                  <a:pt x="2073236" y="998296"/>
                </a:lnTo>
                <a:lnTo>
                  <a:pt x="2076259" y="994968"/>
                </a:lnTo>
                <a:lnTo>
                  <a:pt x="2080171" y="994867"/>
                </a:lnTo>
                <a:lnTo>
                  <a:pt x="2084095" y="994676"/>
                </a:lnTo>
                <a:lnTo>
                  <a:pt x="2087473" y="997750"/>
                </a:lnTo>
                <a:lnTo>
                  <a:pt x="2087867" y="1005687"/>
                </a:lnTo>
                <a:lnTo>
                  <a:pt x="2084692" y="1009002"/>
                </a:lnTo>
                <a:lnTo>
                  <a:pt x="2080767" y="1009103"/>
                </a:lnTo>
                <a:close/>
              </a:path>
              <a:path w="2089150" h="2089150">
                <a:moveTo>
                  <a:pt x="2078443" y="966292"/>
                </a:moveTo>
                <a:lnTo>
                  <a:pt x="2074227" y="966292"/>
                </a:lnTo>
                <a:lnTo>
                  <a:pt x="2071103" y="963460"/>
                </a:lnTo>
                <a:lnTo>
                  <a:pt x="2070506" y="955928"/>
                </a:lnTo>
                <a:lnTo>
                  <a:pt x="2073427" y="952360"/>
                </a:lnTo>
                <a:lnTo>
                  <a:pt x="2077351" y="952055"/>
                </a:lnTo>
                <a:lnTo>
                  <a:pt x="2081263" y="951814"/>
                </a:lnTo>
                <a:lnTo>
                  <a:pt x="2084743" y="954735"/>
                </a:lnTo>
                <a:lnTo>
                  <a:pt x="2084984" y="958659"/>
                </a:lnTo>
                <a:lnTo>
                  <a:pt x="2085289" y="962571"/>
                </a:lnTo>
                <a:lnTo>
                  <a:pt x="2082355" y="966000"/>
                </a:lnTo>
                <a:lnTo>
                  <a:pt x="2078443" y="966292"/>
                </a:lnTo>
                <a:close/>
              </a:path>
              <a:path w="2089150" h="2089150">
                <a:moveTo>
                  <a:pt x="2074417" y="923734"/>
                </a:moveTo>
                <a:lnTo>
                  <a:pt x="2070011" y="923734"/>
                </a:lnTo>
                <a:lnTo>
                  <a:pt x="2066836" y="921054"/>
                </a:lnTo>
                <a:lnTo>
                  <a:pt x="2066480" y="917435"/>
                </a:lnTo>
                <a:lnTo>
                  <a:pt x="2065934" y="913511"/>
                </a:lnTo>
                <a:lnTo>
                  <a:pt x="2068715" y="909942"/>
                </a:lnTo>
                <a:lnTo>
                  <a:pt x="2072639" y="909485"/>
                </a:lnTo>
                <a:lnTo>
                  <a:pt x="2076551" y="908989"/>
                </a:lnTo>
                <a:lnTo>
                  <a:pt x="2080120" y="911821"/>
                </a:lnTo>
                <a:lnTo>
                  <a:pt x="2080628" y="915746"/>
                </a:lnTo>
                <a:lnTo>
                  <a:pt x="2081072" y="919606"/>
                </a:lnTo>
                <a:lnTo>
                  <a:pt x="2078342" y="923239"/>
                </a:lnTo>
                <a:lnTo>
                  <a:pt x="2074417" y="923734"/>
                </a:lnTo>
                <a:close/>
              </a:path>
              <a:path w="2089150" h="2089150">
                <a:moveTo>
                  <a:pt x="2068118" y="881316"/>
                </a:moveTo>
                <a:lnTo>
                  <a:pt x="2064003" y="881316"/>
                </a:lnTo>
                <a:lnTo>
                  <a:pt x="2060981" y="878827"/>
                </a:lnTo>
                <a:lnTo>
                  <a:pt x="2060384" y="875309"/>
                </a:lnTo>
                <a:lnTo>
                  <a:pt x="2059685" y="871385"/>
                </a:lnTo>
                <a:lnTo>
                  <a:pt x="2062314" y="867765"/>
                </a:lnTo>
                <a:lnTo>
                  <a:pt x="2066289" y="867168"/>
                </a:lnTo>
                <a:lnTo>
                  <a:pt x="2070100" y="866482"/>
                </a:lnTo>
                <a:lnTo>
                  <a:pt x="2073821" y="869111"/>
                </a:lnTo>
                <a:lnTo>
                  <a:pt x="2074417" y="873023"/>
                </a:lnTo>
                <a:lnTo>
                  <a:pt x="2075116" y="876846"/>
                </a:lnTo>
                <a:lnTo>
                  <a:pt x="2072436" y="880617"/>
                </a:lnTo>
                <a:lnTo>
                  <a:pt x="2068512" y="881214"/>
                </a:lnTo>
                <a:lnTo>
                  <a:pt x="2068118" y="881316"/>
                </a:lnTo>
                <a:close/>
              </a:path>
              <a:path w="2089150" h="2089150">
                <a:moveTo>
                  <a:pt x="2060486" y="839190"/>
                </a:moveTo>
                <a:lnTo>
                  <a:pt x="2056269" y="839190"/>
                </a:lnTo>
                <a:lnTo>
                  <a:pt x="2053183" y="836917"/>
                </a:lnTo>
                <a:lnTo>
                  <a:pt x="2052548" y="833488"/>
                </a:lnTo>
                <a:lnTo>
                  <a:pt x="2051748" y="829665"/>
                </a:lnTo>
                <a:lnTo>
                  <a:pt x="2054186" y="825855"/>
                </a:lnTo>
                <a:lnTo>
                  <a:pt x="2057996" y="825055"/>
                </a:lnTo>
                <a:lnTo>
                  <a:pt x="2061971" y="824268"/>
                </a:lnTo>
                <a:lnTo>
                  <a:pt x="2065693" y="826693"/>
                </a:lnTo>
                <a:lnTo>
                  <a:pt x="2066531" y="830567"/>
                </a:lnTo>
                <a:lnTo>
                  <a:pt x="2067331" y="834478"/>
                </a:lnTo>
                <a:lnTo>
                  <a:pt x="2064892" y="838200"/>
                </a:lnTo>
                <a:lnTo>
                  <a:pt x="2060981" y="839101"/>
                </a:lnTo>
                <a:lnTo>
                  <a:pt x="2060486" y="839190"/>
                </a:lnTo>
                <a:close/>
              </a:path>
              <a:path w="2089150" h="2089150">
                <a:moveTo>
                  <a:pt x="2050465" y="797471"/>
                </a:moveTo>
                <a:lnTo>
                  <a:pt x="2046744" y="797471"/>
                </a:lnTo>
                <a:lnTo>
                  <a:pt x="2043760" y="795286"/>
                </a:lnTo>
                <a:lnTo>
                  <a:pt x="2042020" y="788149"/>
                </a:lnTo>
                <a:lnTo>
                  <a:pt x="2044255" y="784275"/>
                </a:lnTo>
                <a:lnTo>
                  <a:pt x="2048179" y="783336"/>
                </a:lnTo>
                <a:lnTo>
                  <a:pt x="2052053" y="782345"/>
                </a:lnTo>
                <a:lnTo>
                  <a:pt x="2055863" y="784669"/>
                </a:lnTo>
                <a:lnTo>
                  <a:pt x="2057806" y="792365"/>
                </a:lnTo>
                <a:lnTo>
                  <a:pt x="2055418" y="796277"/>
                </a:lnTo>
                <a:lnTo>
                  <a:pt x="2051646" y="797178"/>
                </a:lnTo>
                <a:lnTo>
                  <a:pt x="2051050" y="797369"/>
                </a:lnTo>
                <a:lnTo>
                  <a:pt x="2050465" y="797471"/>
                </a:lnTo>
                <a:close/>
              </a:path>
              <a:path w="2089150" h="2089150">
                <a:moveTo>
                  <a:pt x="2039251" y="756094"/>
                </a:moveTo>
                <a:lnTo>
                  <a:pt x="2035428" y="756094"/>
                </a:lnTo>
                <a:lnTo>
                  <a:pt x="2032596" y="754062"/>
                </a:lnTo>
                <a:lnTo>
                  <a:pt x="2031707" y="750938"/>
                </a:lnTo>
                <a:lnTo>
                  <a:pt x="2031621" y="750735"/>
                </a:lnTo>
                <a:lnTo>
                  <a:pt x="2030615" y="747166"/>
                </a:lnTo>
                <a:lnTo>
                  <a:pt x="2032698" y="743254"/>
                </a:lnTo>
                <a:lnTo>
                  <a:pt x="2040242" y="741019"/>
                </a:lnTo>
                <a:lnTo>
                  <a:pt x="2044255" y="743153"/>
                </a:lnTo>
                <a:lnTo>
                  <a:pt x="2045518" y="747166"/>
                </a:lnTo>
                <a:lnTo>
                  <a:pt x="2046541" y="750735"/>
                </a:lnTo>
                <a:lnTo>
                  <a:pt x="2044357" y="754659"/>
                </a:lnTo>
                <a:lnTo>
                  <a:pt x="2039937" y="756043"/>
                </a:lnTo>
                <a:lnTo>
                  <a:pt x="2039251" y="756094"/>
                </a:lnTo>
                <a:close/>
              </a:path>
              <a:path w="2089150" h="2089150">
                <a:moveTo>
                  <a:pt x="2031707" y="751039"/>
                </a:moveTo>
                <a:close/>
              </a:path>
              <a:path w="2089150" h="2089150">
                <a:moveTo>
                  <a:pt x="2026196" y="715175"/>
                </a:moveTo>
                <a:lnTo>
                  <a:pt x="2022475" y="715175"/>
                </a:lnTo>
                <a:lnTo>
                  <a:pt x="2019706" y="713333"/>
                </a:lnTo>
                <a:lnTo>
                  <a:pt x="2018753" y="710260"/>
                </a:lnTo>
                <a:lnTo>
                  <a:pt x="2017369" y="706640"/>
                </a:lnTo>
                <a:lnTo>
                  <a:pt x="2019452" y="702525"/>
                </a:lnTo>
                <a:lnTo>
                  <a:pt x="2023173" y="701230"/>
                </a:lnTo>
                <a:lnTo>
                  <a:pt x="2026894" y="699985"/>
                </a:lnTo>
                <a:lnTo>
                  <a:pt x="2030920" y="701928"/>
                </a:lnTo>
                <a:lnTo>
                  <a:pt x="2033498" y="709422"/>
                </a:lnTo>
                <a:lnTo>
                  <a:pt x="2031504" y="713536"/>
                </a:lnTo>
                <a:lnTo>
                  <a:pt x="2027783" y="714768"/>
                </a:lnTo>
                <a:lnTo>
                  <a:pt x="2026196" y="715175"/>
                </a:lnTo>
                <a:close/>
              </a:path>
              <a:path w="2089150" h="2089150">
                <a:moveTo>
                  <a:pt x="2011464" y="674839"/>
                </a:moveTo>
                <a:lnTo>
                  <a:pt x="2007844" y="674839"/>
                </a:lnTo>
                <a:lnTo>
                  <a:pt x="2005114" y="673049"/>
                </a:lnTo>
                <a:lnTo>
                  <a:pt x="2002535" y="666610"/>
                </a:lnTo>
                <a:lnTo>
                  <a:pt x="2004428" y="662482"/>
                </a:lnTo>
                <a:lnTo>
                  <a:pt x="2008047" y="660996"/>
                </a:lnTo>
                <a:lnTo>
                  <a:pt x="2011667" y="659612"/>
                </a:lnTo>
                <a:lnTo>
                  <a:pt x="2015883" y="661390"/>
                </a:lnTo>
                <a:lnTo>
                  <a:pt x="2017267" y="665111"/>
                </a:lnTo>
                <a:lnTo>
                  <a:pt x="2018715" y="668731"/>
                </a:lnTo>
                <a:lnTo>
                  <a:pt x="2016975" y="672858"/>
                </a:lnTo>
                <a:lnTo>
                  <a:pt x="2013254" y="674344"/>
                </a:lnTo>
                <a:lnTo>
                  <a:pt x="2012365" y="674636"/>
                </a:lnTo>
                <a:lnTo>
                  <a:pt x="2011464" y="674839"/>
                </a:lnTo>
                <a:close/>
              </a:path>
              <a:path w="2089150" h="2089150">
                <a:moveTo>
                  <a:pt x="1995195" y="635203"/>
                </a:moveTo>
                <a:lnTo>
                  <a:pt x="1991474" y="635203"/>
                </a:lnTo>
                <a:lnTo>
                  <a:pt x="1988794" y="633514"/>
                </a:lnTo>
                <a:lnTo>
                  <a:pt x="1987600" y="630834"/>
                </a:lnTo>
                <a:lnTo>
                  <a:pt x="1986064" y="627214"/>
                </a:lnTo>
                <a:lnTo>
                  <a:pt x="1987702" y="622998"/>
                </a:lnTo>
                <a:lnTo>
                  <a:pt x="1994992" y="619874"/>
                </a:lnTo>
                <a:lnTo>
                  <a:pt x="1999119" y="621512"/>
                </a:lnTo>
                <a:lnTo>
                  <a:pt x="2000796" y="625182"/>
                </a:lnTo>
                <a:lnTo>
                  <a:pt x="2002345" y="628700"/>
                </a:lnTo>
                <a:lnTo>
                  <a:pt x="2000707" y="632917"/>
                </a:lnTo>
                <a:lnTo>
                  <a:pt x="1997036" y="634606"/>
                </a:lnTo>
                <a:lnTo>
                  <a:pt x="1996185" y="634949"/>
                </a:lnTo>
                <a:lnTo>
                  <a:pt x="1995195" y="635203"/>
                </a:lnTo>
                <a:close/>
              </a:path>
              <a:path w="2089150" h="2089150">
                <a:moveTo>
                  <a:pt x="1977237" y="596214"/>
                </a:moveTo>
                <a:lnTo>
                  <a:pt x="1973465" y="596214"/>
                </a:lnTo>
                <a:lnTo>
                  <a:pt x="1970938" y="594715"/>
                </a:lnTo>
                <a:lnTo>
                  <a:pt x="1969744" y="592188"/>
                </a:lnTo>
                <a:lnTo>
                  <a:pt x="1967953" y="588619"/>
                </a:lnTo>
                <a:lnTo>
                  <a:pt x="1969452" y="584403"/>
                </a:lnTo>
                <a:lnTo>
                  <a:pt x="1976539" y="580885"/>
                </a:lnTo>
                <a:lnTo>
                  <a:pt x="1980755" y="582371"/>
                </a:lnTo>
                <a:lnTo>
                  <a:pt x="1982495" y="585889"/>
                </a:lnTo>
                <a:lnTo>
                  <a:pt x="1984286" y="589406"/>
                </a:lnTo>
                <a:lnTo>
                  <a:pt x="1982787" y="593725"/>
                </a:lnTo>
                <a:lnTo>
                  <a:pt x="1978278" y="596011"/>
                </a:lnTo>
                <a:lnTo>
                  <a:pt x="1977237" y="596214"/>
                </a:lnTo>
                <a:close/>
              </a:path>
              <a:path w="2089150" h="2089150">
                <a:moveTo>
                  <a:pt x="1957590" y="558114"/>
                </a:moveTo>
                <a:lnTo>
                  <a:pt x="1953869" y="558114"/>
                </a:lnTo>
                <a:lnTo>
                  <a:pt x="1951393" y="556717"/>
                </a:lnTo>
                <a:lnTo>
                  <a:pt x="1948268" y="550862"/>
                </a:lnTo>
                <a:lnTo>
                  <a:pt x="1949500" y="546544"/>
                </a:lnTo>
                <a:lnTo>
                  <a:pt x="1953082" y="544664"/>
                </a:lnTo>
                <a:lnTo>
                  <a:pt x="1956498" y="542785"/>
                </a:lnTo>
                <a:lnTo>
                  <a:pt x="1960816" y="544067"/>
                </a:lnTo>
                <a:lnTo>
                  <a:pt x="1962696" y="547497"/>
                </a:lnTo>
                <a:lnTo>
                  <a:pt x="1964537" y="550964"/>
                </a:lnTo>
                <a:lnTo>
                  <a:pt x="1963292" y="555332"/>
                </a:lnTo>
                <a:lnTo>
                  <a:pt x="1959825" y="557212"/>
                </a:lnTo>
                <a:lnTo>
                  <a:pt x="1958784" y="557809"/>
                </a:lnTo>
                <a:lnTo>
                  <a:pt x="1957590" y="558114"/>
                </a:lnTo>
                <a:close/>
              </a:path>
              <a:path w="2089150" h="2089150">
                <a:moveTo>
                  <a:pt x="1936457" y="520801"/>
                </a:moveTo>
                <a:lnTo>
                  <a:pt x="1932736" y="520801"/>
                </a:lnTo>
                <a:lnTo>
                  <a:pt x="1930400" y="519506"/>
                </a:lnTo>
                <a:lnTo>
                  <a:pt x="1929015" y="517283"/>
                </a:lnTo>
                <a:lnTo>
                  <a:pt x="1927034" y="513905"/>
                </a:lnTo>
                <a:lnTo>
                  <a:pt x="1928126" y="509485"/>
                </a:lnTo>
                <a:lnTo>
                  <a:pt x="1934921" y="505472"/>
                </a:lnTo>
                <a:lnTo>
                  <a:pt x="1939340" y="506564"/>
                </a:lnTo>
                <a:lnTo>
                  <a:pt x="1941271" y="509981"/>
                </a:lnTo>
                <a:lnTo>
                  <a:pt x="1943353" y="513359"/>
                </a:lnTo>
                <a:lnTo>
                  <a:pt x="1942160" y="517778"/>
                </a:lnTo>
                <a:lnTo>
                  <a:pt x="1937651" y="520407"/>
                </a:lnTo>
                <a:lnTo>
                  <a:pt x="1936457" y="520801"/>
                </a:lnTo>
                <a:close/>
              </a:path>
              <a:path w="2089150" h="2089150">
                <a:moveTo>
                  <a:pt x="1913788" y="484390"/>
                </a:moveTo>
                <a:lnTo>
                  <a:pt x="1910067" y="484390"/>
                </a:lnTo>
                <a:lnTo>
                  <a:pt x="1907832" y="483298"/>
                </a:lnTo>
                <a:lnTo>
                  <a:pt x="1906380" y="481063"/>
                </a:lnTo>
                <a:lnTo>
                  <a:pt x="1904263" y="477888"/>
                </a:lnTo>
                <a:lnTo>
                  <a:pt x="1905152" y="473468"/>
                </a:lnTo>
                <a:lnTo>
                  <a:pt x="1911845" y="469163"/>
                </a:lnTo>
                <a:lnTo>
                  <a:pt x="1916264" y="470052"/>
                </a:lnTo>
                <a:lnTo>
                  <a:pt x="1918457" y="473468"/>
                </a:lnTo>
                <a:lnTo>
                  <a:pt x="1920582" y="476643"/>
                </a:lnTo>
                <a:lnTo>
                  <a:pt x="1919592" y="481063"/>
                </a:lnTo>
                <a:lnTo>
                  <a:pt x="1915172" y="483997"/>
                </a:lnTo>
                <a:lnTo>
                  <a:pt x="1913788" y="484390"/>
                </a:lnTo>
                <a:close/>
              </a:path>
              <a:path w="2089150" h="2089150">
                <a:moveTo>
                  <a:pt x="1889620" y="449021"/>
                </a:moveTo>
                <a:lnTo>
                  <a:pt x="1885911" y="449021"/>
                </a:lnTo>
                <a:lnTo>
                  <a:pt x="1883778" y="447979"/>
                </a:lnTo>
                <a:lnTo>
                  <a:pt x="1882381" y="445985"/>
                </a:lnTo>
                <a:lnTo>
                  <a:pt x="1880057" y="442861"/>
                </a:lnTo>
                <a:lnTo>
                  <a:pt x="1880793" y="438353"/>
                </a:lnTo>
                <a:lnTo>
                  <a:pt x="1884070" y="436067"/>
                </a:lnTo>
                <a:lnTo>
                  <a:pt x="1887194" y="433743"/>
                </a:lnTo>
                <a:lnTo>
                  <a:pt x="1891715" y="434530"/>
                </a:lnTo>
                <a:lnTo>
                  <a:pt x="1893989" y="437756"/>
                </a:lnTo>
                <a:lnTo>
                  <a:pt x="1896325" y="440880"/>
                </a:lnTo>
                <a:lnTo>
                  <a:pt x="1895525" y="445401"/>
                </a:lnTo>
                <a:lnTo>
                  <a:pt x="1891118" y="448525"/>
                </a:lnTo>
                <a:lnTo>
                  <a:pt x="1889620" y="449021"/>
                </a:lnTo>
                <a:close/>
              </a:path>
              <a:path w="2089150" h="2089150">
                <a:moveTo>
                  <a:pt x="1864029" y="414693"/>
                </a:moveTo>
                <a:lnTo>
                  <a:pt x="1860410" y="414693"/>
                </a:lnTo>
                <a:lnTo>
                  <a:pt x="1858225" y="413689"/>
                </a:lnTo>
                <a:lnTo>
                  <a:pt x="1854403" y="408787"/>
                </a:lnTo>
                <a:lnTo>
                  <a:pt x="1855000" y="404266"/>
                </a:lnTo>
                <a:lnTo>
                  <a:pt x="1858124" y="401891"/>
                </a:lnTo>
                <a:lnTo>
                  <a:pt x="1861197" y="399453"/>
                </a:lnTo>
                <a:lnTo>
                  <a:pt x="1865718" y="400050"/>
                </a:lnTo>
                <a:lnTo>
                  <a:pt x="1868144" y="403085"/>
                </a:lnTo>
                <a:lnTo>
                  <a:pt x="1870621" y="406260"/>
                </a:lnTo>
                <a:lnTo>
                  <a:pt x="1870036" y="410768"/>
                </a:lnTo>
                <a:lnTo>
                  <a:pt x="1866861" y="413105"/>
                </a:lnTo>
                <a:lnTo>
                  <a:pt x="1865617" y="414185"/>
                </a:lnTo>
                <a:lnTo>
                  <a:pt x="1864029" y="414693"/>
                </a:lnTo>
                <a:close/>
              </a:path>
              <a:path w="2089150" h="2089150">
                <a:moveTo>
                  <a:pt x="1837042" y="381393"/>
                </a:moveTo>
                <a:lnTo>
                  <a:pt x="1833371" y="381393"/>
                </a:lnTo>
                <a:lnTo>
                  <a:pt x="1831428" y="380504"/>
                </a:lnTo>
                <a:lnTo>
                  <a:pt x="1827415" y="375894"/>
                </a:lnTo>
                <a:lnTo>
                  <a:pt x="1827809" y="371373"/>
                </a:lnTo>
                <a:lnTo>
                  <a:pt x="1830844" y="368846"/>
                </a:lnTo>
                <a:lnTo>
                  <a:pt x="1833765" y="366267"/>
                </a:lnTo>
                <a:lnTo>
                  <a:pt x="1838325" y="366560"/>
                </a:lnTo>
                <a:lnTo>
                  <a:pt x="1840864" y="369595"/>
                </a:lnTo>
                <a:lnTo>
                  <a:pt x="1843392" y="372668"/>
                </a:lnTo>
                <a:lnTo>
                  <a:pt x="1843049" y="377177"/>
                </a:lnTo>
                <a:lnTo>
                  <a:pt x="1840064" y="379717"/>
                </a:lnTo>
                <a:lnTo>
                  <a:pt x="1838680" y="380809"/>
                </a:lnTo>
                <a:lnTo>
                  <a:pt x="1837042" y="381393"/>
                </a:lnTo>
                <a:close/>
              </a:path>
              <a:path w="2089150" h="2089150">
                <a:moveTo>
                  <a:pt x="1808759" y="349300"/>
                </a:moveTo>
                <a:lnTo>
                  <a:pt x="1805139" y="349300"/>
                </a:lnTo>
                <a:lnTo>
                  <a:pt x="1803158" y="348513"/>
                </a:lnTo>
                <a:lnTo>
                  <a:pt x="1801774" y="347014"/>
                </a:lnTo>
                <a:lnTo>
                  <a:pt x="1799145" y="344093"/>
                </a:lnTo>
                <a:lnTo>
                  <a:pt x="1799335" y="339585"/>
                </a:lnTo>
                <a:lnTo>
                  <a:pt x="1802168" y="336905"/>
                </a:lnTo>
                <a:lnTo>
                  <a:pt x="1805139" y="334175"/>
                </a:lnTo>
                <a:lnTo>
                  <a:pt x="1809661" y="334365"/>
                </a:lnTo>
                <a:lnTo>
                  <a:pt x="1812289" y="337299"/>
                </a:lnTo>
                <a:lnTo>
                  <a:pt x="1814918" y="340169"/>
                </a:lnTo>
                <a:lnTo>
                  <a:pt x="1814715" y="344690"/>
                </a:lnTo>
                <a:lnTo>
                  <a:pt x="1811883" y="347421"/>
                </a:lnTo>
                <a:lnTo>
                  <a:pt x="1810499" y="348703"/>
                </a:lnTo>
                <a:lnTo>
                  <a:pt x="1808759" y="349300"/>
                </a:lnTo>
                <a:close/>
              </a:path>
              <a:path w="2089150" h="2089150">
                <a:moveTo>
                  <a:pt x="1779193" y="318350"/>
                </a:moveTo>
                <a:lnTo>
                  <a:pt x="1775472" y="318350"/>
                </a:lnTo>
                <a:lnTo>
                  <a:pt x="1773694" y="317652"/>
                </a:lnTo>
                <a:lnTo>
                  <a:pt x="1769478" y="313435"/>
                </a:lnTo>
                <a:lnTo>
                  <a:pt x="1769478" y="308914"/>
                </a:lnTo>
                <a:lnTo>
                  <a:pt x="1772348" y="306196"/>
                </a:lnTo>
                <a:lnTo>
                  <a:pt x="1775078" y="303364"/>
                </a:lnTo>
                <a:lnTo>
                  <a:pt x="1779587" y="303364"/>
                </a:lnTo>
                <a:lnTo>
                  <a:pt x="1782317" y="306196"/>
                </a:lnTo>
                <a:lnTo>
                  <a:pt x="1782470" y="306196"/>
                </a:lnTo>
                <a:lnTo>
                  <a:pt x="1785200" y="308914"/>
                </a:lnTo>
                <a:lnTo>
                  <a:pt x="1785200" y="313435"/>
                </a:lnTo>
                <a:lnTo>
                  <a:pt x="1782470" y="316306"/>
                </a:lnTo>
                <a:lnTo>
                  <a:pt x="1780984" y="317652"/>
                </a:lnTo>
                <a:lnTo>
                  <a:pt x="1779193" y="318350"/>
                </a:lnTo>
                <a:close/>
              </a:path>
              <a:path w="2089150" h="2089150">
                <a:moveTo>
                  <a:pt x="1748383" y="288734"/>
                </a:moveTo>
                <a:lnTo>
                  <a:pt x="1744662" y="288734"/>
                </a:lnTo>
                <a:lnTo>
                  <a:pt x="1742986" y="288137"/>
                </a:lnTo>
                <a:lnTo>
                  <a:pt x="1738668" y="284111"/>
                </a:lnTo>
                <a:lnTo>
                  <a:pt x="1738464" y="279603"/>
                </a:lnTo>
                <a:lnTo>
                  <a:pt x="1741195" y="276720"/>
                </a:lnTo>
                <a:lnTo>
                  <a:pt x="1743875" y="273799"/>
                </a:lnTo>
                <a:lnTo>
                  <a:pt x="1748383" y="273596"/>
                </a:lnTo>
                <a:lnTo>
                  <a:pt x="1751215" y="276326"/>
                </a:lnTo>
                <a:lnTo>
                  <a:pt x="1754187" y="279006"/>
                </a:lnTo>
                <a:lnTo>
                  <a:pt x="1754339" y="283514"/>
                </a:lnTo>
                <a:lnTo>
                  <a:pt x="1751710" y="286448"/>
                </a:lnTo>
                <a:lnTo>
                  <a:pt x="1750275" y="287934"/>
                </a:lnTo>
                <a:lnTo>
                  <a:pt x="1748383" y="288734"/>
                </a:lnTo>
                <a:close/>
              </a:path>
              <a:path w="2089150" h="2089150">
                <a:moveTo>
                  <a:pt x="1716290" y="260350"/>
                </a:moveTo>
                <a:lnTo>
                  <a:pt x="1712620" y="260350"/>
                </a:lnTo>
                <a:lnTo>
                  <a:pt x="1711083" y="259753"/>
                </a:lnTo>
                <a:lnTo>
                  <a:pt x="1709699" y="258660"/>
                </a:lnTo>
                <a:lnTo>
                  <a:pt x="1706613" y="256133"/>
                </a:lnTo>
                <a:lnTo>
                  <a:pt x="1706270" y="251625"/>
                </a:lnTo>
                <a:lnTo>
                  <a:pt x="1708797" y="248551"/>
                </a:lnTo>
                <a:lnTo>
                  <a:pt x="1711375" y="245617"/>
                </a:lnTo>
                <a:lnTo>
                  <a:pt x="1715896" y="245224"/>
                </a:lnTo>
                <a:lnTo>
                  <a:pt x="1718919" y="247751"/>
                </a:lnTo>
                <a:lnTo>
                  <a:pt x="1721942" y="250329"/>
                </a:lnTo>
                <a:lnTo>
                  <a:pt x="1722246" y="254850"/>
                </a:lnTo>
                <a:lnTo>
                  <a:pt x="1719719" y="257771"/>
                </a:lnTo>
                <a:lnTo>
                  <a:pt x="1718322" y="259460"/>
                </a:lnTo>
                <a:lnTo>
                  <a:pt x="1716290" y="260350"/>
                </a:lnTo>
                <a:close/>
              </a:path>
              <a:path w="2089150" h="2089150">
                <a:moveTo>
                  <a:pt x="1683207" y="233362"/>
                </a:moveTo>
                <a:lnTo>
                  <a:pt x="1679575" y="233362"/>
                </a:lnTo>
                <a:lnTo>
                  <a:pt x="1677987" y="232867"/>
                </a:lnTo>
                <a:lnTo>
                  <a:pt x="1676704" y="231775"/>
                </a:lnTo>
                <a:lnTo>
                  <a:pt x="1673580" y="229450"/>
                </a:lnTo>
                <a:lnTo>
                  <a:pt x="1672983" y="224929"/>
                </a:lnTo>
                <a:lnTo>
                  <a:pt x="1675409" y="221754"/>
                </a:lnTo>
                <a:lnTo>
                  <a:pt x="1677898" y="218732"/>
                </a:lnTo>
                <a:lnTo>
                  <a:pt x="1682305" y="218135"/>
                </a:lnTo>
                <a:lnTo>
                  <a:pt x="1685429" y="220560"/>
                </a:lnTo>
                <a:lnTo>
                  <a:pt x="1688604" y="222948"/>
                </a:lnTo>
                <a:lnTo>
                  <a:pt x="1689061" y="227456"/>
                </a:lnTo>
                <a:lnTo>
                  <a:pt x="1686725" y="230581"/>
                </a:lnTo>
                <a:lnTo>
                  <a:pt x="1685239" y="232371"/>
                </a:lnTo>
                <a:lnTo>
                  <a:pt x="1683207" y="233362"/>
                </a:lnTo>
                <a:close/>
              </a:path>
              <a:path w="2089150" h="2089150">
                <a:moveTo>
                  <a:pt x="1648917" y="207721"/>
                </a:moveTo>
                <a:lnTo>
                  <a:pt x="1645297" y="207721"/>
                </a:lnTo>
                <a:lnTo>
                  <a:pt x="1643811" y="207225"/>
                </a:lnTo>
                <a:lnTo>
                  <a:pt x="1639392" y="204101"/>
                </a:lnTo>
                <a:lnTo>
                  <a:pt x="1638604" y="199580"/>
                </a:lnTo>
                <a:lnTo>
                  <a:pt x="1640890" y="196456"/>
                </a:lnTo>
                <a:lnTo>
                  <a:pt x="1643214" y="193179"/>
                </a:lnTo>
                <a:lnTo>
                  <a:pt x="1647634" y="192481"/>
                </a:lnTo>
                <a:lnTo>
                  <a:pt x="1654136" y="197002"/>
                </a:lnTo>
                <a:lnTo>
                  <a:pt x="1654822" y="201510"/>
                </a:lnTo>
                <a:lnTo>
                  <a:pt x="1652549" y="204685"/>
                </a:lnTo>
                <a:lnTo>
                  <a:pt x="1651101" y="206628"/>
                </a:lnTo>
                <a:lnTo>
                  <a:pt x="1648917" y="207721"/>
                </a:lnTo>
                <a:close/>
              </a:path>
              <a:path w="2089150" h="2089150">
                <a:moveTo>
                  <a:pt x="1613700" y="183553"/>
                </a:moveTo>
                <a:lnTo>
                  <a:pt x="1610029" y="183553"/>
                </a:lnTo>
                <a:lnTo>
                  <a:pt x="1608683" y="183210"/>
                </a:lnTo>
                <a:lnTo>
                  <a:pt x="1607502" y="182410"/>
                </a:lnTo>
                <a:lnTo>
                  <a:pt x="1604175" y="180238"/>
                </a:lnTo>
                <a:lnTo>
                  <a:pt x="1603286" y="175818"/>
                </a:lnTo>
                <a:lnTo>
                  <a:pt x="1607591" y="169125"/>
                </a:lnTo>
                <a:lnTo>
                  <a:pt x="1612010" y="168275"/>
                </a:lnTo>
                <a:lnTo>
                  <a:pt x="1615338" y="170408"/>
                </a:lnTo>
                <a:lnTo>
                  <a:pt x="1618614" y="172592"/>
                </a:lnTo>
                <a:lnTo>
                  <a:pt x="1619554" y="177012"/>
                </a:lnTo>
                <a:lnTo>
                  <a:pt x="1615935" y="182410"/>
                </a:lnTo>
                <a:lnTo>
                  <a:pt x="1613700" y="183553"/>
                </a:lnTo>
                <a:close/>
              </a:path>
              <a:path w="2089150" h="2089150">
                <a:moveTo>
                  <a:pt x="1577530" y="160781"/>
                </a:moveTo>
                <a:lnTo>
                  <a:pt x="1573809" y="160781"/>
                </a:lnTo>
                <a:lnTo>
                  <a:pt x="1572526" y="160489"/>
                </a:lnTo>
                <a:lnTo>
                  <a:pt x="1571485" y="159791"/>
                </a:lnTo>
                <a:lnTo>
                  <a:pt x="1568005" y="157860"/>
                </a:lnTo>
                <a:lnTo>
                  <a:pt x="1566964" y="153441"/>
                </a:lnTo>
                <a:lnTo>
                  <a:pt x="1568907" y="150025"/>
                </a:lnTo>
                <a:lnTo>
                  <a:pt x="1570989" y="146646"/>
                </a:lnTo>
                <a:lnTo>
                  <a:pt x="1575396" y="145605"/>
                </a:lnTo>
                <a:lnTo>
                  <a:pt x="1578724" y="147535"/>
                </a:lnTo>
                <a:lnTo>
                  <a:pt x="1582153" y="149618"/>
                </a:lnTo>
                <a:lnTo>
                  <a:pt x="1583245" y="153936"/>
                </a:lnTo>
                <a:lnTo>
                  <a:pt x="1581302" y="157365"/>
                </a:lnTo>
                <a:lnTo>
                  <a:pt x="1579918" y="159651"/>
                </a:lnTo>
                <a:lnTo>
                  <a:pt x="1577530" y="160781"/>
                </a:lnTo>
                <a:close/>
              </a:path>
              <a:path w="2089150" h="2089150">
                <a:moveTo>
                  <a:pt x="1540421" y="139700"/>
                </a:moveTo>
                <a:lnTo>
                  <a:pt x="1536700" y="139700"/>
                </a:lnTo>
                <a:lnTo>
                  <a:pt x="1535518" y="139407"/>
                </a:lnTo>
                <a:lnTo>
                  <a:pt x="1534477" y="138810"/>
                </a:lnTo>
                <a:lnTo>
                  <a:pt x="1530997" y="136918"/>
                </a:lnTo>
                <a:lnTo>
                  <a:pt x="1529765" y="132613"/>
                </a:lnTo>
                <a:lnTo>
                  <a:pt x="1531594" y="129082"/>
                </a:lnTo>
                <a:lnTo>
                  <a:pt x="1533486" y="125666"/>
                </a:lnTo>
                <a:lnTo>
                  <a:pt x="1537792" y="124371"/>
                </a:lnTo>
                <a:lnTo>
                  <a:pt x="1544789" y="128092"/>
                </a:lnTo>
                <a:lnTo>
                  <a:pt x="1546034" y="132410"/>
                </a:lnTo>
                <a:lnTo>
                  <a:pt x="1544192" y="135978"/>
                </a:lnTo>
                <a:lnTo>
                  <a:pt x="1542910" y="138315"/>
                </a:lnTo>
                <a:lnTo>
                  <a:pt x="1540421" y="139700"/>
                </a:lnTo>
                <a:close/>
              </a:path>
              <a:path w="2089150" h="2089150">
                <a:moveTo>
                  <a:pt x="1502524" y="120053"/>
                </a:moveTo>
                <a:lnTo>
                  <a:pt x="1498803" y="120053"/>
                </a:lnTo>
                <a:lnTo>
                  <a:pt x="1497710" y="119862"/>
                </a:lnTo>
                <a:lnTo>
                  <a:pt x="1493253" y="117576"/>
                </a:lnTo>
                <a:lnTo>
                  <a:pt x="1491754" y="113309"/>
                </a:lnTo>
                <a:lnTo>
                  <a:pt x="1493392" y="109740"/>
                </a:lnTo>
                <a:lnTo>
                  <a:pt x="1495183" y="106210"/>
                </a:lnTo>
                <a:lnTo>
                  <a:pt x="1499501" y="104724"/>
                </a:lnTo>
                <a:lnTo>
                  <a:pt x="1503019" y="106514"/>
                </a:lnTo>
                <a:lnTo>
                  <a:pt x="1506588" y="108254"/>
                </a:lnTo>
                <a:lnTo>
                  <a:pt x="1508036" y="112521"/>
                </a:lnTo>
                <a:lnTo>
                  <a:pt x="1506296" y="116039"/>
                </a:lnTo>
                <a:lnTo>
                  <a:pt x="1505102" y="118567"/>
                </a:lnTo>
                <a:lnTo>
                  <a:pt x="1502524" y="120053"/>
                </a:lnTo>
                <a:close/>
              </a:path>
              <a:path w="2089150" h="2089150">
                <a:moveTo>
                  <a:pt x="1463878" y="102095"/>
                </a:moveTo>
                <a:lnTo>
                  <a:pt x="1460157" y="102095"/>
                </a:lnTo>
                <a:lnTo>
                  <a:pt x="1459166" y="101904"/>
                </a:lnTo>
                <a:lnTo>
                  <a:pt x="1458175" y="101409"/>
                </a:lnTo>
                <a:lnTo>
                  <a:pt x="1454645" y="99821"/>
                </a:lnTo>
                <a:lnTo>
                  <a:pt x="1452968" y="95605"/>
                </a:lnTo>
                <a:lnTo>
                  <a:pt x="1456093" y="88455"/>
                </a:lnTo>
                <a:lnTo>
                  <a:pt x="1460360" y="86766"/>
                </a:lnTo>
                <a:lnTo>
                  <a:pt x="1463979" y="88353"/>
                </a:lnTo>
                <a:lnTo>
                  <a:pt x="1467599" y="89890"/>
                </a:lnTo>
                <a:lnTo>
                  <a:pt x="1469186" y="94157"/>
                </a:lnTo>
                <a:lnTo>
                  <a:pt x="1467599" y="97777"/>
                </a:lnTo>
                <a:lnTo>
                  <a:pt x="1466405" y="100406"/>
                </a:lnTo>
                <a:lnTo>
                  <a:pt x="1463878" y="102095"/>
                </a:lnTo>
                <a:close/>
              </a:path>
              <a:path w="2089150" h="2089150">
                <a:moveTo>
                  <a:pt x="1424495" y="85674"/>
                </a:moveTo>
                <a:lnTo>
                  <a:pt x="1420774" y="85674"/>
                </a:lnTo>
                <a:lnTo>
                  <a:pt x="1419872" y="85483"/>
                </a:lnTo>
                <a:lnTo>
                  <a:pt x="1418983" y="85178"/>
                </a:lnTo>
                <a:lnTo>
                  <a:pt x="1415364" y="83743"/>
                </a:lnTo>
                <a:lnTo>
                  <a:pt x="1413522" y="79628"/>
                </a:lnTo>
                <a:lnTo>
                  <a:pt x="1414970" y="75958"/>
                </a:lnTo>
                <a:lnTo>
                  <a:pt x="1416354" y="72237"/>
                </a:lnTo>
                <a:lnTo>
                  <a:pt x="1420571" y="70497"/>
                </a:lnTo>
                <a:lnTo>
                  <a:pt x="1424190" y="71831"/>
                </a:lnTo>
                <a:lnTo>
                  <a:pt x="1427911" y="73329"/>
                </a:lnTo>
                <a:lnTo>
                  <a:pt x="1429702" y="77444"/>
                </a:lnTo>
                <a:lnTo>
                  <a:pt x="1428203" y="81064"/>
                </a:lnTo>
                <a:lnTo>
                  <a:pt x="1427162" y="83946"/>
                </a:lnTo>
                <a:lnTo>
                  <a:pt x="1424495" y="85674"/>
                </a:lnTo>
                <a:close/>
              </a:path>
              <a:path w="2089150" h="2089150">
                <a:moveTo>
                  <a:pt x="1384350" y="70891"/>
                </a:moveTo>
                <a:lnTo>
                  <a:pt x="1381378" y="70891"/>
                </a:lnTo>
                <a:lnTo>
                  <a:pt x="1379842" y="70789"/>
                </a:lnTo>
                <a:lnTo>
                  <a:pt x="1375321" y="69202"/>
                </a:lnTo>
                <a:lnTo>
                  <a:pt x="1373339" y="65189"/>
                </a:lnTo>
                <a:lnTo>
                  <a:pt x="1374635" y="61467"/>
                </a:lnTo>
                <a:lnTo>
                  <a:pt x="1375917" y="57696"/>
                </a:lnTo>
                <a:lnTo>
                  <a:pt x="1379943" y="55765"/>
                </a:lnTo>
                <a:lnTo>
                  <a:pt x="1383664" y="57010"/>
                </a:lnTo>
                <a:lnTo>
                  <a:pt x="1387386" y="58292"/>
                </a:lnTo>
                <a:lnTo>
                  <a:pt x="1389367" y="62306"/>
                </a:lnTo>
                <a:lnTo>
                  <a:pt x="1387081" y="69011"/>
                </a:lnTo>
                <a:lnTo>
                  <a:pt x="1384350" y="70891"/>
                </a:lnTo>
                <a:close/>
              </a:path>
              <a:path w="2089150" h="2089150">
                <a:moveTo>
                  <a:pt x="1343621" y="57797"/>
                </a:moveTo>
                <a:lnTo>
                  <a:pt x="1339850" y="57797"/>
                </a:lnTo>
                <a:lnTo>
                  <a:pt x="1339214" y="57696"/>
                </a:lnTo>
                <a:lnTo>
                  <a:pt x="1334744" y="56464"/>
                </a:lnTo>
                <a:lnTo>
                  <a:pt x="1332610" y="52438"/>
                </a:lnTo>
                <a:lnTo>
                  <a:pt x="1333703" y="48666"/>
                </a:lnTo>
                <a:lnTo>
                  <a:pt x="1334846" y="44843"/>
                </a:lnTo>
                <a:lnTo>
                  <a:pt x="1338808" y="42671"/>
                </a:lnTo>
                <a:lnTo>
                  <a:pt x="1342631" y="43853"/>
                </a:lnTo>
                <a:lnTo>
                  <a:pt x="1346352" y="44945"/>
                </a:lnTo>
                <a:lnTo>
                  <a:pt x="1348536" y="48971"/>
                </a:lnTo>
                <a:lnTo>
                  <a:pt x="1347444" y="52692"/>
                </a:lnTo>
                <a:lnTo>
                  <a:pt x="1346453" y="55867"/>
                </a:lnTo>
                <a:lnTo>
                  <a:pt x="1343621" y="57797"/>
                </a:lnTo>
                <a:close/>
              </a:path>
              <a:path w="2089150" h="2089150">
                <a:moveTo>
                  <a:pt x="1302448" y="46431"/>
                </a:moveTo>
                <a:lnTo>
                  <a:pt x="1298028" y="46431"/>
                </a:lnTo>
                <a:lnTo>
                  <a:pt x="1297444" y="46240"/>
                </a:lnTo>
                <a:lnTo>
                  <a:pt x="1293621" y="45250"/>
                </a:lnTo>
                <a:lnTo>
                  <a:pt x="1291386" y="41427"/>
                </a:lnTo>
                <a:lnTo>
                  <a:pt x="1292394" y="37312"/>
                </a:lnTo>
                <a:lnTo>
                  <a:pt x="1293228" y="33731"/>
                </a:lnTo>
                <a:lnTo>
                  <a:pt x="1297139" y="31407"/>
                </a:lnTo>
                <a:lnTo>
                  <a:pt x="1304836" y="33337"/>
                </a:lnTo>
                <a:lnTo>
                  <a:pt x="1307058" y="37312"/>
                </a:lnTo>
                <a:lnTo>
                  <a:pt x="1306169" y="41135"/>
                </a:lnTo>
                <a:lnTo>
                  <a:pt x="1305280" y="44259"/>
                </a:lnTo>
                <a:lnTo>
                  <a:pt x="1302448" y="46431"/>
                </a:lnTo>
                <a:close/>
              </a:path>
              <a:path w="2089150" h="2089150">
                <a:moveTo>
                  <a:pt x="1260830" y="36817"/>
                </a:moveTo>
                <a:lnTo>
                  <a:pt x="1256512" y="36817"/>
                </a:lnTo>
                <a:lnTo>
                  <a:pt x="1252092" y="35826"/>
                </a:lnTo>
                <a:lnTo>
                  <a:pt x="1249667" y="32105"/>
                </a:lnTo>
                <a:lnTo>
                  <a:pt x="1250454" y="28282"/>
                </a:lnTo>
                <a:lnTo>
                  <a:pt x="1251305" y="24307"/>
                </a:lnTo>
                <a:lnTo>
                  <a:pt x="1255077" y="21882"/>
                </a:lnTo>
                <a:lnTo>
                  <a:pt x="1262811" y="23469"/>
                </a:lnTo>
                <a:lnTo>
                  <a:pt x="1265237" y="27292"/>
                </a:lnTo>
                <a:lnTo>
                  <a:pt x="1264500" y="31102"/>
                </a:lnTo>
                <a:lnTo>
                  <a:pt x="1263802" y="34531"/>
                </a:lnTo>
                <a:lnTo>
                  <a:pt x="1260830" y="36817"/>
                </a:lnTo>
                <a:close/>
              </a:path>
              <a:path w="2089150" h="2089150">
                <a:moveTo>
                  <a:pt x="1218704" y="28968"/>
                </a:moveTo>
                <a:lnTo>
                  <a:pt x="1214983" y="28968"/>
                </a:lnTo>
                <a:lnTo>
                  <a:pt x="1214589" y="28828"/>
                </a:lnTo>
                <a:lnTo>
                  <a:pt x="1214196" y="28828"/>
                </a:lnTo>
                <a:lnTo>
                  <a:pt x="1210271" y="28181"/>
                </a:lnTo>
                <a:lnTo>
                  <a:pt x="1207592" y="24561"/>
                </a:lnTo>
                <a:lnTo>
                  <a:pt x="1208290" y="20586"/>
                </a:lnTo>
                <a:lnTo>
                  <a:pt x="1208938" y="16675"/>
                </a:lnTo>
                <a:lnTo>
                  <a:pt x="1212608" y="14135"/>
                </a:lnTo>
                <a:lnTo>
                  <a:pt x="1216571" y="14731"/>
                </a:lnTo>
                <a:lnTo>
                  <a:pt x="1220393" y="15379"/>
                </a:lnTo>
                <a:lnTo>
                  <a:pt x="1223022" y="19050"/>
                </a:lnTo>
                <a:lnTo>
                  <a:pt x="1222336" y="22974"/>
                </a:lnTo>
                <a:lnTo>
                  <a:pt x="1221790" y="26492"/>
                </a:lnTo>
                <a:lnTo>
                  <a:pt x="1218704" y="28968"/>
                </a:lnTo>
                <a:close/>
              </a:path>
              <a:path w="2089150" h="2089150">
                <a:moveTo>
                  <a:pt x="1176489" y="22771"/>
                </a:moveTo>
                <a:lnTo>
                  <a:pt x="1172070" y="22771"/>
                </a:lnTo>
                <a:lnTo>
                  <a:pt x="1168158" y="22275"/>
                </a:lnTo>
                <a:lnTo>
                  <a:pt x="1165326" y="18757"/>
                </a:lnTo>
                <a:lnTo>
                  <a:pt x="1165821" y="14833"/>
                </a:lnTo>
                <a:lnTo>
                  <a:pt x="1166266" y="10871"/>
                </a:lnTo>
                <a:lnTo>
                  <a:pt x="1169847" y="8039"/>
                </a:lnTo>
                <a:lnTo>
                  <a:pt x="1173759" y="8534"/>
                </a:lnTo>
                <a:lnTo>
                  <a:pt x="1177683" y="9029"/>
                </a:lnTo>
                <a:lnTo>
                  <a:pt x="1180515" y="12649"/>
                </a:lnTo>
                <a:lnTo>
                  <a:pt x="1180058" y="16471"/>
                </a:lnTo>
                <a:lnTo>
                  <a:pt x="1179563" y="20091"/>
                </a:lnTo>
                <a:lnTo>
                  <a:pt x="1176489" y="22771"/>
                </a:lnTo>
                <a:close/>
              </a:path>
              <a:path w="2089150" h="2089150">
                <a:moveTo>
                  <a:pt x="1133970" y="18453"/>
                </a:moveTo>
                <a:lnTo>
                  <a:pt x="1129855" y="18453"/>
                </a:lnTo>
                <a:lnTo>
                  <a:pt x="1129664" y="18364"/>
                </a:lnTo>
                <a:lnTo>
                  <a:pt x="1125740" y="18059"/>
                </a:lnTo>
                <a:lnTo>
                  <a:pt x="1122908" y="14643"/>
                </a:lnTo>
                <a:lnTo>
                  <a:pt x="1123505" y="6743"/>
                </a:lnTo>
                <a:lnTo>
                  <a:pt x="1126934" y="3822"/>
                </a:lnTo>
                <a:lnTo>
                  <a:pt x="1130846" y="4114"/>
                </a:lnTo>
                <a:lnTo>
                  <a:pt x="1134770" y="4521"/>
                </a:lnTo>
                <a:lnTo>
                  <a:pt x="1137742" y="7937"/>
                </a:lnTo>
                <a:lnTo>
                  <a:pt x="1137145" y="15582"/>
                </a:lnTo>
                <a:lnTo>
                  <a:pt x="1133970" y="18453"/>
                </a:lnTo>
                <a:close/>
              </a:path>
              <a:path w="2089150" h="2089150">
                <a:moveTo>
                  <a:pt x="1091310" y="15773"/>
                </a:moveTo>
                <a:lnTo>
                  <a:pt x="1087297" y="15773"/>
                </a:lnTo>
                <a:lnTo>
                  <a:pt x="1083221" y="15582"/>
                </a:lnTo>
                <a:lnTo>
                  <a:pt x="1080198" y="12255"/>
                </a:lnTo>
                <a:lnTo>
                  <a:pt x="1080401" y="8331"/>
                </a:lnTo>
                <a:lnTo>
                  <a:pt x="1080503" y="4419"/>
                </a:lnTo>
                <a:lnTo>
                  <a:pt x="1083817" y="1244"/>
                </a:lnTo>
                <a:lnTo>
                  <a:pt x="1091806" y="1638"/>
                </a:lnTo>
                <a:lnTo>
                  <a:pt x="1094828" y="5016"/>
                </a:lnTo>
                <a:lnTo>
                  <a:pt x="1094667" y="8331"/>
                </a:lnTo>
                <a:lnTo>
                  <a:pt x="1094536" y="12750"/>
                </a:lnTo>
                <a:lnTo>
                  <a:pt x="1091310" y="15773"/>
                </a:lnTo>
                <a:close/>
              </a:path>
              <a:path w="2089150" h="2089150">
                <a:moveTo>
                  <a:pt x="11861" y="1008710"/>
                </a:moveTo>
                <a:lnTo>
                  <a:pt x="7746" y="1008710"/>
                </a:lnTo>
                <a:lnTo>
                  <a:pt x="3822" y="1008506"/>
                </a:lnTo>
                <a:lnTo>
                  <a:pt x="800" y="1005281"/>
                </a:lnTo>
                <a:lnTo>
                  <a:pt x="901" y="1001267"/>
                </a:lnTo>
                <a:lnTo>
                  <a:pt x="1092" y="997343"/>
                </a:lnTo>
                <a:lnTo>
                  <a:pt x="4419" y="994270"/>
                </a:lnTo>
                <a:lnTo>
                  <a:pt x="8343" y="994473"/>
                </a:lnTo>
                <a:lnTo>
                  <a:pt x="12255" y="994575"/>
                </a:lnTo>
                <a:lnTo>
                  <a:pt x="15328" y="997940"/>
                </a:lnTo>
                <a:lnTo>
                  <a:pt x="15239" y="1001864"/>
                </a:lnTo>
                <a:lnTo>
                  <a:pt x="15036" y="1005687"/>
                </a:lnTo>
                <a:lnTo>
                  <a:pt x="11861" y="1008710"/>
                </a:lnTo>
                <a:close/>
              </a:path>
              <a:path w="2089150" h="2089150">
                <a:moveTo>
                  <a:pt x="14338" y="965898"/>
                </a:moveTo>
                <a:lnTo>
                  <a:pt x="10121" y="965898"/>
                </a:lnTo>
                <a:lnTo>
                  <a:pt x="6210" y="965593"/>
                </a:lnTo>
                <a:lnTo>
                  <a:pt x="3225" y="962177"/>
                </a:lnTo>
                <a:lnTo>
                  <a:pt x="3530" y="958253"/>
                </a:lnTo>
                <a:lnTo>
                  <a:pt x="3924" y="954239"/>
                </a:lnTo>
                <a:lnTo>
                  <a:pt x="7353" y="951407"/>
                </a:lnTo>
                <a:lnTo>
                  <a:pt x="11315" y="951661"/>
                </a:lnTo>
                <a:lnTo>
                  <a:pt x="15239" y="951953"/>
                </a:lnTo>
                <a:lnTo>
                  <a:pt x="18160" y="955433"/>
                </a:lnTo>
                <a:lnTo>
                  <a:pt x="17767" y="959345"/>
                </a:lnTo>
                <a:lnTo>
                  <a:pt x="17462" y="963066"/>
                </a:lnTo>
                <a:lnTo>
                  <a:pt x="14338" y="965898"/>
                </a:lnTo>
                <a:close/>
              </a:path>
              <a:path w="2089150" h="2089150">
                <a:moveTo>
                  <a:pt x="18656" y="923328"/>
                </a:moveTo>
                <a:lnTo>
                  <a:pt x="14249" y="923328"/>
                </a:lnTo>
                <a:lnTo>
                  <a:pt x="10325" y="922731"/>
                </a:lnTo>
                <a:lnTo>
                  <a:pt x="7442" y="919213"/>
                </a:lnTo>
                <a:lnTo>
                  <a:pt x="7937" y="915250"/>
                </a:lnTo>
                <a:lnTo>
                  <a:pt x="8445" y="911428"/>
                </a:lnTo>
                <a:lnTo>
                  <a:pt x="11963" y="908596"/>
                </a:lnTo>
                <a:lnTo>
                  <a:pt x="19850" y="909586"/>
                </a:lnTo>
                <a:lnTo>
                  <a:pt x="22682" y="913117"/>
                </a:lnTo>
                <a:lnTo>
                  <a:pt x="22186" y="917028"/>
                </a:lnTo>
                <a:lnTo>
                  <a:pt x="21678" y="920648"/>
                </a:lnTo>
                <a:lnTo>
                  <a:pt x="18656" y="923328"/>
                </a:lnTo>
                <a:close/>
              </a:path>
              <a:path w="2089150" h="2089150">
                <a:moveTo>
                  <a:pt x="24663" y="880910"/>
                </a:moveTo>
                <a:lnTo>
                  <a:pt x="20446" y="880910"/>
                </a:lnTo>
                <a:lnTo>
                  <a:pt x="20053" y="880821"/>
                </a:lnTo>
                <a:lnTo>
                  <a:pt x="16179" y="880122"/>
                </a:lnTo>
                <a:lnTo>
                  <a:pt x="13550" y="876503"/>
                </a:lnTo>
                <a:lnTo>
                  <a:pt x="14147" y="872578"/>
                </a:lnTo>
                <a:lnTo>
                  <a:pt x="14833" y="868718"/>
                </a:lnTo>
                <a:lnTo>
                  <a:pt x="18465" y="866089"/>
                </a:lnTo>
                <a:lnTo>
                  <a:pt x="22377" y="866775"/>
                </a:lnTo>
                <a:lnTo>
                  <a:pt x="26301" y="867371"/>
                </a:lnTo>
                <a:lnTo>
                  <a:pt x="28879" y="871092"/>
                </a:lnTo>
                <a:lnTo>
                  <a:pt x="28282" y="874915"/>
                </a:lnTo>
                <a:lnTo>
                  <a:pt x="27685" y="878433"/>
                </a:lnTo>
                <a:lnTo>
                  <a:pt x="24663" y="880910"/>
                </a:lnTo>
                <a:close/>
              </a:path>
              <a:path w="2089150" h="2089150">
                <a:moveTo>
                  <a:pt x="32397" y="838796"/>
                </a:moveTo>
                <a:lnTo>
                  <a:pt x="28079" y="838796"/>
                </a:lnTo>
                <a:lnTo>
                  <a:pt x="23774" y="837806"/>
                </a:lnTo>
                <a:lnTo>
                  <a:pt x="21285" y="834085"/>
                </a:lnTo>
                <a:lnTo>
                  <a:pt x="22872" y="826350"/>
                </a:lnTo>
                <a:lnTo>
                  <a:pt x="26695" y="823861"/>
                </a:lnTo>
                <a:lnTo>
                  <a:pt x="34429" y="825449"/>
                </a:lnTo>
                <a:lnTo>
                  <a:pt x="36918" y="829271"/>
                </a:lnTo>
                <a:lnTo>
                  <a:pt x="36118" y="833094"/>
                </a:lnTo>
                <a:lnTo>
                  <a:pt x="35331" y="836510"/>
                </a:lnTo>
                <a:lnTo>
                  <a:pt x="32397" y="838796"/>
                </a:lnTo>
                <a:close/>
              </a:path>
              <a:path w="2089150" h="2089150">
                <a:moveTo>
                  <a:pt x="41922" y="797077"/>
                </a:moveTo>
                <a:lnTo>
                  <a:pt x="38201" y="797077"/>
                </a:lnTo>
                <a:lnTo>
                  <a:pt x="37604" y="796975"/>
                </a:lnTo>
                <a:lnTo>
                  <a:pt x="37020" y="796785"/>
                </a:lnTo>
                <a:lnTo>
                  <a:pt x="33197" y="795883"/>
                </a:lnTo>
                <a:lnTo>
                  <a:pt x="30810" y="791972"/>
                </a:lnTo>
                <a:lnTo>
                  <a:pt x="32791" y="784275"/>
                </a:lnTo>
                <a:lnTo>
                  <a:pt x="36614" y="782040"/>
                </a:lnTo>
                <a:lnTo>
                  <a:pt x="40436" y="782942"/>
                </a:lnTo>
                <a:lnTo>
                  <a:pt x="44259" y="783932"/>
                </a:lnTo>
                <a:lnTo>
                  <a:pt x="46634" y="787844"/>
                </a:lnTo>
                <a:lnTo>
                  <a:pt x="45569" y="791972"/>
                </a:lnTo>
                <a:lnTo>
                  <a:pt x="44856" y="794892"/>
                </a:lnTo>
                <a:lnTo>
                  <a:pt x="41922" y="797077"/>
                </a:lnTo>
                <a:close/>
              </a:path>
              <a:path w="2089150" h="2089150">
                <a:moveTo>
                  <a:pt x="53238" y="755751"/>
                </a:moveTo>
                <a:lnTo>
                  <a:pt x="49364" y="755751"/>
                </a:lnTo>
                <a:lnTo>
                  <a:pt x="48666" y="755650"/>
                </a:lnTo>
                <a:lnTo>
                  <a:pt x="48120" y="755459"/>
                </a:lnTo>
                <a:lnTo>
                  <a:pt x="44259" y="754265"/>
                </a:lnTo>
                <a:lnTo>
                  <a:pt x="42125" y="750341"/>
                </a:lnTo>
                <a:lnTo>
                  <a:pt x="43319" y="746518"/>
                </a:lnTo>
                <a:lnTo>
                  <a:pt x="44361" y="742810"/>
                </a:lnTo>
                <a:lnTo>
                  <a:pt x="48425" y="740625"/>
                </a:lnTo>
                <a:lnTo>
                  <a:pt x="55968" y="742848"/>
                </a:lnTo>
                <a:lnTo>
                  <a:pt x="58102" y="746823"/>
                </a:lnTo>
                <a:lnTo>
                  <a:pt x="56070" y="753668"/>
                </a:lnTo>
                <a:lnTo>
                  <a:pt x="53238" y="755751"/>
                </a:lnTo>
                <a:close/>
              </a:path>
              <a:path w="2089150" h="2089150">
                <a:moveTo>
                  <a:pt x="66179" y="714870"/>
                </a:moveTo>
                <a:lnTo>
                  <a:pt x="62458" y="714870"/>
                </a:lnTo>
                <a:lnTo>
                  <a:pt x="61671" y="714768"/>
                </a:lnTo>
                <a:lnTo>
                  <a:pt x="60871" y="714476"/>
                </a:lnTo>
                <a:lnTo>
                  <a:pt x="57150" y="713231"/>
                </a:lnTo>
                <a:lnTo>
                  <a:pt x="55168" y="709167"/>
                </a:lnTo>
                <a:lnTo>
                  <a:pt x="57746" y="701725"/>
                </a:lnTo>
                <a:lnTo>
                  <a:pt x="61772" y="699693"/>
                </a:lnTo>
                <a:lnTo>
                  <a:pt x="65493" y="701027"/>
                </a:lnTo>
                <a:lnTo>
                  <a:pt x="69214" y="702221"/>
                </a:lnTo>
                <a:lnTo>
                  <a:pt x="71196" y="706335"/>
                </a:lnTo>
                <a:lnTo>
                  <a:pt x="69900" y="710056"/>
                </a:lnTo>
                <a:lnTo>
                  <a:pt x="68910" y="713041"/>
                </a:lnTo>
                <a:lnTo>
                  <a:pt x="66179" y="714870"/>
                </a:lnTo>
                <a:close/>
              </a:path>
              <a:path w="2089150" h="2089150">
                <a:moveTo>
                  <a:pt x="80822" y="674636"/>
                </a:moveTo>
                <a:lnTo>
                  <a:pt x="77050" y="674636"/>
                </a:lnTo>
                <a:lnTo>
                  <a:pt x="76161" y="674535"/>
                </a:lnTo>
                <a:lnTo>
                  <a:pt x="75310" y="674141"/>
                </a:lnTo>
                <a:lnTo>
                  <a:pt x="71640" y="672757"/>
                </a:lnTo>
                <a:lnTo>
                  <a:pt x="69900" y="668540"/>
                </a:lnTo>
                <a:lnTo>
                  <a:pt x="71297" y="664921"/>
                </a:lnTo>
                <a:lnTo>
                  <a:pt x="72732" y="661301"/>
                </a:lnTo>
                <a:lnTo>
                  <a:pt x="76847" y="659409"/>
                </a:lnTo>
                <a:lnTo>
                  <a:pt x="80517" y="660895"/>
                </a:lnTo>
                <a:lnTo>
                  <a:pt x="84239" y="662292"/>
                </a:lnTo>
                <a:lnTo>
                  <a:pt x="85978" y="666508"/>
                </a:lnTo>
                <a:lnTo>
                  <a:pt x="84645" y="670128"/>
                </a:lnTo>
                <a:lnTo>
                  <a:pt x="83451" y="672960"/>
                </a:lnTo>
                <a:lnTo>
                  <a:pt x="80822" y="674636"/>
                </a:lnTo>
                <a:close/>
              </a:path>
              <a:path w="2089150" h="2089150">
                <a:moveTo>
                  <a:pt x="97091" y="635203"/>
                </a:moveTo>
                <a:lnTo>
                  <a:pt x="93370" y="635203"/>
                </a:lnTo>
                <a:lnTo>
                  <a:pt x="92379" y="634949"/>
                </a:lnTo>
                <a:lnTo>
                  <a:pt x="91389" y="634606"/>
                </a:lnTo>
                <a:lnTo>
                  <a:pt x="87858" y="633018"/>
                </a:lnTo>
                <a:lnTo>
                  <a:pt x="86182" y="628802"/>
                </a:lnTo>
                <a:lnTo>
                  <a:pt x="89357" y="621512"/>
                </a:lnTo>
                <a:lnTo>
                  <a:pt x="93573" y="619874"/>
                </a:lnTo>
                <a:lnTo>
                  <a:pt x="97193" y="621512"/>
                </a:lnTo>
                <a:lnTo>
                  <a:pt x="100812" y="623100"/>
                </a:lnTo>
                <a:lnTo>
                  <a:pt x="102400" y="627316"/>
                </a:lnTo>
                <a:lnTo>
                  <a:pt x="100812" y="630834"/>
                </a:lnTo>
                <a:lnTo>
                  <a:pt x="99669" y="633615"/>
                </a:lnTo>
                <a:lnTo>
                  <a:pt x="97091" y="635203"/>
                </a:lnTo>
                <a:close/>
              </a:path>
              <a:path w="2089150" h="2089150">
                <a:moveTo>
                  <a:pt x="114947" y="596404"/>
                </a:moveTo>
                <a:lnTo>
                  <a:pt x="111226" y="596404"/>
                </a:lnTo>
                <a:lnTo>
                  <a:pt x="110134" y="596112"/>
                </a:lnTo>
                <a:lnTo>
                  <a:pt x="109143" y="595617"/>
                </a:lnTo>
                <a:lnTo>
                  <a:pt x="105625" y="593928"/>
                </a:lnTo>
                <a:lnTo>
                  <a:pt x="104190" y="589610"/>
                </a:lnTo>
                <a:lnTo>
                  <a:pt x="105917" y="586092"/>
                </a:lnTo>
                <a:lnTo>
                  <a:pt x="107607" y="582561"/>
                </a:lnTo>
                <a:lnTo>
                  <a:pt x="111925" y="581075"/>
                </a:lnTo>
                <a:lnTo>
                  <a:pt x="115442" y="582866"/>
                </a:lnTo>
                <a:lnTo>
                  <a:pt x="118973" y="584504"/>
                </a:lnTo>
                <a:lnTo>
                  <a:pt x="120459" y="588810"/>
                </a:lnTo>
                <a:lnTo>
                  <a:pt x="118770" y="592391"/>
                </a:lnTo>
                <a:lnTo>
                  <a:pt x="117525" y="594918"/>
                </a:lnTo>
                <a:lnTo>
                  <a:pt x="114947" y="596404"/>
                </a:lnTo>
                <a:close/>
              </a:path>
              <a:path w="2089150" h="2089150">
                <a:moveTo>
                  <a:pt x="134492" y="558304"/>
                </a:moveTo>
                <a:lnTo>
                  <a:pt x="130771" y="558304"/>
                </a:lnTo>
                <a:lnTo>
                  <a:pt x="129590" y="558114"/>
                </a:lnTo>
                <a:lnTo>
                  <a:pt x="125069" y="555675"/>
                </a:lnTo>
                <a:lnTo>
                  <a:pt x="123786" y="551218"/>
                </a:lnTo>
                <a:lnTo>
                  <a:pt x="127546" y="544360"/>
                </a:lnTo>
                <a:lnTo>
                  <a:pt x="131864" y="543077"/>
                </a:lnTo>
                <a:lnTo>
                  <a:pt x="135394" y="544956"/>
                </a:lnTo>
                <a:lnTo>
                  <a:pt x="138810" y="546849"/>
                </a:lnTo>
                <a:lnTo>
                  <a:pt x="140106" y="551116"/>
                </a:lnTo>
                <a:lnTo>
                  <a:pt x="138214" y="554583"/>
                </a:lnTo>
                <a:lnTo>
                  <a:pt x="136982" y="557022"/>
                </a:lnTo>
                <a:lnTo>
                  <a:pt x="134492" y="558304"/>
                </a:lnTo>
                <a:close/>
              </a:path>
              <a:path w="2089150" h="2089150">
                <a:moveTo>
                  <a:pt x="155486" y="521195"/>
                </a:moveTo>
                <a:lnTo>
                  <a:pt x="151853" y="521195"/>
                </a:lnTo>
                <a:lnTo>
                  <a:pt x="150571" y="520801"/>
                </a:lnTo>
                <a:lnTo>
                  <a:pt x="149428" y="520103"/>
                </a:lnTo>
                <a:lnTo>
                  <a:pt x="146100" y="518172"/>
                </a:lnTo>
                <a:lnTo>
                  <a:pt x="145008" y="513753"/>
                </a:lnTo>
                <a:lnTo>
                  <a:pt x="146951" y="510387"/>
                </a:lnTo>
                <a:lnTo>
                  <a:pt x="149034" y="506958"/>
                </a:lnTo>
                <a:lnTo>
                  <a:pt x="153352" y="505866"/>
                </a:lnTo>
                <a:lnTo>
                  <a:pt x="156768" y="507860"/>
                </a:lnTo>
                <a:lnTo>
                  <a:pt x="160146" y="509892"/>
                </a:lnTo>
                <a:lnTo>
                  <a:pt x="161289" y="514299"/>
                </a:lnTo>
                <a:lnTo>
                  <a:pt x="159245" y="517677"/>
                </a:lnTo>
                <a:lnTo>
                  <a:pt x="157962" y="519912"/>
                </a:lnTo>
                <a:lnTo>
                  <a:pt x="155486" y="521195"/>
                </a:lnTo>
                <a:close/>
              </a:path>
              <a:path w="2089150" h="2089150">
                <a:moveTo>
                  <a:pt x="178206" y="484886"/>
                </a:moveTo>
                <a:lnTo>
                  <a:pt x="174434" y="484886"/>
                </a:lnTo>
                <a:lnTo>
                  <a:pt x="173088" y="484492"/>
                </a:lnTo>
                <a:lnTo>
                  <a:pt x="171907" y="483692"/>
                </a:lnTo>
                <a:lnTo>
                  <a:pt x="168579" y="481507"/>
                </a:lnTo>
                <a:lnTo>
                  <a:pt x="167690" y="477100"/>
                </a:lnTo>
                <a:lnTo>
                  <a:pt x="169824" y="473773"/>
                </a:lnTo>
                <a:lnTo>
                  <a:pt x="171996" y="470547"/>
                </a:lnTo>
                <a:lnTo>
                  <a:pt x="176415" y="469557"/>
                </a:lnTo>
                <a:lnTo>
                  <a:pt x="183019" y="473875"/>
                </a:lnTo>
                <a:lnTo>
                  <a:pt x="183959" y="478281"/>
                </a:lnTo>
                <a:lnTo>
                  <a:pt x="181825" y="481609"/>
                </a:lnTo>
                <a:lnTo>
                  <a:pt x="180428" y="483692"/>
                </a:lnTo>
                <a:lnTo>
                  <a:pt x="178206" y="484886"/>
                </a:lnTo>
                <a:close/>
              </a:path>
              <a:path w="2089150" h="2089150">
                <a:moveTo>
                  <a:pt x="202260" y="449516"/>
                </a:moveTo>
                <a:lnTo>
                  <a:pt x="198488" y="449516"/>
                </a:lnTo>
                <a:lnTo>
                  <a:pt x="197154" y="449110"/>
                </a:lnTo>
                <a:lnTo>
                  <a:pt x="195859" y="448119"/>
                </a:lnTo>
                <a:lnTo>
                  <a:pt x="192633" y="445897"/>
                </a:lnTo>
                <a:lnTo>
                  <a:pt x="191947" y="441477"/>
                </a:lnTo>
                <a:lnTo>
                  <a:pt x="196456" y="434975"/>
                </a:lnTo>
                <a:lnTo>
                  <a:pt x="200977" y="434289"/>
                </a:lnTo>
                <a:lnTo>
                  <a:pt x="204101" y="436562"/>
                </a:lnTo>
                <a:lnTo>
                  <a:pt x="207327" y="438848"/>
                </a:lnTo>
                <a:lnTo>
                  <a:pt x="208114" y="443356"/>
                </a:lnTo>
                <a:lnTo>
                  <a:pt x="205790" y="446582"/>
                </a:lnTo>
                <a:lnTo>
                  <a:pt x="204393" y="448475"/>
                </a:lnTo>
                <a:lnTo>
                  <a:pt x="202260" y="449516"/>
                </a:lnTo>
                <a:close/>
              </a:path>
              <a:path w="2089150" h="2089150">
                <a:moveTo>
                  <a:pt x="227761" y="415188"/>
                </a:moveTo>
                <a:lnTo>
                  <a:pt x="224040" y="415188"/>
                </a:lnTo>
                <a:lnTo>
                  <a:pt x="222554" y="414693"/>
                </a:lnTo>
                <a:lnTo>
                  <a:pt x="221170" y="413689"/>
                </a:lnTo>
                <a:lnTo>
                  <a:pt x="218135" y="411264"/>
                </a:lnTo>
                <a:lnTo>
                  <a:pt x="217538" y="406793"/>
                </a:lnTo>
                <a:lnTo>
                  <a:pt x="220027" y="403669"/>
                </a:lnTo>
                <a:lnTo>
                  <a:pt x="222351" y="400545"/>
                </a:lnTo>
                <a:lnTo>
                  <a:pt x="226872" y="400050"/>
                </a:lnTo>
                <a:lnTo>
                  <a:pt x="230047" y="402386"/>
                </a:lnTo>
                <a:lnTo>
                  <a:pt x="233070" y="404863"/>
                </a:lnTo>
                <a:lnTo>
                  <a:pt x="233667" y="409384"/>
                </a:lnTo>
                <a:lnTo>
                  <a:pt x="229793" y="414286"/>
                </a:lnTo>
                <a:lnTo>
                  <a:pt x="227761" y="415188"/>
                </a:lnTo>
                <a:close/>
              </a:path>
              <a:path w="2089150" h="2089150">
                <a:moveTo>
                  <a:pt x="254647" y="381990"/>
                </a:moveTo>
                <a:lnTo>
                  <a:pt x="251028" y="381990"/>
                </a:lnTo>
                <a:lnTo>
                  <a:pt x="249339" y="381393"/>
                </a:lnTo>
                <a:lnTo>
                  <a:pt x="248005" y="380212"/>
                </a:lnTo>
                <a:lnTo>
                  <a:pt x="244932" y="377774"/>
                </a:lnTo>
                <a:lnTo>
                  <a:pt x="244627" y="373265"/>
                </a:lnTo>
                <a:lnTo>
                  <a:pt x="249745" y="367156"/>
                </a:lnTo>
                <a:lnTo>
                  <a:pt x="254253" y="366864"/>
                </a:lnTo>
                <a:lnTo>
                  <a:pt x="257225" y="369442"/>
                </a:lnTo>
                <a:lnTo>
                  <a:pt x="260261" y="371868"/>
                </a:lnTo>
                <a:lnTo>
                  <a:pt x="260654" y="376389"/>
                </a:lnTo>
                <a:lnTo>
                  <a:pt x="256628" y="381101"/>
                </a:lnTo>
                <a:lnTo>
                  <a:pt x="254647" y="381990"/>
                </a:lnTo>
                <a:close/>
              </a:path>
              <a:path w="2089150" h="2089150">
                <a:moveTo>
                  <a:pt x="282930" y="349897"/>
                </a:moveTo>
                <a:lnTo>
                  <a:pt x="279209" y="349897"/>
                </a:lnTo>
                <a:lnTo>
                  <a:pt x="277520" y="349199"/>
                </a:lnTo>
                <a:lnTo>
                  <a:pt x="276186" y="347916"/>
                </a:lnTo>
                <a:lnTo>
                  <a:pt x="273202" y="345287"/>
                </a:lnTo>
                <a:lnTo>
                  <a:pt x="273011" y="340766"/>
                </a:lnTo>
                <a:lnTo>
                  <a:pt x="275780" y="337896"/>
                </a:lnTo>
                <a:lnTo>
                  <a:pt x="278409" y="334962"/>
                </a:lnTo>
                <a:lnTo>
                  <a:pt x="282930" y="334771"/>
                </a:lnTo>
                <a:lnTo>
                  <a:pt x="285800" y="337400"/>
                </a:lnTo>
                <a:lnTo>
                  <a:pt x="288734" y="340169"/>
                </a:lnTo>
                <a:lnTo>
                  <a:pt x="288925" y="344690"/>
                </a:lnTo>
                <a:lnTo>
                  <a:pt x="284810" y="349110"/>
                </a:lnTo>
                <a:lnTo>
                  <a:pt x="282930" y="349897"/>
                </a:lnTo>
                <a:close/>
              </a:path>
              <a:path w="2089150" h="2089150">
                <a:moveTo>
                  <a:pt x="312496" y="318935"/>
                </a:moveTo>
                <a:lnTo>
                  <a:pt x="308876" y="318935"/>
                </a:lnTo>
                <a:lnTo>
                  <a:pt x="306984" y="318198"/>
                </a:lnTo>
                <a:lnTo>
                  <a:pt x="302767" y="314032"/>
                </a:lnTo>
                <a:lnTo>
                  <a:pt x="302767" y="309511"/>
                </a:lnTo>
                <a:lnTo>
                  <a:pt x="305600" y="306692"/>
                </a:lnTo>
                <a:lnTo>
                  <a:pt x="308381" y="303961"/>
                </a:lnTo>
                <a:lnTo>
                  <a:pt x="312889" y="303961"/>
                </a:lnTo>
                <a:lnTo>
                  <a:pt x="315721" y="306692"/>
                </a:lnTo>
                <a:lnTo>
                  <a:pt x="318503" y="309511"/>
                </a:lnTo>
                <a:lnTo>
                  <a:pt x="318503" y="314032"/>
                </a:lnTo>
                <a:lnTo>
                  <a:pt x="314325" y="318198"/>
                </a:lnTo>
                <a:lnTo>
                  <a:pt x="312496" y="318935"/>
                </a:lnTo>
                <a:close/>
              </a:path>
              <a:path w="2089150" h="2089150">
                <a:moveTo>
                  <a:pt x="343306" y="289229"/>
                </a:moveTo>
                <a:lnTo>
                  <a:pt x="339686" y="289229"/>
                </a:lnTo>
                <a:lnTo>
                  <a:pt x="337692" y="288429"/>
                </a:lnTo>
                <a:lnTo>
                  <a:pt x="336359" y="286943"/>
                </a:lnTo>
                <a:lnTo>
                  <a:pt x="333578" y="284010"/>
                </a:lnTo>
                <a:lnTo>
                  <a:pt x="333781" y="279501"/>
                </a:lnTo>
                <a:lnTo>
                  <a:pt x="339585" y="274192"/>
                </a:lnTo>
                <a:lnTo>
                  <a:pt x="344093" y="274396"/>
                </a:lnTo>
                <a:lnTo>
                  <a:pt x="346824" y="277215"/>
                </a:lnTo>
                <a:lnTo>
                  <a:pt x="349503" y="280200"/>
                </a:lnTo>
                <a:lnTo>
                  <a:pt x="349300" y="284708"/>
                </a:lnTo>
                <a:lnTo>
                  <a:pt x="346379" y="287337"/>
                </a:lnTo>
                <a:lnTo>
                  <a:pt x="344995" y="288632"/>
                </a:lnTo>
                <a:lnTo>
                  <a:pt x="343306" y="289229"/>
                </a:lnTo>
                <a:close/>
              </a:path>
              <a:path w="2089150" h="2089150">
                <a:moveTo>
                  <a:pt x="375297" y="260845"/>
                </a:moveTo>
                <a:lnTo>
                  <a:pt x="371576" y="260845"/>
                </a:lnTo>
                <a:lnTo>
                  <a:pt x="369646" y="259956"/>
                </a:lnTo>
                <a:lnTo>
                  <a:pt x="368261" y="258267"/>
                </a:lnTo>
                <a:lnTo>
                  <a:pt x="365671" y="255244"/>
                </a:lnTo>
                <a:lnTo>
                  <a:pt x="366077" y="250825"/>
                </a:lnTo>
                <a:lnTo>
                  <a:pt x="372071" y="245719"/>
                </a:lnTo>
                <a:lnTo>
                  <a:pt x="376593" y="246011"/>
                </a:lnTo>
                <a:lnTo>
                  <a:pt x="379171" y="249046"/>
                </a:lnTo>
                <a:lnTo>
                  <a:pt x="381698" y="252120"/>
                </a:lnTo>
                <a:lnTo>
                  <a:pt x="381304" y="256628"/>
                </a:lnTo>
                <a:lnTo>
                  <a:pt x="376986" y="260248"/>
                </a:lnTo>
                <a:lnTo>
                  <a:pt x="375297" y="260845"/>
                </a:lnTo>
                <a:close/>
              </a:path>
              <a:path w="2089150" h="2089150">
                <a:moveTo>
                  <a:pt x="404774" y="233756"/>
                </a:moveTo>
                <a:lnTo>
                  <a:pt x="402729" y="232867"/>
                </a:lnTo>
                <a:lnTo>
                  <a:pt x="401345" y="230987"/>
                </a:lnTo>
                <a:lnTo>
                  <a:pt x="398868" y="227863"/>
                </a:lnTo>
                <a:lnTo>
                  <a:pt x="399465" y="223443"/>
                </a:lnTo>
                <a:lnTo>
                  <a:pt x="402539" y="220967"/>
                </a:lnTo>
                <a:lnTo>
                  <a:pt x="405663" y="218528"/>
                </a:lnTo>
                <a:lnTo>
                  <a:pt x="410171" y="219125"/>
                </a:lnTo>
                <a:lnTo>
                  <a:pt x="412508" y="222250"/>
                </a:lnTo>
                <a:lnTo>
                  <a:pt x="414985" y="225285"/>
                </a:lnTo>
                <a:lnTo>
                  <a:pt x="414388" y="229793"/>
                </a:lnTo>
                <a:lnTo>
                  <a:pt x="411365" y="232270"/>
                </a:lnTo>
                <a:lnTo>
                  <a:pt x="409981" y="233260"/>
                </a:lnTo>
                <a:lnTo>
                  <a:pt x="408495" y="233718"/>
                </a:lnTo>
                <a:lnTo>
                  <a:pt x="406946" y="233718"/>
                </a:lnTo>
                <a:lnTo>
                  <a:pt x="404774" y="233756"/>
                </a:lnTo>
                <a:close/>
              </a:path>
              <a:path w="2089150" h="2089150">
                <a:moveTo>
                  <a:pt x="442772" y="208114"/>
                </a:moveTo>
                <a:lnTo>
                  <a:pt x="439051" y="208114"/>
                </a:lnTo>
                <a:lnTo>
                  <a:pt x="436867" y="207022"/>
                </a:lnTo>
                <a:lnTo>
                  <a:pt x="433146" y="201917"/>
                </a:lnTo>
                <a:lnTo>
                  <a:pt x="433933" y="197396"/>
                </a:lnTo>
                <a:lnTo>
                  <a:pt x="437159" y="195160"/>
                </a:lnTo>
                <a:lnTo>
                  <a:pt x="440334" y="192785"/>
                </a:lnTo>
                <a:lnTo>
                  <a:pt x="444855" y="193573"/>
                </a:lnTo>
                <a:lnTo>
                  <a:pt x="447090" y="196850"/>
                </a:lnTo>
                <a:lnTo>
                  <a:pt x="449364" y="199974"/>
                </a:lnTo>
                <a:lnTo>
                  <a:pt x="448678" y="204495"/>
                </a:lnTo>
                <a:lnTo>
                  <a:pt x="445401" y="206730"/>
                </a:lnTo>
                <a:lnTo>
                  <a:pt x="444157" y="207619"/>
                </a:lnTo>
                <a:lnTo>
                  <a:pt x="442772" y="208114"/>
                </a:lnTo>
                <a:close/>
              </a:path>
              <a:path w="2089150" h="2089150">
                <a:moveTo>
                  <a:pt x="477989" y="183857"/>
                </a:moveTo>
                <a:lnTo>
                  <a:pt x="474370" y="183857"/>
                </a:lnTo>
                <a:lnTo>
                  <a:pt x="472033" y="182714"/>
                </a:lnTo>
                <a:lnTo>
                  <a:pt x="470681" y="180530"/>
                </a:lnTo>
                <a:lnTo>
                  <a:pt x="468464" y="177304"/>
                </a:lnTo>
                <a:lnTo>
                  <a:pt x="469455" y="172885"/>
                </a:lnTo>
                <a:lnTo>
                  <a:pt x="472833" y="170713"/>
                </a:lnTo>
                <a:lnTo>
                  <a:pt x="476059" y="168579"/>
                </a:lnTo>
                <a:lnTo>
                  <a:pt x="480466" y="169519"/>
                </a:lnTo>
                <a:lnTo>
                  <a:pt x="484784" y="176110"/>
                </a:lnTo>
                <a:lnTo>
                  <a:pt x="483895" y="180530"/>
                </a:lnTo>
                <a:lnTo>
                  <a:pt x="480493" y="182714"/>
                </a:lnTo>
                <a:lnTo>
                  <a:pt x="479386" y="183464"/>
                </a:lnTo>
                <a:lnTo>
                  <a:pt x="477989" y="183857"/>
                </a:lnTo>
                <a:close/>
              </a:path>
              <a:path w="2089150" h="2089150">
                <a:moveTo>
                  <a:pt x="514350" y="161086"/>
                </a:moveTo>
                <a:lnTo>
                  <a:pt x="510590" y="161086"/>
                </a:lnTo>
                <a:lnTo>
                  <a:pt x="508253" y="159791"/>
                </a:lnTo>
                <a:lnTo>
                  <a:pt x="506869" y="157556"/>
                </a:lnTo>
                <a:lnTo>
                  <a:pt x="504926" y="154241"/>
                </a:lnTo>
                <a:lnTo>
                  <a:pt x="505967" y="149821"/>
                </a:lnTo>
                <a:lnTo>
                  <a:pt x="509447" y="147840"/>
                </a:lnTo>
                <a:lnTo>
                  <a:pt x="512762" y="145757"/>
                </a:lnTo>
                <a:lnTo>
                  <a:pt x="517182" y="146850"/>
                </a:lnTo>
                <a:lnTo>
                  <a:pt x="519112" y="150266"/>
                </a:lnTo>
                <a:lnTo>
                  <a:pt x="521195" y="153644"/>
                </a:lnTo>
                <a:lnTo>
                  <a:pt x="520115" y="158064"/>
                </a:lnTo>
                <a:lnTo>
                  <a:pt x="516686" y="160096"/>
                </a:lnTo>
                <a:lnTo>
                  <a:pt x="515594" y="160781"/>
                </a:lnTo>
                <a:lnTo>
                  <a:pt x="514350" y="161086"/>
                </a:lnTo>
                <a:close/>
              </a:path>
              <a:path w="2089150" h="2089150">
                <a:moveTo>
                  <a:pt x="551560" y="139801"/>
                </a:moveTo>
                <a:lnTo>
                  <a:pt x="547789" y="139801"/>
                </a:lnTo>
                <a:lnTo>
                  <a:pt x="545363" y="138506"/>
                </a:lnTo>
                <a:lnTo>
                  <a:pt x="544067" y="136029"/>
                </a:lnTo>
                <a:lnTo>
                  <a:pt x="542239" y="132613"/>
                </a:lnTo>
                <a:lnTo>
                  <a:pt x="543471" y="128295"/>
                </a:lnTo>
                <a:lnTo>
                  <a:pt x="546950" y="126453"/>
                </a:lnTo>
                <a:lnTo>
                  <a:pt x="550367" y="124472"/>
                </a:lnTo>
                <a:lnTo>
                  <a:pt x="554685" y="125856"/>
                </a:lnTo>
                <a:lnTo>
                  <a:pt x="556628" y="129285"/>
                </a:lnTo>
                <a:lnTo>
                  <a:pt x="558507" y="132702"/>
                </a:lnTo>
                <a:lnTo>
                  <a:pt x="557212" y="137121"/>
                </a:lnTo>
                <a:lnTo>
                  <a:pt x="552602" y="139598"/>
                </a:lnTo>
                <a:lnTo>
                  <a:pt x="551560" y="139801"/>
                </a:lnTo>
                <a:close/>
              </a:path>
              <a:path w="2089150" h="2089150">
                <a:moveTo>
                  <a:pt x="589508" y="120154"/>
                </a:moveTo>
                <a:lnTo>
                  <a:pt x="585787" y="120154"/>
                </a:lnTo>
                <a:lnTo>
                  <a:pt x="583361" y="118668"/>
                </a:lnTo>
                <a:lnTo>
                  <a:pt x="580288" y="112610"/>
                </a:lnTo>
                <a:lnTo>
                  <a:pt x="581774" y="108254"/>
                </a:lnTo>
                <a:lnTo>
                  <a:pt x="585292" y="106616"/>
                </a:lnTo>
                <a:lnTo>
                  <a:pt x="588873" y="104825"/>
                </a:lnTo>
                <a:lnTo>
                  <a:pt x="593178" y="106311"/>
                </a:lnTo>
                <a:lnTo>
                  <a:pt x="594918" y="109842"/>
                </a:lnTo>
                <a:lnTo>
                  <a:pt x="596607" y="113360"/>
                </a:lnTo>
                <a:lnTo>
                  <a:pt x="595121" y="117678"/>
                </a:lnTo>
                <a:lnTo>
                  <a:pt x="591591" y="119367"/>
                </a:lnTo>
                <a:lnTo>
                  <a:pt x="590600" y="119964"/>
                </a:lnTo>
                <a:lnTo>
                  <a:pt x="589508" y="120154"/>
                </a:lnTo>
                <a:close/>
              </a:path>
              <a:path w="2089150" h="2089150">
                <a:moveTo>
                  <a:pt x="628408" y="102095"/>
                </a:moveTo>
                <a:lnTo>
                  <a:pt x="624687" y="102095"/>
                </a:lnTo>
                <a:lnTo>
                  <a:pt x="622007" y="100406"/>
                </a:lnTo>
                <a:lnTo>
                  <a:pt x="619277" y="94157"/>
                </a:lnTo>
                <a:lnTo>
                  <a:pt x="620966" y="89890"/>
                </a:lnTo>
                <a:lnTo>
                  <a:pt x="624585" y="88353"/>
                </a:lnTo>
                <a:lnTo>
                  <a:pt x="628103" y="86766"/>
                </a:lnTo>
                <a:lnTo>
                  <a:pt x="632320" y="88455"/>
                </a:lnTo>
                <a:lnTo>
                  <a:pt x="633920" y="92075"/>
                </a:lnTo>
                <a:lnTo>
                  <a:pt x="635596" y="95605"/>
                </a:lnTo>
                <a:lnTo>
                  <a:pt x="633920" y="99821"/>
                </a:lnTo>
                <a:lnTo>
                  <a:pt x="630288" y="101409"/>
                </a:lnTo>
                <a:lnTo>
                  <a:pt x="629399" y="101904"/>
                </a:lnTo>
                <a:lnTo>
                  <a:pt x="628408" y="102095"/>
                </a:lnTo>
                <a:close/>
              </a:path>
              <a:path w="2089150" h="2089150">
                <a:moveTo>
                  <a:pt x="667994" y="85585"/>
                </a:moveTo>
                <a:lnTo>
                  <a:pt x="664222" y="85585"/>
                </a:lnTo>
                <a:lnTo>
                  <a:pt x="661492" y="83946"/>
                </a:lnTo>
                <a:lnTo>
                  <a:pt x="659015" y="77342"/>
                </a:lnTo>
                <a:lnTo>
                  <a:pt x="660806" y="73228"/>
                </a:lnTo>
                <a:lnTo>
                  <a:pt x="664527" y="71831"/>
                </a:lnTo>
                <a:lnTo>
                  <a:pt x="668197" y="70396"/>
                </a:lnTo>
                <a:lnTo>
                  <a:pt x="672312" y="72135"/>
                </a:lnTo>
                <a:lnTo>
                  <a:pt x="675144" y="79527"/>
                </a:lnTo>
                <a:lnTo>
                  <a:pt x="673353" y="83642"/>
                </a:lnTo>
                <a:lnTo>
                  <a:pt x="668845" y="85483"/>
                </a:lnTo>
                <a:lnTo>
                  <a:pt x="667994" y="85585"/>
                </a:lnTo>
                <a:close/>
              </a:path>
              <a:path w="2089150" h="2089150">
                <a:moveTo>
                  <a:pt x="708228" y="70789"/>
                </a:moveTo>
                <a:lnTo>
                  <a:pt x="704507" y="70789"/>
                </a:lnTo>
                <a:lnTo>
                  <a:pt x="701636" y="68910"/>
                </a:lnTo>
                <a:lnTo>
                  <a:pt x="700684" y="65989"/>
                </a:lnTo>
                <a:lnTo>
                  <a:pt x="699401" y="62217"/>
                </a:lnTo>
                <a:lnTo>
                  <a:pt x="701332" y="58191"/>
                </a:lnTo>
                <a:lnTo>
                  <a:pt x="705103" y="56959"/>
                </a:lnTo>
                <a:lnTo>
                  <a:pt x="708825" y="55664"/>
                </a:lnTo>
                <a:lnTo>
                  <a:pt x="712939" y="57594"/>
                </a:lnTo>
                <a:lnTo>
                  <a:pt x="714235" y="61366"/>
                </a:lnTo>
                <a:lnTo>
                  <a:pt x="715467" y="65087"/>
                </a:lnTo>
                <a:lnTo>
                  <a:pt x="713435" y="69113"/>
                </a:lnTo>
                <a:lnTo>
                  <a:pt x="709714" y="70396"/>
                </a:lnTo>
                <a:lnTo>
                  <a:pt x="709028" y="70700"/>
                </a:lnTo>
                <a:lnTo>
                  <a:pt x="708228" y="70789"/>
                </a:lnTo>
                <a:close/>
              </a:path>
              <a:path w="2089150" h="2089150">
                <a:moveTo>
                  <a:pt x="749058" y="57696"/>
                </a:moveTo>
                <a:lnTo>
                  <a:pt x="745235" y="57696"/>
                </a:lnTo>
                <a:lnTo>
                  <a:pt x="742403" y="55664"/>
                </a:lnTo>
                <a:lnTo>
                  <a:pt x="740422" y="48767"/>
                </a:lnTo>
                <a:lnTo>
                  <a:pt x="742607" y="44843"/>
                </a:lnTo>
                <a:lnTo>
                  <a:pt x="746328" y="43662"/>
                </a:lnTo>
                <a:lnTo>
                  <a:pt x="750049" y="42621"/>
                </a:lnTo>
                <a:lnTo>
                  <a:pt x="754062" y="44754"/>
                </a:lnTo>
                <a:lnTo>
                  <a:pt x="755338" y="48767"/>
                </a:lnTo>
                <a:lnTo>
                  <a:pt x="756348" y="52336"/>
                </a:lnTo>
                <a:lnTo>
                  <a:pt x="754164" y="56362"/>
                </a:lnTo>
                <a:lnTo>
                  <a:pt x="749757" y="57594"/>
                </a:lnTo>
                <a:lnTo>
                  <a:pt x="749058" y="57696"/>
                </a:lnTo>
                <a:close/>
              </a:path>
              <a:path w="2089150" h="2089150">
                <a:moveTo>
                  <a:pt x="790879" y="46342"/>
                </a:moveTo>
                <a:lnTo>
                  <a:pt x="786460" y="46342"/>
                </a:lnTo>
                <a:lnTo>
                  <a:pt x="783640" y="44157"/>
                </a:lnTo>
                <a:lnTo>
                  <a:pt x="782739" y="40932"/>
                </a:lnTo>
                <a:lnTo>
                  <a:pt x="781748" y="37109"/>
                </a:lnTo>
                <a:lnTo>
                  <a:pt x="784136" y="33286"/>
                </a:lnTo>
                <a:lnTo>
                  <a:pt x="791768" y="31305"/>
                </a:lnTo>
                <a:lnTo>
                  <a:pt x="795591" y="33642"/>
                </a:lnTo>
                <a:lnTo>
                  <a:pt x="797572" y="41325"/>
                </a:lnTo>
                <a:lnTo>
                  <a:pt x="795299" y="45148"/>
                </a:lnTo>
                <a:lnTo>
                  <a:pt x="791476" y="46139"/>
                </a:lnTo>
                <a:lnTo>
                  <a:pt x="790879" y="46342"/>
                </a:lnTo>
                <a:close/>
              </a:path>
              <a:path w="2089150" h="2089150">
                <a:moveTo>
                  <a:pt x="832396" y="36715"/>
                </a:moveTo>
                <a:lnTo>
                  <a:pt x="828090" y="36715"/>
                </a:lnTo>
                <a:lnTo>
                  <a:pt x="825157" y="34429"/>
                </a:lnTo>
                <a:lnTo>
                  <a:pt x="823671" y="27190"/>
                </a:lnTo>
                <a:lnTo>
                  <a:pt x="826147" y="23469"/>
                </a:lnTo>
                <a:lnTo>
                  <a:pt x="829970" y="22580"/>
                </a:lnTo>
                <a:lnTo>
                  <a:pt x="833894" y="21780"/>
                </a:lnTo>
                <a:lnTo>
                  <a:pt x="837615" y="24256"/>
                </a:lnTo>
                <a:lnTo>
                  <a:pt x="838403" y="28181"/>
                </a:lnTo>
                <a:lnTo>
                  <a:pt x="839292" y="32003"/>
                </a:lnTo>
                <a:lnTo>
                  <a:pt x="836714" y="35826"/>
                </a:lnTo>
                <a:lnTo>
                  <a:pt x="832396" y="36715"/>
                </a:lnTo>
                <a:close/>
              </a:path>
              <a:path w="2089150" h="2089150">
                <a:moveTo>
                  <a:pt x="874318" y="28828"/>
                </a:moveTo>
                <a:lnTo>
                  <a:pt x="870102" y="28828"/>
                </a:lnTo>
                <a:lnTo>
                  <a:pt x="867079" y="26390"/>
                </a:lnTo>
                <a:lnTo>
                  <a:pt x="866584" y="22872"/>
                </a:lnTo>
                <a:lnTo>
                  <a:pt x="865885" y="19050"/>
                </a:lnTo>
                <a:lnTo>
                  <a:pt x="868514" y="15278"/>
                </a:lnTo>
                <a:lnTo>
                  <a:pt x="872489" y="14731"/>
                </a:lnTo>
                <a:lnTo>
                  <a:pt x="876300" y="14046"/>
                </a:lnTo>
                <a:lnTo>
                  <a:pt x="880021" y="16675"/>
                </a:lnTo>
                <a:lnTo>
                  <a:pt x="880617" y="20485"/>
                </a:lnTo>
                <a:lnTo>
                  <a:pt x="881316" y="24409"/>
                </a:lnTo>
                <a:lnTo>
                  <a:pt x="878636" y="28079"/>
                </a:lnTo>
                <a:lnTo>
                  <a:pt x="874712" y="28778"/>
                </a:lnTo>
                <a:lnTo>
                  <a:pt x="874318" y="28828"/>
                </a:lnTo>
                <a:close/>
              </a:path>
              <a:path w="2089150" h="2089150">
                <a:moveTo>
                  <a:pt x="916533" y="22771"/>
                </a:moveTo>
                <a:lnTo>
                  <a:pt x="912418" y="22771"/>
                </a:lnTo>
                <a:lnTo>
                  <a:pt x="909396" y="20091"/>
                </a:lnTo>
                <a:lnTo>
                  <a:pt x="908900" y="16471"/>
                </a:lnTo>
                <a:lnTo>
                  <a:pt x="908405" y="12560"/>
                </a:lnTo>
                <a:lnTo>
                  <a:pt x="911275" y="9029"/>
                </a:lnTo>
                <a:lnTo>
                  <a:pt x="915200" y="8534"/>
                </a:lnTo>
                <a:lnTo>
                  <a:pt x="919022" y="8039"/>
                </a:lnTo>
                <a:lnTo>
                  <a:pt x="922642" y="10769"/>
                </a:lnTo>
                <a:lnTo>
                  <a:pt x="923137" y="14731"/>
                </a:lnTo>
                <a:lnTo>
                  <a:pt x="923531" y="18656"/>
                </a:lnTo>
                <a:lnTo>
                  <a:pt x="920750" y="22174"/>
                </a:lnTo>
                <a:lnTo>
                  <a:pt x="916838" y="22669"/>
                </a:lnTo>
                <a:lnTo>
                  <a:pt x="916533" y="22771"/>
                </a:lnTo>
                <a:close/>
              </a:path>
              <a:path w="2089150" h="2089150">
                <a:moveTo>
                  <a:pt x="959256" y="18364"/>
                </a:moveTo>
                <a:lnTo>
                  <a:pt x="954938" y="18364"/>
                </a:lnTo>
                <a:lnTo>
                  <a:pt x="951814" y="15481"/>
                </a:lnTo>
                <a:lnTo>
                  <a:pt x="951509" y="11760"/>
                </a:lnTo>
                <a:lnTo>
                  <a:pt x="951217" y="7835"/>
                </a:lnTo>
                <a:lnTo>
                  <a:pt x="954138" y="4419"/>
                </a:lnTo>
                <a:lnTo>
                  <a:pt x="962025" y="3822"/>
                </a:lnTo>
                <a:lnTo>
                  <a:pt x="965453" y="6654"/>
                </a:lnTo>
                <a:lnTo>
                  <a:pt x="966050" y="14592"/>
                </a:lnTo>
                <a:lnTo>
                  <a:pt x="963167" y="18059"/>
                </a:lnTo>
                <a:lnTo>
                  <a:pt x="959256" y="18364"/>
                </a:lnTo>
                <a:close/>
              </a:path>
              <a:path w="2089150" h="2089150">
                <a:moveTo>
                  <a:pt x="1001572" y="15773"/>
                </a:moveTo>
                <a:lnTo>
                  <a:pt x="997648" y="15773"/>
                </a:lnTo>
                <a:lnTo>
                  <a:pt x="994422" y="12750"/>
                </a:lnTo>
                <a:lnTo>
                  <a:pt x="994321" y="8928"/>
                </a:lnTo>
                <a:lnTo>
                  <a:pt x="994079" y="5016"/>
                </a:lnTo>
                <a:lnTo>
                  <a:pt x="997153" y="1638"/>
                </a:lnTo>
                <a:lnTo>
                  <a:pt x="1001077" y="1435"/>
                </a:lnTo>
                <a:lnTo>
                  <a:pt x="1005090" y="1346"/>
                </a:lnTo>
                <a:lnTo>
                  <a:pt x="1008316" y="4419"/>
                </a:lnTo>
                <a:lnTo>
                  <a:pt x="1008710" y="12255"/>
                </a:lnTo>
                <a:lnTo>
                  <a:pt x="1005585" y="15582"/>
                </a:lnTo>
                <a:lnTo>
                  <a:pt x="1001674" y="15684"/>
                </a:lnTo>
                <a:close/>
              </a:path>
              <a:path w="2089150" h="2089150">
                <a:moveTo>
                  <a:pt x="1004595" y="2088362"/>
                </a:moveTo>
                <a:lnTo>
                  <a:pt x="1000671" y="2088261"/>
                </a:lnTo>
                <a:lnTo>
                  <a:pt x="996759" y="2088057"/>
                </a:lnTo>
                <a:lnTo>
                  <a:pt x="993736" y="2084692"/>
                </a:lnTo>
                <a:lnTo>
                  <a:pt x="993927" y="2080767"/>
                </a:lnTo>
                <a:lnTo>
                  <a:pt x="994028" y="2076843"/>
                </a:lnTo>
                <a:lnTo>
                  <a:pt x="997356" y="2073821"/>
                </a:lnTo>
                <a:lnTo>
                  <a:pt x="1001267" y="2073922"/>
                </a:lnTo>
                <a:lnTo>
                  <a:pt x="1005192" y="2074125"/>
                </a:lnTo>
                <a:lnTo>
                  <a:pt x="1008316" y="2077440"/>
                </a:lnTo>
                <a:lnTo>
                  <a:pt x="1008164" y="2081364"/>
                </a:lnTo>
                <a:lnTo>
                  <a:pt x="1007973" y="2085289"/>
                </a:lnTo>
                <a:lnTo>
                  <a:pt x="1004595" y="2088362"/>
                </a:lnTo>
                <a:close/>
              </a:path>
              <a:path w="2089150" h="2089150">
                <a:moveTo>
                  <a:pt x="961936" y="2085581"/>
                </a:moveTo>
                <a:lnTo>
                  <a:pt x="957668" y="2085581"/>
                </a:lnTo>
                <a:lnTo>
                  <a:pt x="953744" y="2085187"/>
                </a:lnTo>
                <a:lnTo>
                  <a:pt x="950823" y="2081758"/>
                </a:lnTo>
                <a:lnTo>
                  <a:pt x="951420" y="2073922"/>
                </a:lnTo>
                <a:lnTo>
                  <a:pt x="954938" y="2070950"/>
                </a:lnTo>
                <a:lnTo>
                  <a:pt x="958761" y="2071344"/>
                </a:lnTo>
                <a:lnTo>
                  <a:pt x="962774" y="2071636"/>
                </a:lnTo>
                <a:lnTo>
                  <a:pt x="965657" y="2075116"/>
                </a:lnTo>
                <a:lnTo>
                  <a:pt x="965060" y="2082749"/>
                </a:lnTo>
                <a:lnTo>
                  <a:pt x="961936" y="2085581"/>
                </a:lnTo>
                <a:close/>
              </a:path>
              <a:path w="2089150" h="2089150">
                <a:moveTo>
                  <a:pt x="919124" y="2081161"/>
                </a:moveTo>
                <a:lnTo>
                  <a:pt x="914704" y="2081161"/>
                </a:lnTo>
                <a:lnTo>
                  <a:pt x="910831" y="2080666"/>
                </a:lnTo>
                <a:lnTo>
                  <a:pt x="908011" y="2077148"/>
                </a:lnTo>
                <a:lnTo>
                  <a:pt x="909002" y="2069312"/>
                </a:lnTo>
                <a:lnTo>
                  <a:pt x="912520" y="2066429"/>
                </a:lnTo>
                <a:lnTo>
                  <a:pt x="920356" y="2067420"/>
                </a:lnTo>
                <a:lnTo>
                  <a:pt x="923239" y="2070950"/>
                </a:lnTo>
                <a:lnTo>
                  <a:pt x="922642" y="2074862"/>
                </a:lnTo>
                <a:lnTo>
                  <a:pt x="922248" y="2078532"/>
                </a:lnTo>
                <a:lnTo>
                  <a:pt x="919124" y="2081161"/>
                </a:lnTo>
                <a:close/>
              </a:path>
              <a:path w="2089150" h="2089150">
                <a:moveTo>
                  <a:pt x="876604" y="2075116"/>
                </a:moveTo>
                <a:lnTo>
                  <a:pt x="872782" y="2075116"/>
                </a:lnTo>
                <a:lnTo>
                  <a:pt x="872388" y="2075014"/>
                </a:lnTo>
                <a:lnTo>
                  <a:pt x="871994" y="2075014"/>
                </a:lnTo>
                <a:lnTo>
                  <a:pt x="868171" y="2074316"/>
                </a:lnTo>
                <a:lnTo>
                  <a:pt x="865492" y="2070595"/>
                </a:lnTo>
                <a:lnTo>
                  <a:pt x="866089" y="2066734"/>
                </a:lnTo>
                <a:lnTo>
                  <a:pt x="866775" y="2062810"/>
                </a:lnTo>
                <a:lnTo>
                  <a:pt x="870496" y="2060282"/>
                </a:lnTo>
                <a:lnTo>
                  <a:pt x="878243" y="2061514"/>
                </a:lnTo>
                <a:lnTo>
                  <a:pt x="880922" y="2065185"/>
                </a:lnTo>
                <a:lnTo>
                  <a:pt x="880224" y="2069109"/>
                </a:lnTo>
                <a:lnTo>
                  <a:pt x="879627" y="2072627"/>
                </a:lnTo>
                <a:lnTo>
                  <a:pt x="876604" y="2075116"/>
                </a:lnTo>
                <a:close/>
              </a:path>
              <a:path w="2089150" h="2089150">
                <a:moveTo>
                  <a:pt x="834389" y="2067128"/>
                </a:moveTo>
                <a:lnTo>
                  <a:pt x="830071" y="2067128"/>
                </a:lnTo>
                <a:lnTo>
                  <a:pt x="825753" y="2066188"/>
                </a:lnTo>
                <a:lnTo>
                  <a:pt x="823277" y="2062416"/>
                </a:lnTo>
                <a:lnTo>
                  <a:pt x="824864" y="2054669"/>
                </a:lnTo>
                <a:lnTo>
                  <a:pt x="828675" y="2052243"/>
                </a:lnTo>
                <a:lnTo>
                  <a:pt x="832497" y="2053031"/>
                </a:lnTo>
                <a:lnTo>
                  <a:pt x="836371" y="2053932"/>
                </a:lnTo>
                <a:lnTo>
                  <a:pt x="838898" y="2057653"/>
                </a:lnTo>
                <a:lnTo>
                  <a:pt x="838111" y="2061476"/>
                </a:lnTo>
                <a:lnTo>
                  <a:pt x="837310" y="2064892"/>
                </a:lnTo>
                <a:lnTo>
                  <a:pt x="834389" y="2067128"/>
                </a:lnTo>
                <a:close/>
              </a:path>
              <a:path w="2089150" h="2089150">
                <a:moveTo>
                  <a:pt x="792568" y="2057501"/>
                </a:moveTo>
                <a:lnTo>
                  <a:pt x="788746" y="2057501"/>
                </a:lnTo>
                <a:lnTo>
                  <a:pt x="787552" y="2057298"/>
                </a:lnTo>
                <a:lnTo>
                  <a:pt x="783729" y="2056358"/>
                </a:lnTo>
                <a:lnTo>
                  <a:pt x="781456" y="2052396"/>
                </a:lnTo>
                <a:lnTo>
                  <a:pt x="782517" y="2048268"/>
                </a:lnTo>
                <a:lnTo>
                  <a:pt x="783335" y="2044750"/>
                </a:lnTo>
                <a:lnTo>
                  <a:pt x="787260" y="2042515"/>
                </a:lnTo>
                <a:lnTo>
                  <a:pt x="791070" y="2043468"/>
                </a:lnTo>
                <a:lnTo>
                  <a:pt x="794892" y="2044357"/>
                </a:lnTo>
                <a:lnTo>
                  <a:pt x="797178" y="2048268"/>
                </a:lnTo>
                <a:lnTo>
                  <a:pt x="796112" y="2052396"/>
                </a:lnTo>
                <a:lnTo>
                  <a:pt x="795388" y="2055317"/>
                </a:lnTo>
                <a:lnTo>
                  <a:pt x="792568" y="2057501"/>
                </a:lnTo>
                <a:close/>
              </a:path>
              <a:path w="2089150" h="2089150">
                <a:moveTo>
                  <a:pt x="751039" y="2046135"/>
                </a:moveTo>
                <a:lnTo>
                  <a:pt x="747318" y="2046135"/>
                </a:lnTo>
                <a:lnTo>
                  <a:pt x="746620" y="2046046"/>
                </a:lnTo>
                <a:lnTo>
                  <a:pt x="742213" y="2044750"/>
                </a:lnTo>
                <a:lnTo>
                  <a:pt x="740028" y="2040737"/>
                </a:lnTo>
                <a:lnTo>
                  <a:pt x="741121" y="2037016"/>
                </a:lnTo>
                <a:lnTo>
                  <a:pt x="742314" y="2033193"/>
                </a:lnTo>
                <a:lnTo>
                  <a:pt x="746226" y="2031009"/>
                </a:lnTo>
                <a:lnTo>
                  <a:pt x="750049" y="2032203"/>
                </a:lnTo>
                <a:lnTo>
                  <a:pt x="753770" y="2033295"/>
                </a:lnTo>
                <a:lnTo>
                  <a:pt x="755954" y="2037308"/>
                </a:lnTo>
                <a:lnTo>
                  <a:pt x="754862" y="2041029"/>
                </a:lnTo>
                <a:lnTo>
                  <a:pt x="753871" y="2044153"/>
                </a:lnTo>
                <a:lnTo>
                  <a:pt x="751039" y="2046135"/>
                </a:lnTo>
                <a:close/>
              </a:path>
              <a:path w="2089150" h="2089150">
                <a:moveTo>
                  <a:pt x="710120" y="2033092"/>
                </a:moveTo>
                <a:lnTo>
                  <a:pt x="706348" y="2033092"/>
                </a:lnTo>
                <a:lnTo>
                  <a:pt x="705548" y="2032990"/>
                </a:lnTo>
                <a:lnTo>
                  <a:pt x="704900" y="2032698"/>
                </a:lnTo>
                <a:lnTo>
                  <a:pt x="701128" y="2031403"/>
                </a:lnTo>
                <a:lnTo>
                  <a:pt x="699198" y="2027389"/>
                </a:lnTo>
                <a:lnTo>
                  <a:pt x="700392" y="2023668"/>
                </a:lnTo>
                <a:lnTo>
                  <a:pt x="701725" y="2019896"/>
                </a:lnTo>
                <a:lnTo>
                  <a:pt x="705802" y="2017864"/>
                </a:lnTo>
                <a:lnTo>
                  <a:pt x="709523" y="2019249"/>
                </a:lnTo>
                <a:lnTo>
                  <a:pt x="713244" y="2020392"/>
                </a:lnTo>
                <a:lnTo>
                  <a:pt x="715225" y="2024506"/>
                </a:lnTo>
                <a:lnTo>
                  <a:pt x="712939" y="2031212"/>
                </a:lnTo>
                <a:lnTo>
                  <a:pt x="710120" y="2033092"/>
                </a:lnTo>
                <a:close/>
              </a:path>
              <a:path w="2089150" h="2089150">
                <a:moveTo>
                  <a:pt x="669734" y="2018360"/>
                </a:moveTo>
                <a:lnTo>
                  <a:pt x="666114" y="2018360"/>
                </a:lnTo>
                <a:lnTo>
                  <a:pt x="665213" y="2018156"/>
                </a:lnTo>
                <a:lnTo>
                  <a:pt x="664324" y="2017864"/>
                </a:lnTo>
                <a:lnTo>
                  <a:pt x="660704" y="2016378"/>
                </a:lnTo>
                <a:lnTo>
                  <a:pt x="658863" y="2012264"/>
                </a:lnTo>
                <a:lnTo>
                  <a:pt x="660311" y="2008543"/>
                </a:lnTo>
                <a:lnTo>
                  <a:pt x="661695" y="2004910"/>
                </a:lnTo>
                <a:lnTo>
                  <a:pt x="665911" y="2003132"/>
                </a:lnTo>
                <a:lnTo>
                  <a:pt x="669531" y="2004517"/>
                </a:lnTo>
                <a:lnTo>
                  <a:pt x="673150" y="2006003"/>
                </a:lnTo>
                <a:lnTo>
                  <a:pt x="675043" y="2010130"/>
                </a:lnTo>
                <a:lnTo>
                  <a:pt x="673557" y="2013750"/>
                </a:lnTo>
                <a:lnTo>
                  <a:pt x="672464" y="2016569"/>
                </a:lnTo>
                <a:lnTo>
                  <a:pt x="669734" y="2018360"/>
                </a:lnTo>
                <a:close/>
              </a:path>
              <a:path w="2089150" h="2089150">
                <a:moveTo>
                  <a:pt x="630199" y="2001939"/>
                </a:moveTo>
                <a:lnTo>
                  <a:pt x="626478" y="2001939"/>
                </a:lnTo>
                <a:lnTo>
                  <a:pt x="625475" y="2001735"/>
                </a:lnTo>
                <a:lnTo>
                  <a:pt x="620966" y="1999805"/>
                </a:lnTo>
                <a:lnTo>
                  <a:pt x="619378" y="1995589"/>
                </a:lnTo>
                <a:lnTo>
                  <a:pt x="620966" y="1991918"/>
                </a:lnTo>
                <a:lnTo>
                  <a:pt x="622503" y="1988299"/>
                </a:lnTo>
                <a:lnTo>
                  <a:pt x="626719" y="1986661"/>
                </a:lnTo>
                <a:lnTo>
                  <a:pt x="633920" y="1989886"/>
                </a:lnTo>
                <a:lnTo>
                  <a:pt x="635596" y="1994001"/>
                </a:lnTo>
                <a:lnTo>
                  <a:pt x="634009" y="1997621"/>
                </a:lnTo>
                <a:lnTo>
                  <a:pt x="632828" y="2000402"/>
                </a:lnTo>
                <a:lnTo>
                  <a:pt x="630199" y="2001939"/>
                </a:lnTo>
                <a:close/>
              </a:path>
              <a:path w="2089150" h="2089150">
                <a:moveTo>
                  <a:pt x="591299" y="1983879"/>
                </a:moveTo>
                <a:lnTo>
                  <a:pt x="587578" y="1983879"/>
                </a:lnTo>
                <a:lnTo>
                  <a:pt x="586485" y="1983689"/>
                </a:lnTo>
                <a:lnTo>
                  <a:pt x="585495" y="1983181"/>
                </a:lnTo>
                <a:lnTo>
                  <a:pt x="581977" y="1981453"/>
                </a:lnTo>
                <a:lnTo>
                  <a:pt x="580478" y="1977237"/>
                </a:lnTo>
                <a:lnTo>
                  <a:pt x="582269" y="1973656"/>
                </a:lnTo>
                <a:lnTo>
                  <a:pt x="583958" y="1970138"/>
                </a:lnTo>
                <a:lnTo>
                  <a:pt x="588276" y="1968652"/>
                </a:lnTo>
                <a:lnTo>
                  <a:pt x="591794" y="1970341"/>
                </a:lnTo>
                <a:lnTo>
                  <a:pt x="595312" y="1972119"/>
                </a:lnTo>
                <a:lnTo>
                  <a:pt x="596811" y="1976437"/>
                </a:lnTo>
                <a:lnTo>
                  <a:pt x="595121" y="1979968"/>
                </a:lnTo>
                <a:lnTo>
                  <a:pt x="593826" y="1982393"/>
                </a:lnTo>
                <a:lnTo>
                  <a:pt x="591299" y="1983879"/>
                </a:lnTo>
                <a:close/>
              </a:path>
              <a:path w="2089150" h="2089150">
                <a:moveTo>
                  <a:pt x="553097" y="1964385"/>
                </a:moveTo>
                <a:lnTo>
                  <a:pt x="550671" y="1964385"/>
                </a:lnTo>
                <a:lnTo>
                  <a:pt x="549478" y="1964334"/>
                </a:lnTo>
                <a:lnTo>
                  <a:pt x="548284" y="1964042"/>
                </a:lnTo>
                <a:lnTo>
                  <a:pt x="547192" y="1963496"/>
                </a:lnTo>
                <a:lnTo>
                  <a:pt x="543775" y="1961603"/>
                </a:lnTo>
                <a:lnTo>
                  <a:pt x="542480" y="1957197"/>
                </a:lnTo>
                <a:lnTo>
                  <a:pt x="546252" y="1950351"/>
                </a:lnTo>
                <a:lnTo>
                  <a:pt x="550570" y="1949056"/>
                </a:lnTo>
                <a:lnTo>
                  <a:pt x="553999" y="1950935"/>
                </a:lnTo>
                <a:lnTo>
                  <a:pt x="557517" y="1952777"/>
                </a:lnTo>
                <a:lnTo>
                  <a:pt x="558800" y="1957095"/>
                </a:lnTo>
                <a:lnTo>
                  <a:pt x="556971" y="1960511"/>
                </a:lnTo>
                <a:lnTo>
                  <a:pt x="555675" y="1963000"/>
                </a:lnTo>
                <a:lnTo>
                  <a:pt x="553097" y="1964385"/>
                </a:lnTo>
                <a:close/>
              </a:path>
              <a:path w="2089150" h="2089150">
                <a:moveTo>
                  <a:pt x="515899" y="1943150"/>
                </a:moveTo>
                <a:lnTo>
                  <a:pt x="512178" y="1943150"/>
                </a:lnTo>
                <a:lnTo>
                  <a:pt x="510882" y="1942858"/>
                </a:lnTo>
                <a:lnTo>
                  <a:pt x="509841" y="1942160"/>
                </a:lnTo>
                <a:lnTo>
                  <a:pt x="506374" y="1940128"/>
                </a:lnTo>
                <a:lnTo>
                  <a:pt x="505282" y="1935708"/>
                </a:lnTo>
                <a:lnTo>
                  <a:pt x="507364" y="1932343"/>
                </a:lnTo>
                <a:lnTo>
                  <a:pt x="509346" y="1929015"/>
                </a:lnTo>
                <a:lnTo>
                  <a:pt x="513765" y="1927821"/>
                </a:lnTo>
                <a:lnTo>
                  <a:pt x="517080" y="1929904"/>
                </a:lnTo>
                <a:lnTo>
                  <a:pt x="520509" y="1931835"/>
                </a:lnTo>
                <a:lnTo>
                  <a:pt x="521601" y="1936254"/>
                </a:lnTo>
                <a:lnTo>
                  <a:pt x="519518" y="1939734"/>
                </a:lnTo>
                <a:lnTo>
                  <a:pt x="518274" y="1941868"/>
                </a:lnTo>
                <a:lnTo>
                  <a:pt x="515899" y="1943150"/>
                </a:lnTo>
                <a:close/>
              </a:path>
              <a:path w="2089150" h="2089150">
                <a:moveTo>
                  <a:pt x="479475" y="1920481"/>
                </a:moveTo>
                <a:lnTo>
                  <a:pt x="475856" y="1920481"/>
                </a:lnTo>
                <a:lnTo>
                  <a:pt x="474471" y="1920087"/>
                </a:lnTo>
                <a:lnTo>
                  <a:pt x="473176" y="1919287"/>
                </a:lnTo>
                <a:lnTo>
                  <a:pt x="469950" y="1917103"/>
                </a:lnTo>
                <a:lnTo>
                  <a:pt x="468960" y="1912696"/>
                </a:lnTo>
                <a:lnTo>
                  <a:pt x="473278" y="1906142"/>
                </a:lnTo>
                <a:lnTo>
                  <a:pt x="477697" y="1905152"/>
                </a:lnTo>
                <a:lnTo>
                  <a:pt x="481063" y="1907286"/>
                </a:lnTo>
                <a:lnTo>
                  <a:pt x="484390" y="1909470"/>
                </a:lnTo>
                <a:lnTo>
                  <a:pt x="485279" y="1913877"/>
                </a:lnTo>
                <a:lnTo>
                  <a:pt x="483095" y="1917204"/>
                </a:lnTo>
                <a:lnTo>
                  <a:pt x="481761" y="1919287"/>
                </a:lnTo>
                <a:lnTo>
                  <a:pt x="479475" y="1920481"/>
                </a:lnTo>
                <a:close/>
              </a:path>
              <a:path w="2089150" h="2089150">
                <a:moveTo>
                  <a:pt x="444055" y="1896325"/>
                </a:moveTo>
                <a:lnTo>
                  <a:pt x="440385" y="1896325"/>
                </a:lnTo>
                <a:lnTo>
                  <a:pt x="438950" y="1895830"/>
                </a:lnTo>
                <a:lnTo>
                  <a:pt x="437654" y="1894928"/>
                </a:lnTo>
                <a:lnTo>
                  <a:pt x="434428" y="1892604"/>
                </a:lnTo>
                <a:lnTo>
                  <a:pt x="433743" y="1888185"/>
                </a:lnTo>
                <a:lnTo>
                  <a:pt x="435978" y="1884908"/>
                </a:lnTo>
                <a:lnTo>
                  <a:pt x="438251" y="1881784"/>
                </a:lnTo>
                <a:lnTo>
                  <a:pt x="442772" y="1880997"/>
                </a:lnTo>
                <a:lnTo>
                  <a:pt x="445998" y="1883371"/>
                </a:lnTo>
                <a:lnTo>
                  <a:pt x="449122" y="1885607"/>
                </a:lnTo>
                <a:lnTo>
                  <a:pt x="449910" y="1890026"/>
                </a:lnTo>
                <a:lnTo>
                  <a:pt x="446189" y="1895233"/>
                </a:lnTo>
                <a:lnTo>
                  <a:pt x="444055" y="1896325"/>
                </a:lnTo>
                <a:close/>
              </a:path>
              <a:path w="2089150" h="2089150">
                <a:moveTo>
                  <a:pt x="405955" y="1870722"/>
                </a:moveTo>
                <a:lnTo>
                  <a:pt x="404367" y="1870075"/>
                </a:lnTo>
                <a:lnTo>
                  <a:pt x="403085" y="1869135"/>
                </a:lnTo>
                <a:lnTo>
                  <a:pt x="399961" y="1866760"/>
                </a:lnTo>
                <a:lnTo>
                  <a:pt x="399465" y="1862239"/>
                </a:lnTo>
                <a:lnTo>
                  <a:pt x="401840" y="1859114"/>
                </a:lnTo>
                <a:lnTo>
                  <a:pt x="404266" y="1855990"/>
                </a:lnTo>
                <a:lnTo>
                  <a:pt x="408787" y="1855495"/>
                </a:lnTo>
                <a:lnTo>
                  <a:pt x="414985" y="1860257"/>
                </a:lnTo>
                <a:lnTo>
                  <a:pt x="415582" y="1864817"/>
                </a:lnTo>
                <a:lnTo>
                  <a:pt x="413105" y="1867941"/>
                </a:lnTo>
                <a:lnTo>
                  <a:pt x="411759" y="1869681"/>
                </a:lnTo>
                <a:lnTo>
                  <a:pt x="409575" y="1870671"/>
                </a:lnTo>
                <a:lnTo>
                  <a:pt x="407492" y="1870671"/>
                </a:lnTo>
                <a:lnTo>
                  <a:pt x="405955" y="1870722"/>
                </a:lnTo>
                <a:close/>
              </a:path>
              <a:path w="2089150" h="2089150">
                <a:moveTo>
                  <a:pt x="376288" y="1843582"/>
                </a:moveTo>
                <a:lnTo>
                  <a:pt x="372567" y="1843582"/>
                </a:lnTo>
                <a:lnTo>
                  <a:pt x="370979" y="1843087"/>
                </a:lnTo>
                <a:lnTo>
                  <a:pt x="369646" y="1841944"/>
                </a:lnTo>
                <a:lnTo>
                  <a:pt x="366572" y="1839366"/>
                </a:lnTo>
                <a:lnTo>
                  <a:pt x="366267" y="1834857"/>
                </a:lnTo>
                <a:lnTo>
                  <a:pt x="368846" y="1831924"/>
                </a:lnTo>
                <a:lnTo>
                  <a:pt x="371386" y="1828850"/>
                </a:lnTo>
                <a:lnTo>
                  <a:pt x="375894" y="1828457"/>
                </a:lnTo>
                <a:lnTo>
                  <a:pt x="378866" y="1831035"/>
                </a:lnTo>
                <a:lnTo>
                  <a:pt x="381901" y="1833562"/>
                </a:lnTo>
                <a:lnTo>
                  <a:pt x="382193" y="1838083"/>
                </a:lnTo>
                <a:lnTo>
                  <a:pt x="379768" y="1841157"/>
                </a:lnTo>
                <a:lnTo>
                  <a:pt x="378282" y="1842795"/>
                </a:lnTo>
                <a:lnTo>
                  <a:pt x="376288" y="1843582"/>
                </a:lnTo>
                <a:close/>
              </a:path>
              <a:path w="2089150" h="2089150">
                <a:moveTo>
                  <a:pt x="344093" y="1815312"/>
                </a:moveTo>
                <a:lnTo>
                  <a:pt x="340372" y="1815312"/>
                </a:lnTo>
                <a:lnTo>
                  <a:pt x="338683" y="1814664"/>
                </a:lnTo>
                <a:lnTo>
                  <a:pt x="337350" y="1813369"/>
                </a:lnTo>
                <a:lnTo>
                  <a:pt x="334378" y="1810689"/>
                </a:lnTo>
                <a:lnTo>
                  <a:pt x="334175" y="1806181"/>
                </a:lnTo>
                <a:lnTo>
                  <a:pt x="336854" y="1803260"/>
                </a:lnTo>
                <a:lnTo>
                  <a:pt x="339585" y="1800428"/>
                </a:lnTo>
                <a:lnTo>
                  <a:pt x="344093" y="1800225"/>
                </a:lnTo>
                <a:lnTo>
                  <a:pt x="346925" y="1802853"/>
                </a:lnTo>
                <a:lnTo>
                  <a:pt x="349897" y="1805533"/>
                </a:lnTo>
                <a:lnTo>
                  <a:pt x="350100" y="1810054"/>
                </a:lnTo>
                <a:lnTo>
                  <a:pt x="347319" y="1812975"/>
                </a:lnTo>
                <a:lnTo>
                  <a:pt x="345986" y="1814563"/>
                </a:lnTo>
                <a:lnTo>
                  <a:pt x="344093" y="1815312"/>
                </a:lnTo>
                <a:close/>
              </a:path>
              <a:path w="2089150" h="2089150">
                <a:moveTo>
                  <a:pt x="313093" y="1785594"/>
                </a:moveTo>
                <a:lnTo>
                  <a:pt x="309321" y="1785594"/>
                </a:lnTo>
                <a:lnTo>
                  <a:pt x="307581" y="1784896"/>
                </a:lnTo>
                <a:lnTo>
                  <a:pt x="306095" y="1783511"/>
                </a:lnTo>
                <a:lnTo>
                  <a:pt x="303364" y="1780781"/>
                </a:lnTo>
                <a:lnTo>
                  <a:pt x="303364" y="1776260"/>
                </a:lnTo>
                <a:lnTo>
                  <a:pt x="306095" y="1773389"/>
                </a:lnTo>
                <a:lnTo>
                  <a:pt x="308927" y="1770659"/>
                </a:lnTo>
                <a:lnTo>
                  <a:pt x="313486" y="1770659"/>
                </a:lnTo>
                <a:lnTo>
                  <a:pt x="316217" y="1773389"/>
                </a:lnTo>
                <a:lnTo>
                  <a:pt x="319049" y="1776260"/>
                </a:lnTo>
                <a:lnTo>
                  <a:pt x="319049" y="1780781"/>
                </a:lnTo>
                <a:lnTo>
                  <a:pt x="316217" y="1783511"/>
                </a:lnTo>
                <a:lnTo>
                  <a:pt x="314820" y="1784896"/>
                </a:lnTo>
                <a:lnTo>
                  <a:pt x="313093" y="1785594"/>
                </a:lnTo>
                <a:close/>
              </a:path>
              <a:path w="2089150" h="2089150">
                <a:moveTo>
                  <a:pt x="283222" y="1754733"/>
                </a:moveTo>
                <a:lnTo>
                  <a:pt x="279603" y="1754733"/>
                </a:lnTo>
                <a:lnTo>
                  <a:pt x="277621" y="1753997"/>
                </a:lnTo>
                <a:lnTo>
                  <a:pt x="276275" y="1752409"/>
                </a:lnTo>
                <a:lnTo>
                  <a:pt x="273596" y="1749577"/>
                </a:lnTo>
                <a:lnTo>
                  <a:pt x="273799" y="1744916"/>
                </a:lnTo>
                <a:lnTo>
                  <a:pt x="276682" y="1742287"/>
                </a:lnTo>
                <a:lnTo>
                  <a:pt x="279603" y="1739658"/>
                </a:lnTo>
                <a:lnTo>
                  <a:pt x="284124" y="1739849"/>
                </a:lnTo>
                <a:lnTo>
                  <a:pt x="286753" y="1742681"/>
                </a:lnTo>
                <a:lnTo>
                  <a:pt x="289420" y="1745602"/>
                </a:lnTo>
                <a:lnTo>
                  <a:pt x="289229" y="1750123"/>
                </a:lnTo>
                <a:lnTo>
                  <a:pt x="286346" y="1752803"/>
                </a:lnTo>
                <a:lnTo>
                  <a:pt x="285013" y="1754085"/>
                </a:lnTo>
                <a:lnTo>
                  <a:pt x="283222" y="1754733"/>
                </a:lnTo>
                <a:close/>
              </a:path>
              <a:path w="2089150" h="2089150">
                <a:moveTo>
                  <a:pt x="254749" y="1722589"/>
                </a:moveTo>
                <a:lnTo>
                  <a:pt x="253110" y="1722589"/>
                </a:lnTo>
                <a:lnTo>
                  <a:pt x="251129" y="1722539"/>
                </a:lnTo>
                <a:lnTo>
                  <a:pt x="249046" y="1721789"/>
                </a:lnTo>
                <a:lnTo>
                  <a:pt x="247700" y="1720113"/>
                </a:lnTo>
                <a:lnTo>
                  <a:pt x="245122" y="1717027"/>
                </a:lnTo>
                <a:lnTo>
                  <a:pt x="245427" y="1712518"/>
                </a:lnTo>
                <a:lnTo>
                  <a:pt x="248500" y="1709991"/>
                </a:lnTo>
                <a:lnTo>
                  <a:pt x="251523" y="1707464"/>
                </a:lnTo>
                <a:lnTo>
                  <a:pt x="256044" y="1707857"/>
                </a:lnTo>
                <a:lnTo>
                  <a:pt x="258571" y="1710880"/>
                </a:lnTo>
                <a:lnTo>
                  <a:pt x="261150" y="1713814"/>
                </a:lnTo>
                <a:lnTo>
                  <a:pt x="260756" y="1718322"/>
                </a:lnTo>
                <a:lnTo>
                  <a:pt x="257721" y="1720900"/>
                </a:lnTo>
                <a:lnTo>
                  <a:pt x="256438" y="1722094"/>
                </a:lnTo>
                <a:lnTo>
                  <a:pt x="254749" y="1722589"/>
                </a:lnTo>
                <a:close/>
              </a:path>
              <a:path w="2089150" h="2089150">
                <a:moveTo>
                  <a:pt x="227558" y="1689353"/>
                </a:moveTo>
                <a:lnTo>
                  <a:pt x="223939" y="1689353"/>
                </a:lnTo>
                <a:lnTo>
                  <a:pt x="221754" y="1688363"/>
                </a:lnTo>
                <a:lnTo>
                  <a:pt x="220421" y="1686623"/>
                </a:lnTo>
                <a:lnTo>
                  <a:pt x="217944" y="1683499"/>
                </a:lnTo>
                <a:lnTo>
                  <a:pt x="218528" y="1678978"/>
                </a:lnTo>
                <a:lnTo>
                  <a:pt x="221665" y="1676603"/>
                </a:lnTo>
                <a:lnTo>
                  <a:pt x="224739" y="1674126"/>
                </a:lnTo>
                <a:lnTo>
                  <a:pt x="229247" y="1674622"/>
                </a:lnTo>
                <a:lnTo>
                  <a:pt x="231686" y="1677797"/>
                </a:lnTo>
                <a:lnTo>
                  <a:pt x="234162" y="1680921"/>
                </a:lnTo>
                <a:lnTo>
                  <a:pt x="233565" y="1685328"/>
                </a:lnTo>
                <a:lnTo>
                  <a:pt x="230390" y="1687817"/>
                </a:lnTo>
                <a:lnTo>
                  <a:pt x="229146" y="1688858"/>
                </a:lnTo>
                <a:lnTo>
                  <a:pt x="227558" y="1689353"/>
                </a:lnTo>
                <a:close/>
              </a:path>
              <a:path w="2089150" h="2089150">
                <a:moveTo>
                  <a:pt x="201866" y="1655025"/>
                </a:moveTo>
                <a:lnTo>
                  <a:pt x="198094" y="1655025"/>
                </a:lnTo>
                <a:lnTo>
                  <a:pt x="195960" y="1653933"/>
                </a:lnTo>
                <a:lnTo>
                  <a:pt x="194576" y="1651939"/>
                </a:lnTo>
                <a:lnTo>
                  <a:pt x="192239" y="1648815"/>
                </a:lnTo>
                <a:lnTo>
                  <a:pt x="192989" y="1644307"/>
                </a:lnTo>
                <a:lnTo>
                  <a:pt x="196265" y="1642021"/>
                </a:lnTo>
                <a:lnTo>
                  <a:pt x="199389" y="1639697"/>
                </a:lnTo>
                <a:lnTo>
                  <a:pt x="203898" y="1640484"/>
                </a:lnTo>
                <a:lnTo>
                  <a:pt x="208419" y="1646834"/>
                </a:lnTo>
                <a:lnTo>
                  <a:pt x="207721" y="1651355"/>
                </a:lnTo>
                <a:lnTo>
                  <a:pt x="203200" y="1654530"/>
                </a:lnTo>
                <a:lnTo>
                  <a:pt x="201866" y="1655025"/>
                </a:lnTo>
                <a:close/>
              </a:path>
              <a:path w="2089150" h="2089150">
                <a:moveTo>
                  <a:pt x="177507" y="1619554"/>
                </a:moveTo>
                <a:lnTo>
                  <a:pt x="173786" y="1619554"/>
                </a:lnTo>
                <a:lnTo>
                  <a:pt x="171500" y="1618462"/>
                </a:lnTo>
                <a:lnTo>
                  <a:pt x="170049" y="1616227"/>
                </a:lnTo>
                <a:lnTo>
                  <a:pt x="167982" y="1613103"/>
                </a:lnTo>
                <a:lnTo>
                  <a:pt x="168871" y="1608683"/>
                </a:lnTo>
                <a:lnTo>
                  <a:pt x="172199" y="1606499"/>
                </a:lnTo>
                <a:lnTo>
                  <a:pt x="175526" y="1604365"/>
                </a:lnTo>
                <a:lnTo>
                  <a:pt x="179933" y="1605216"/>
                </a:lnTo>
                <a:lnTo>
                  <a:pt x="182240" y="1608683"/>
                </a:lnTo>
                <a:lnTo>
                  <a:pt x="184251" y="1611807"/>
                </a:lnTo>
                <a:lnTo>
                  <a:pt x="183311" y="1616227"/>
                </a:lnTo>
                <a:lnTo>
                  <a:pt x="179952" y="1618462"/>
                </a:lnTo>
                <a:lnTo>
                  <a:pt x="178841" y="1619148"/>
                </a:lnTo>
                <a:lnTo>
                  <a:pt x="177507" y="1619554"/>
                </a:lnTo>
                <a:close/>
              </a:path>
              <a:path w="2089150" h="2089150">
                <a:moveTo>
                  <a:pt x="154635" y="1583232"/>
                </a:moveTo>
                <a:lnTo>
                  <a:pt x="150914" y="1583232"/>
                </a:lnTo>
                <a:lnTo>
                  <a:pt x="148539" y="1581950"/>
                </a:lnTo>
                <a:lnTo>
                  <a:pt x="147243" y="1579714"/>
                </a:lnTo>
                <a:lnTo>
                  <a:pt x="145211" y="1576336"/>
                </a:lnTo>
                <a:lnTo>
                  <a:pt x="146303" y="1571980"/>
                </a:lnTo>
                <a:lnTo>
                  <a:pt x="149720" y="1569986"/>
                </a:lnTo>
                <a:lnTo>
                  <a:pt x="153047" y="1567954"/>
                </a:lnTo>
                <a:lnTo>
                  <a:pt x="157467" y="1568996"/>
                </a:lnTo>
                <a:lnTo>
                  <a:pt x="159550" y="1572475"/>
                </a:lnTo>
                <a:lnTo>
                  <a:pt x="161480" y="1575790"/>
                </a:lnTo>
                <a:lnTo>
                  <a:pt x="160388" y="1580210"/>
                </a:lnTo>
                <a:lnTo>
                  <a:pt x="156971" y="1582140"/>
                </a:lnTo>
                <a:lnTo>
                  <a:pt x="155879" y="1582940"/>
                </a:lnTo>
                <a:lnTo>
                  <a:pt x="154635" y="1583232"/>
                </a:lnTo>
                <a:close/>
              </a:path>
              <a:path w="2089150" h="2089150">
                <a:moveTo>
                  <a:pt x="133311" y="1545932"/>
                </a:moveTo>
                <a:lnTo>
                  <a:pt x="129590" y="1545932"/>
                </a:lnTo>
                <a:lnTo>
                  <a:pt x="127152" y="1544535"/>
                </a:lnTo>
                <a:lnTo>
                  <a:pt x="125869" y="1542211"/>
                </a:lnTo>
                <a:lnTo>
                  <a:pt x="123875" y="1538782"/>
                </a:lnTo>
                <a:lnTo>
                  <a:pt x="125272" y="1534464"/>
                </a:lnTo>
                <a:lnTo>
                  <a:pt x="128689" y="1532483"/>
                </a:lnTo>
                <a:lnTo>
                  <a:pt x="132168" y="1530654"/>
                </a:lnTo>
                <a:lnTo>
                  <a:pt x="136486" y="1531886"/>
                </a:lnTo>
                <a:lnTo>
                  <a:pt x="138417" y="1535315"/>
                </a:lnTo>
                <a:lnTo>
                  <a:pt x="140296" y="1538884"/>
                </a:lnTo>
                <a:lnTo>
                  <a:pt x="139014" y="1543202"/>
                </a:lnTo>
                <a:lnTo>
                  <a:pt x="135483" y="1545031"/>
                </a:lnTo>
                <a:lnTo>
                  <a:pt x="134391" y="1545628"/>
                </a:lnTo>
                <a:lnTo>
                  <a:pt x="133311" y="1545932"/>
                </a:lnTo>
                <a:close/>
              </a:path>
              <a:path w="2089150" h="2089150">
                <a:moveTo>
                  <a:pt x="113512" y="1507731"/>
                </a:moveTo>
                <a:lnTo>
                  <a:pt x="109740" y="1507731"/>
                </a:lnTo>
                <a:lnTo>
                  <a:pt x="107314" y="1506296"/>
                </a:lnTo>
                <a:lnTo>
                  <a:pt x="106019" y="1503806"/>
                </a:lnTo>
                <a:lnTo>
                  <a:pt x="104228" y="1500289"/>
                </a:lnTo>
                <a:lnTo>
                  <a:pt x="105727" y="1495971"/>
                </a:lnTo>
                <a:lnTo>
                  <a:pt x="109245" y="1494193"/>
                </a:lnTo>
                <a:lnTo>
                  <a:pt x="112814" y="1492503"/>
                </a:lnTo>
                <a:lnTo>
                  <a:pt x="117132" y="1493888"/>
                </a:lnTo>
                <a:lnTo>
                  <a:pt x="118821" y="1497507"/>
                </a:lnTo>
                <a:lnTo>
                  <a:pt x="120561" y="1501089"/>
                </a:lnTo>
                <a:lnTo>
                  <a:pt x="119062" y="1505305"/>
                </a:lnTo>
                <a:lnTo>
                  <a:pt x="115544" y="1507083"/>
                </a:lnTo>
                <a:lnTo>
                  <a:pt x="114553" y="1507528"/>
                </a:lnTo>
                <a:lnTo>
                  <a:pt x="113512" y="1507731"/>
                </a:lnTo>
                <a:close/>
              </a:path>
              <a:path w="2089150" h="2089150">
                <a:moveTo>
                  <a:pt x="95300" y="1468881"/>
                </a:moveTo>
                <a:lnTo>
                  <a:pt x="91579" y="1468881"/>
                </a:lnTo>
                <a:lnTo>
                  <a:pt x="88950" y="1467205"/>
                </a:lnTo>
                <a:lnTo>
                  <a:pt x="86182" y="1460995"/>
                </a:lnTo>
                <a:lnTo>
                  <a:pt x="87858" y="1456677"/>
                </a:lnTo>
                <a:lnTo>
                  <a:pt x="91490" y="1455140"/>
                </a:lnTo>
                <a:lnTo>
                  <a:pt x="95059" y="1453553"/>
                </a:lnTo>
                <a:lnTo>
                  <a:pt x="99275" y="1455191"/>
                </a:lnTo>
                <a:lnTo>
                  <a:pt x="102501" y="1462392"/>
                </a:lnTo>
                <a:lnTo>
                  <a:pt x="100812" y="1466608"/>
                </a:lnTo>
                <a:lnTo>
                  <a:pt x="96291" y="1468691"/>
                </a:lnTo>
                <a:lnTo>
                  <a:pt x="95300" y="1468881"/>
                </a:lnTo>
                <a:close/>
              </a:path>
              <a:path w="2089150" h="2089150">
                <a:moveTo>
                  <a:pt x="78739" y="1429194"/>
                </a:moveTo>
                <a:lnTo>
                  <a:pt x="75018" y="1429194"/>
                </a:lnTo>
                <a:lnTo>
                  <a:pt x="72339" y="1427416"/>
                </a:lnTo>
                <a:lnTo>
                  <a:pt x="71297" y="1424584"/>
                </a:lnTo>
                <a:lnTo>
                  <a:pt x="69811" y="1420964"/>
                </a:lnTo>
                <a:lnTo>
                  <a:pt x="71539" y="1416850"/>
                </a:lnTo>
                <a:lnTo>
                  <a:pt x="78930" y="1413916"/>
                </a:lnTo>
                <a:lnTo>
                  <a:pt x="83045" y="1415757"/>
                </a:lnTo>
                <a:lnTo>
                  <a:pt x="84543" y="1419377"/>
                </a:lnTo>
                <a:lnTo>
                  <a:pt x="85978" y="1423149"/>
                </a:lnTo>
                <a:lnTo>
                  <a:pt x="84137" y="1427264"/>
                </a:lnTo>
                <a:lnTo>
                  <a:pt x="80517" y="1428699"/>
                </a:lnTo>
                <a:lnTo>
                  <a:pt x="79628" y="1429003"/>
                </a:lnTo>
                <a:lnTo>
                  <a:pt x="78739" y="1429194"/>
                </a:lnTo>
                <a:close/>
              </a:path>
              <a:path w="2089150" h="2089150">
                <a:moveTo>
                  <a:pt x="63906" y="1388872"/>
                </a:moveTo>
                <a:lnTo>
                  <a:pt x="60083" y="1388872"/>
                </a:lnTo>
                <a:lnTo>
                  <a:pt x="57353" y="1386979"/>
                </a:lnTo>
                <a:lnTo>
                  <a:pt x="56362" y="1384058"/>
                </a:lnTo>
                <a:lnTo>
                  <a:pt x="55067" y="1380337"/>
                </a:lnTo>
                <a:lnTo>
                  <a:pt x="57061" y="1376172"/>
                </a:lnTo>
                <a:lnTo>
                  <a:pt x="60782" y="1374927"/>
                </a:lnTo>
                <a:lnTo>
                  <a:pt x="64503" y="1373631"/>
                </a:lnTo>
                <a:lnTo>
                  <a:pt x="68516" y="1375625"/>
                </a:lnTo>
                <a:lnTo>
                  <a:pt x="69811" y="1379347"/>
                </a:lnTo>
                <a:lnTo>
                  <a:pt x="71196" y="1383068"/>
                </a:lnTo>
                <a:lnTo>
                  <a:pt x="69113" y="1387182"/>
                </a:lnTo>
                <a:lnTo>
                  <a:pt x="65392" y="1388465"/>
                </a:lnTo>
                <a:lnTo>
                  <a:pt x="64592" y="1388770"/>
                </a:lnTo>
                <a:lnTo>
                  <a:pt x="63906" y="1388872"/>
                </a:lnTo>
                <a:close/>
              </a:path>
              <a:path w="2089150" h="2089150">
                <a:moveTo>
                  <a:pt x="50660" y="1347939"/>
                </a:moveTo>
                <a:lnTo>
                  <a:pt x="46939" y="1347939"/>
                </a:lnTo>
                <a:lnTo>
                  <a:pt x="44056" y="1345857"/>
                </a:lnTo>
                <a:lnTo>
                  <a:pt x="43030" y="1342529"/>
                </a:lnTo>
                <a:lnTo>
                  <a:pt x="42024" y="1338961"/>
                </a:lnTo>
                <a:lnTo>
                  <a:pt x="44157" y="1335036"/>
                </a:lnTo>
                <a:lnTo>
                  <a:pt x="47878" y="1333893"/>
                </a:lnTo>
                <a:lnTo>
                  <a:pt x="51752" y="1332814"/>
                </a:lnTo>
                <a:lnTo>
                  <a:pt x="55664" y="1334935"/>
                </a:lnTo>
                <a:lnTo>
                  <a:pt x="56927" y="1338961"/>
                </a:lnTo>
                <a:lnTo>
                  <a:pt x="57899" y="1342529"/>
                </a:lnTo>
                <a:lnTo>
                  <a:pt x="55765" y="1346453"/>
                </a:lnTo>
                <a:lnTo>
                  <a:pt x="51346" y="1347838"/>
                </a:lnTo>
                <a:lnTo>
                  <a:pt x="50660" y="1347939"/>
                </a:lnTo>
                <a:close/>
              </a:path>
              <a:path w="2089150" h="2089150">
                <a:moveTo>
                  <a:pt x="39141" y="1306614"/>
                </a:moveTo>
                <a:lnTo>
                  <a:pt x="35420" y="1306614"/>
                </a:lnTo>
                <a:lnTo>
                  <a:pt x="32499" y="1304429"/>
                </a:lnTo>
                <a:lnTo>
                  <a:pt x="31711" y="1301203"/>
                </a:lnTo>
                <a:lnTo>
                  <a:pt x="30708" y="1297343"/>
                </a:lnTo>
                <a:lnTo>
                  <a:pt x="33096" y="1293418"/>
                </a:lnTo>
                <a:lnTo>
                  <a:pt x="36918" y="1292580"/>
                </a:lnTo>
                <a:lnTo>
                  <a:pt x="40728" y="1291577"/>
                </a:lnTo>
                <a:lnTo>
                  <a:pt x="44551" y="1293812"/>
                </a:lnTo>
                <a:lnTo>
                  <a:pt x="46545" y="1301508"/>
                </a:lnTo>
                <a:lnTo>
                  <a:pt x="44157" y="1305420"/>
                </a:lnTo>
                <a:lnTo>
                  <a:pt x="40335" y="1306410"/>
                </a:lnTo>
                <a:lnTo>
                  <a:pt x="39141" y="1306614"/>
                </a:lnTo>
                <a:close/>
              </a:path>
              <a:path w="2089150" h="2089150">
                <a:moveTo>
                  <a:pt x="29921" y="1264742"/>
                </a:moveTo>
                <a:lnTo>
                  <a:pt x="25704" y="1264742"/>
                </a:lnTo>
                <a:lnTo>
                  <a:pt x="22682" y="1262506"/>
                </a:lnTo>
                <a:lnTo>
                  <a:pt x="21983" y="1259192"/>
                </a:lnTo>
                <a:lnTo>
                  <a:pt x="21183" y="1255217"/>
                </a:lnTo>
                <a:lnTo>
                  <a:pt x="23672" y="1251496"/>
                </a:lnTo>
                <a:lnTo>
                  <a:pt x="27584" y="1250607"/>
                </a:lnTo>
                <a:lnTo>
                  <a:pt x="31407" y="1249857"/>
                </a:lnTo>
                <a:lnTo>
                  <a:pt x="35229" y="1252296"/>
                </a:lnTo>
                <a:lnTo>
                  <a:pt x="36817" y="1260081"/>
                </a:lnTo>
                <a:lnTo>
                  <a:pt x="34340" y="1263853"/>
                </a:lnTo>
                <a:lnTo>
                  <a:pt x="29921" y="1264742"/>
                </a:lnTo>
                <a:close/>
              </a:path>
              <a:path w="2089150" h="2089150">
                <a:moveTo>
                  <a:pt x="21882" y="1222628"/>
                </a:moveTo>
                <a:lnTo>
                  <a:pt x="17665" y="1222628"/>
                </a:lnTo>
                <a:lnTo>
                  <a:pt x="14643" y="1220190"/>
                </a:lnTo>
                <a:lnTo>
                  <a:pt x="14147" y="1216672"/>
                </a:lnTo>
                <a:lnTo>
                  <a:pt x="13449" y="1212799"/>
                </a:lnTo>
                <a:lnTo>
                  <a:pt x="16078" y="1209078"/>
                </a:lnTo>
                <a:lnTo>
                  <a:pt x="20053" y="1208481"/>
                </a:lnTo>
                <a:lnTo>
                  <a:pt x="23863" y="1207846"/>
                </a:lnTo>
                <a:lnTo>
                  <a:pt x="27584" y="1210475"/>
                </a:lnTo>
                <a:lnTo>
                  <a:pt x="28181" y="1214386"/>
                </a:lnTo>
                <a:lnTo>
                  <a:pt x="28879" y="1218260"/>
                </a:lnTo>
                <a:lnTo>
                  <a:pt x="26200" y="1221981"/>
                </a:lnTo>
                <a:lnTo>
                  <a:pt x="22275" y="1222527"/>
                </a:lnTo>
                <a:lnTo>
                  <a:pt x="21882" y="1222628"/>
                </a:lnTo>
                <a:close/>
              </a:path>
              <a:path w="2089150" h="2089150">
                <a:moveTo>
                  <a:pt x="15875" y="1180261"/>
                </a:moveTo>
                <a:lnTo>
                  <a:pt x="11468" y="1180261"/>
                </a:lnTo>
                <a:lnTo>
                  <a:pt x="8343" y="1177582"/>
                </a:lnTo>
                <a:lnTo>
                  <a:pt x="7937" y="1173962"/>
                </a:lnTo>
                <a:lnTo>
                  <a:pt x="7442" y="1170038"/>
                </a:lnTo>
                <a:lnTo>
                  <a:pt x="10223" y="1166469"/>
                </a:lnTo>
                <a:lnTo>
                  <a:pt x="14147" y="1166025"/>
                </a:lnTo>
                <a:lnTo>
                  <a:pt x="18059" y="1165529"/>
                </a:lnTo>
                <a:lnTo>
                  <a:pt x="21589" y="1168349"/>
                </a:lnTo>
                <a:lnTo>
                  <a:pt x="22580" y="1176147"/>
                </a:lnTo>
                <a:lnTo>
                  <a:pt x="19850" y="1179766"/>
                </a:lnTo>
                <a:lnTo>
                  <a:pt x="15875" y="1180261"/>
                </a:lnTo>
                <a:close/>
              </a:path>
              <a:path w="2089150" h="2089150">
                <a:moveTo>
                  <a:pt x="11214" y="1137640"/>
                </a:moveTo>
                <a:lnTo>
                  <a:pt x="6946" y="1137640"/>
                </a:lnTo>
                <a:lnTo>
                  <a:pt x="3822" y="1134770"/>
                </a:lnTo>
                <a:lnTo>
                  <a:pt x="3225" y="1127125"/>
                </a:lnTo>
                <a:lnTo>
                  <a:pt x="6159" y="1123708"/>
                </a:lnTo>
                <a:lnTo>
                  <a:pt x="10121" y="1123403"/>
                </a:lnTo>
                <a:lnTo>
                  <a:pt x="14046" y="1123010"/>
                </a:lnTo>
                <a:lnTo>
                  <a:pt x="17462" y="1125931"/>
                </a:lnTo>
                <a:lnTo>
                  <a:pt x="18059" y="1133779"/>
                </a:lnTo>
                <a:lnTo>
                  <a:pt x="15138" y="1137246"/>
                </a:lnTo>
                <a:lnTo>
                  <a:pt x="11214" y="1137640"/>
                </a:lnTo>
                <a:close/>
              </a:path>
              <a:path w="2089150" h="2089150">
                <a:moveTo>
                  <a:pt x="8343" y="1094828"/>
                </a:moveTo>
                <a:lnTo>
                  <a:pt x="4216" y="1094828"/>
                </a:lnTo>
                <a:lnTo>
                  <a:pt x="1092" y="1091857"/>
                </a:lnTo>
                <a:lnTo>
                  <a:pt x="698" y="1084110"/>
                </a:lnTo>
                <a:lnTo>
                  <a:pt x="3822" y="1080795"/>
                </a:lnTo>
                <a:lnTo>
                  <a:pt x="11658" y="1080401"/>
                </a:lnTo>
                <a:lnTo>
                  <a:pt x="15036" y="1083525"/>
                </a:lnTo>
                <a:lnTo>
                  <a:pt x="15138" y="1087437"/>
                </a:lnTo>
                <a:lnTo>
                  <a:pt x="15328" y="1091412"/>
                </a:lnTo>
                <a:lnTo>
                  <a:pt x="12255" y="1094727"/>
                </a:lnTo>
                <a:lnTo>
                  <a:pt x="8343" y="1094828"/>
                </a:lnTo>
                <a:close/>
              </a:path>
              <a:path w="2089150" h="2089150">
                <a:moveTo>
                  <a:pt x="1046124" y="2089150"/>
                </a:moveTo>
                <a:lnTo>
                  <a:pt x="1042403" y="2089150"/>
                </a:lnTo>
                <a:lnTo>
                  <a:pt x="1040663" y="2088362"/>
                </a:lnTo>
                <a:lnTo>
                  <a:pt x="1039171" y="2086965"/>
                </a:lnTo>
                <a:lnTo>
                  <a:pt x="1037882" y="2085581"/>
                </a:lnTo>
                <a:lnTo>
                  <a:pt x="1037094" y="2083841"/>
                </a:lnTo>
                <a:lnTo>
                  <a:pt x="1037094" y="2080120"/>
                </a:lnTo>
                <a:lnTo>
                  <a:pt x="1037882" y="2078240"/>
                </a:lnTo>
                <a:lnTo>
                  <a:pt x="1041895" y="2074176"/>
                </a:lnTo>
                <a:lnTo>
                  <a:pt x="1046708" y="2074316"/>
                </a:lnTo>
                <a:lnTo>
                  <a:pt x="1049299" y="2076843"/>
                </a:lnTo>
                <a:lnTo>
                  <a:pt x="1050632" y="2078240"/>
                </a:lnTo>
                <a:lnTo>
                  <a:pt x="1051420" y="2080120"/>
                </a:lnTo>
                <a:lnTo>
                  <a:pt x="1051420" y="2083841"/>
                </a:lnTo>
                <a:lnTo>
                  <a:pt x="1050632" y="2085581"/>
                </a:lnTo>
                <a:lnTo>
                  <a:pt x="1049280" y="2087067"/>
                </a:lnTo>
                <a:lnTo>
                  <a:pt x="1047902" y="2088362"/>
                </a:lnTo>
                <a:lnTo>
                  <a:pt x="1046124" y="2089150"/>
                </a:lnTo>
                <a:close/>
              </a:path>
              <a:path w="2089150" h="2089150">
                <a:moveTo>
                  <a:pt x="9131" y="1052017"/>
                </a:moveTo>
                <a:lnTo>
                  <a:pt x="5308" y="1052017"/>
                </a:lnTo>
                <a:lnTo>
                  <a:pt x="3428" y="1051229"/>
                </a:lnTo>
                <a:lnTo>
                  <a:pt x="2133" y="1049985"/>
                </a:lnTo>
                <a:lnTo>
                  <a:pt x="800" y="1048499"/>
                </a:lnTo>
                <a:lnTo>
                  <a:pt x="45" y="1046810"/>
                </a:lnTo>
                <a:lnTo>
                  <a:pt x="0" y="1042987"/>
                </a:lnTo>
                <a:lnTo>
                  <a:pt x="800" y="1041107"/>
                </a:lnTo>
                <a:lnTo>
                  <a:pt x="2133" y="1039863"/>
                </a:lnTo>
                <a:lnTo>
                  <a:pt x="4914" y="1037081"/>
                </a:lnTo>
                <a:lnTo>
                  <a:pt x="9525" y="1037081"/>
                </a:lnTo>
                <a:lnTo>
                  <a:pt x="12255" y="1039863"/>
                </a:lnTo>
                <a:lnTo>
                  <a:pt x="13550" y="1041107"/>
                </a:lnTo>
                <a:lnTo>
                  <a:pt x="14338" y="1042987"/>
                </a:lnTo>
                <a:lnTo>
                  <a:pt x="14338" y="1046810"/>
                </a:lnTo>
                <a:lnTo>
                  <a:pt x="13550" y="1048600"/>
                </a:lnTo>
                <a:lnTo>
                  <a:pt x="12255" y="1049985"/>
                </a:lnTo>
                <a:lnTo>
                  <a:pt x="10921" y="1051229"/>
                </a:lnTo>
                <a:lnTo>
                  <a:pt x="9131" y="1052017"/>
                </a:lnTo>
                <a:close/>
              </a:path>
              <a:path w="2089150" h="2089150">
                <a:moveTo>
                  <a:pt x="1044282" y="14935"/>
                </a:moveTo>
                <a:lnTo>
                  <a:pt x="1042301" y="14935"/>
                </a:lnTo>
                <a:lnTo>
                  <a:pt x="1040561" y="14135"/>
                </a:lnTo>
                <a:lnTo>
                  <a:pt x="1037882" y="11468"/>
                </a:lnTo>
                <a:lnTo>
                  <a:pt x="1037094" y="9626"/>
                </a:lnTo>
                <a:lnTo>
                  <a:pt x="1037116" y="5803"/>
                </a:lnTo>
                <a:lnTo>
                  <a:pt x="1037882" y="4025"/>
                </a:lnTo>
                <a:lnTo>
                  <a:pt x="1039177" y="2628"/>
                </a:lnTo>
                <a:lnTo>
                  <a:pt x="1041895" y="0"/>
                </a:lnTo>
                <a:lnTo>
                  <a:pt x="1046619" y="0"/>
                </a:lnTo>
                <a:lnTo>
                  <a:pt x="1049299" y="2628"/>
                </a:lnTo>
                <a:lnTo>
                  <a:pt x="1050632" y="4025"/>
                </a:lnTo>
                <a:lnTo>
                  <a:pt x="1051420" y="5803"/>
                </a:lnTo>
                <a:lnTo>
                  <a:pt x="1051420" y="9626"/>
                </a:lnTo>
                <a:lnTo>
                  <a:pt x="1050632" y="11468"/>
                </a:lnTo>
                <a:lnTo>
                  <a:pt x="1049299" y="12750"/>
                </a:lnTo>
                <a:lnTo>
                  <a:pt x="1047902" y="14135"/>
                </a:lnTo>
                <a:lnTo>
                  <a:pt x="1046162" y="14884"/>
                </a:lnTo>
                <a:lnTo>
                  <a:pt x="1044282" y="14935"/>
                </a:lnTo>
                <a:close/>
              </a:path>
              <a:path w="2089150" h="2089150">
                <a:moveTo>
                  <a:pt x="2083346" y="1052017"/>
                </a:moveTo>
                <a:lnTo>
                  <a:pt x="2079383" y="1052017"/>
                </a:lnTo>
                <a:lnTo>
                  <a:pt x="2077643" y="1051229"/>
                </a:lnTo>
                <a:lnTo>
                  <a:pt x="2075014" y="1048600"/>
                </a:lnTo>
                <a:lnTo>
                  <a:pt x="2074269" y="1046810"/>
                </a:lnTo>
                <a:lnTo>
                  <a:pt x="2074227" y="1042987"/>
                </a:lnTo>
                <a:lnTo>
                  <a:pt x="2075014" y="1041107"/>
                </a:lnTo>
                <a:lnTo>
                  <a:pt x="2079040" y="1037081"/>
                </a:lnTo>
                <a:lnTo>
                  <a:pt x="2083841" y="1037081"/>
                </a:lnTo>
                <a:lnTo>
                  <a:pt x="2086470" y="1039863"/>
                </a:lnTo>
                <a:lnTo>
                  <a:pt x="2087765" y="1041107"/>
                </a:lnTo>
                <a:lnTo>
                  <a:pt x="2088565" y="1042987"/>
                </a:lnTo>
                <a:lnTo>
                  <a:pt x="2088565" y="1046810"/>
                </a:lnTo>
                <a:lnTo>
                  <a:pt x="2087765" y="1048600"/>
                </a:lnTo>
                <a:lnTo>
                  <a:pt x="2086381" y="1049985"/>
                </a:lnTo>
                <a:lnTo>
                  <a:pt x="2085085" y="1051229"/>
                </a:lnTo>
                <a:lnTo>
                  <a:pt x="2083346" y="1052017"/>
                </a:lnTo>
                <a:close/>
              </a:path>
            </a:pathLst>
          </a:custGeom>
          <a:solidFill>
            <a:srgbClr val="A18F62"/>
          </a:solidFill>
        </p:spPr>
        <p:txBody>
          <a:bodyPr wrap="square" lIns="0" tIns="0" rIns="0" bIns="0" rtlCol="0"/>
          <a:lstStyle/>
          <a:p>
            <a:endParaRPr/>
          </a:p>
        </p:txBody>
      </p:sp>
      <p:sp>
        <p:nvSpPr>
          <p:cNvPr id="4" name="object 4"/>
          <p:cNvSpPr/>
          <p:nvPr/>
        </p:nvSpPr>
        <p:spPr>
          <a:xfrm>
            <a:off x="7059320" y="2906237"/>
            <a:ext cx="2089150" cy="2089150"/>
          </a:xfrm>
          <a:custGeom>
            <a:avLst/>
            <a:gdLst/>
            <a:ahLst/>
            <a:cxnLst/>
            <a:rect l="l" t="t" r="r" b="b"/>
            <a:pathLst>
              <a:path w="2089150" h="2089150">
                <a:moveTo>
                  <a:pt x="1087475" y="2088261"/>
                </a:moveTo>
                <a:lnTo>
                  <a:pt x="1083310" y="2088261"/>
                </a:lnTo>
                <a:lnTo>
                  <a:pt x="1080185" y="2085187"/>
                </a:lnTo>
                <a:lnTo>
                  <a:pt x="1079792" y="2077440"/>
                </a:lnTo>
                <a:lnTo>
                  <a:pt x="1082814" y="2074125"/>
                </a:lnTo>
                <a:lnTo>
                  <a:pt x="1086891" y="2073922"/>
                </a:lnTo>
                <a:lnTo>
                  <a:pt x="1090802" y="2073821"/>
                </a:lnTo>
                <a:lnTo>
                  <a:pt x="1094130" y="2076843"/>
                </a:lnTo>
                <a:lnTo>
                  <a:pt x="1094260" y="2081364"/>
                </a:lnTo>
                <a:lnTo>
                  <a:pt x="1094422" y="2084692"/>
                </a:lnTo>
                <a:lnTo>
                  <a:pt x="1091399" y="2088057"/>
                </a:lnTo>
                <a:lnTo>
                  <a:pt x="1087475" y="2088261"/>
                </a:lnTo>
                <a:close/>
              </a:path>
              <a:path w="2089150" h="2089150">
                <a:moveTo>
                  <a:pt x="1130439" y="2085581"/>
                </a:moveTo>
                <a:lnTo>
                  <a:pt x="1126223" y="2085581"/>
                </a:lnTo>
                <a:lnTo>
                  <a:pt x="1123099" y="2082850"/>
                </a:lnTo>
                <a:lnTo>
                  <a:pt x="1122806" y="2079129"/>
                </a:lnTo>
                <a:lnTo>
                  <a:pt x="1122400" y="2075116"/>
                </a:lnTo>
                <a:lnTo>
                  <a:pt x="1125334" y="2071636"/>
                </a:lnTo>
                <a:lnTo>
                  <a:pt x="1133221" y="2071090"/>
                </a:lnTo>
                <a:lnTo>
                  <a:pt x="1136650" y="2073922"/>
                </a:lnTo>
                <a:lnTo>
                  <a:pt x="1137043" y="2077935"/>
                </a:lnTo>
                <a:lnTo>
                  <a:pt x="1137335" y="2081758"/>
                </a:lnTo>
                <a:lnTo>
                  <a:pt x="1134364" y="2085289"/>
                </a:lnTo>
                <a:lnTo>
                  <a:pt x="1130439" y="2085581"/>
                </a:lnTo>
                <a:close/>
              </a:path>
              <a:path w="2089150" h="2089150">
                <a:moveTo>
                  <a:pt x="1172857" y="2081263"/>
                </a:moveTo>
                <a:lnTo>
                  <a:pt x="1168946" y="2081263"/>
                </a:lnTo>
                <a:lnTo>
                  <a:pt x="1165910" y="2078634"/>
                </a:lnTo>
                <a:lnTo>
                  <a:pt x="1165415" y="2075014"/>
                </a:lnTo>
                <a:lnTo>
                  <a:pt x="1164920" y="2071090"/>
                </a:lnTo>
                <a:lnTo>
                  <a:pt x="1167752" y="2067521"/>
                </a:lnTo>
                <a:lnTo>
                  <a:pt x="1175537" y="2066531"/>
                </a:lnTo>
                <a:lnTo>
                  <a:pt x="1179156" y="2069312"/>
                </a:lnTo>
                <a:lnTo>
                  <a:pt x="1180147" y="2077148"/>
                </a:lnTo>
                <a:lnTo>
                  <a:pt x="1177277" y="2080666"/>
                </a:lnTo>
                <a:lnTo>
                  <a:pt x="1173352" y="2081161"/>
                </a:lnTo>
                <a:lnTo>
                  <a:pt x="1173060" y="2081161"/>
                </a:lnTo>
                <a:lnTo>
                  <a:pt x="1172857" y="2081263"/>
                </a:lnTo>
                <a:close/>
              </a:path>
              <a:path w="2089150" h="2089150">
                <a:moveTo>
                  <a:pt x="1211452" y="2075116"/>
                </a:moveTo>
                <a:lnTo>
                  <a:pt x="1208481" y="2072627"/>
                </a:lnTo>
                <a:lnTo>
                  <a:pt x="1207935" y="2069109"/>
                </a:lnTo>
                <a:lnTo>
                  <a:pt x="1207236" y="2065235"/>
                </a:lnTo>
                <a:lnTo>
                  <a:pt x="1209865" y="2061514"/>
                </a:lnTo>
                <a:lnTo>
                  <a:pt x="1213789" y="2060930"/>
                </a:lnTo>
                <a:lnTo>
                  <a:pt x="1217650" y="2060282"/>
                </a:lnTo>
                <a:lnTo>
                  <a:pt x="1221371" y="2062911"/>
                </a:lnTo>
                <a:lnTo>
                  <a:pt x="1221968" y="2066823"/>
                </a:lnTo>
                <a:lnTo>
                  <a:pt x="1222616" y="2070696"/>
                </a:lnTo>
                <a:lnTo>
                  <a:pt x="1219987" y="2074417"/>
                </a:lnTo>
                <a:lnTo>
                  <a:pt x="1216063" y="2074964"/>
                </a:lnTo>
                <a:lnTo>
                  <a:pt x="1215669" y="2075065"/>
                </a:lnTo>
                <a:lnTo>
                  <a:pt x="1211452" y="2075116"/>
                </a:lnTo>
                <a:close/>
              </a:path>
              <a:path w="2089150" h="2089150">
                <a:moveTo>
                  <a:pt x="1258087" y="2067229"/>
                </a:moveTo>
                <a:lnTo>
                  <a:pt x="1253769" y="2067229"/>
                </a:lnTo>
                <a:lnTo>
                  <a:pt x="1250746" y="2064994"/>
                </a:lnTo>
                <a:lnTo>
                  <a:pt x="1249260" y="2057704"/>
                </a:lnTo>
                <a:lnTo>
                  <a:pt x="1251686" y="2053882"/>
                </a:lnTo>
                <a:lnTo>
                  <a:pt x="1259471" y="2052345"/>
                </a:lnTo>
                <a:lnTo>
                  <a:pt x="1263294" y="2054771"/>
                </a:lnTo>
                <a:lnTo>
                  <a:pt x="1264043" y="2058695"/>
                </a:lnTo>
                <a:lnTo>
                  <a:pt x="1264831" y="2062518"/>
                </a:lnTo>
                <a:lnTo>
                  <a:pt x="1262405" y="2066277"/>
                </a:lnTo>
                <a:lnTo>
                  <a:pt x="1258087" y="2067229"/>
                </a:lnTo>
                <a:close/>
              </a:path>
              <a:path w="2089150" h="2089150">
                <a:moveTo>
                  <a:pt x="1299413" y="2057653"/>
                </a:moveTo>
                <a:lnTo>
                  <a:pt x="1295590" y="2057653"/>
                </a:lnTo>
                <a:lnTo>
                  <a:pt x="1292720" y="2055469"/>
                </a:lnTo>
                <a:lnTo>
                  <a:pt x="1291971" y="2052243"/>
                </a:lnTo>
                <a:lnTo>
                  <a:pt x="1290980" y="2048370"/>
                </a:lnTo>
                <a:lnTo>
                  <a:pt x="1293215" y="2044560"/>
                </a:lnTo>
                <a:lnTo>
                  <a:pt x="1297076" y="2043607"/>
                </a:lnTo>
                <a:lnTo>
                  <a:pt x="1300899" y="2042617"/>
                </a:lnTo>
                <a:lnTo>
                  <a:pt x="1304823" y="2044953"/>
                </a:lnTo>
                <a:lnTo>
                  <a:pt x="1305814" y="2048725"/>
                </a:lnTo>
                <a:lnTo>
                  <a:pt x="1306804" y="2052637"/>
                </a:lnTo>
                <a:lnTo>
                  <a:pt x="1304417" y="2056460"/>
                </a:lnTo>
                <a:lnTo>
                  <a:pt x="1300606" y="2057450"/>
                </a:lnTo>
                <a:lnTo>
                  <a:pt x="1299413" y="2057653"/>
                </a:lnTo>
                <a:close/>
              </a:path>
              <a:path w="2089150" h="2089150">
                <a:moveTo>
                  <a:pt x="1340840" y="2046236"/>
                </a:moveTo>
                <a:lnTo>
                  <a:pt x="1337119" y="2046236"/>
                </a:lnTo>
                <a:lnTo>
                  <a:pt x="1334287" y="2044255"/>
                </a:lnTo>
                <a:lnTo>
                  <a:pt x="1333237" y="2040928"/>
                </a:lnTo>
                <a:lnTo>
                  <a:pt x="1332204" y="2037410"/>
                </a:lnTo>
                <a:lnTo>
                  <a:pt x="1334338" y="2033397"/>
                </a:lnTo>
                <a:lnTo>
                  <a:pt x="1338110" y="2032304"/>
                </a:lnTo>
                <a:lnTo>
                  <a:pt x="1341932" y="2031111"/>
                </a:lnTo>
                <a:lnTo>
                  <a:pt x="1345844" y="2033397"/>
                </a:lnTo>
                <a:lnTo>
                  <a:pt x="1347118" y="2037410"/>
                </a:lnTo>
                <a:lnTo>
                  <a:pt x="1348079" y="2040928"/>
                </a:lnTo>
                <a:lnTo>
                  <a:pt x="1345946" y="2044852"/>
                </a:lnTo>
                <a:lnTo>
                  <a:pt x="1341526" y="2046135"/>
                </a:lnTo>
                <a:lnTo>
                  <a:pt x="1340840" y="2046236"/>
                </a:lnTo>
                <a:close/>
              </a:path>
              <a:path w="2089150" h="2089150">
                <a:moveTo>
                  <a:pt x="1381861" y="2033193"/>
                </a:moveTo>
                <a:lnTo>
                  <a:pt x="1378140" y="2033193"/>
                </a:lnTo>
                <a:lnTo>
                  <a:pt x="1375410" y="2031314"/>
                </a:lnTo>
                <a:lnTo>
                  <a:pt x="1374317" y="2028329"/>
                </a:lnTo>
                <a:lnTo>
                  <a:pt x="1373035" y="2024608"/>
                </a:lnTo>
                <a:lnTo>
                  <a:pt x="1375016" y="2020595"/>
                </a:lnTo>
                <a:lnTo>
                  <a:pt x="1378737" y="2019249"/>
                </a:lnTo>
                <a:lnTo>
                  <a:pt x="1382458" y="2017966"/>
                </a:lnTo>
                <a:lnTo>
                  <a:pt x="1386624" y="2019998"/>
                </a:lnTo>
                <a:lnTo>
                  <a:pt x="1387868" y="2023770"/>
                </a:lnTo>
                <a:lnTo>
                  <a:pt x="1389151" y="2027491"/>
                </a:lnTo>
                <a:lnTo>
                  <a:pt x="1387170" y="2031504"/>
                </a:lnTo>
                <a:lnTo>
                  <a:pt x="1383449" y="2032800"/>
                </a:lnTo>
                <a:lnTo>
                  <a:pt x="1382661" y="2033092"/>
                </a:lnTo>
                <a:lnTo>
                  <a:pt x="1381861" y="2033193"/>
                </a:lnTo>
                <a:close/>
              </a:path>
              <a:path w="2089150" h="2089150">
                <a:moveTo>
                  <a:pt x="1422298" y="2018360"/>
                </a:moveTo>
                <a:lnTo>
                  <a:pt x="1418577" y="2018360"/>
                </a:lnTo>
                <a:lnTo>
                  <a:pt x="1415846" y="2016671"/>
                </a:lnTo>
                <a:lnTo>
                  <a:pt x="1413319" y="2010219"/>
                </a:lnTo>
                <a:lnTo>
                  <a:pt x="1415148" y="2005952"/>
                </a:lnTo>
                <a:lnTo>
                  <a:pt x="1418767" y="2004618"/>
                </a:lnTo>
                <a:lnTo>
                  <a:pt x="1422539" y="2003132"/>
                </a:lnTo>
                <a:lnTo>
                  <a:pt x="1426667" y="2005012"/>
                </a:lnTo>
                <a:lnTo>
                  <a:pt x="1428102" y="2008631"/>
                </a:lnTo>
                <a:lnTo>
                  <a:pt x="1429486" y="2012353"/>
                </a:lnTo>
                <a:lnTo>
                  <a:pt x="1427708" y="2016480"/>
                </a:lnTo>
                <a:lnTo>
                  <a:pt x="1423987" y="2017864"/>
                </a:lnTo>
                <a:lnTo>
                  <a:pt x="1423187" y="2018258"/>
                </a:lnTo>
                <a:lnTo>
                  <a:pt x="1422298" y="2018360"/>
                </a:lnTo>
                <a:close/>
              </a:path>
              <a:path w="2089150" h="2089150">
                <a:moveTo>
                  <a:pt x="1462087" y="2001939"/>
                </a:moveTo>
                <a:lnTo>
                  <a:pt x="1458366" y="2001939"/>
                </a:lnTo>
                <a:lnTo>
                  <a:pt x="1455737" y="2000402"/>
                </a:lnTo>
                <a:lnTo>
                  <a:pt x="1454543" y="1997621"/>
                </a:lnTo>
                <a:lnTo>
                  <a:pt x="1452956" y="1994001"/>
                </a:lnTo>
                <a:lnTo>
                  <a:pt x="1454645" y="1989886"/>
                </a:lnTo>
                <a:lnTo>
                  <a:pt x="1458264" y="1988299"/>
                </a:lnTo>
                <a:lnTo>
                  <a:pt x="1461782" y="1986610"/>
                </a:lnTo>
                <a:lnTo>
                  <a:pt x="1465999" y="1988299"/>
                </a:lnTo>
                <a:lnTo>
                  <a:pt x="1467688" y="1991918"/>
                </a:lnTo>
                <a:lnTo>
                  <a:pt x="1469275" y="1995487"/>
                </a:lnTo>
                <a:lnTo>
                  <a:pt x="1467586" y="1999805"/>
                </a:lnTo>
                <a:lnTo>
                  <a:pt x="1463078" y="2001735"/>
                </a:lnTo>
                <a:lnTo>
                  <a:pt x="1462087" y="2001939"/>
                </a:lnTo>
                <a:close/>
              </a:path>
              <a:path w="2089150" h="2089150">
                <a:moveTo>
                  <a:pt x="1501178" y="1983879"/>
                </a:moveTo>
                <a:lnTo>
                  <a:pt x="1497456" y="1983879"/>
                </a:lnTo>
                <a:lnTo>
                  <a:pt x="1494878" y="1982393"/>
                </a:lnTo>
                <a:lnTo>
                  <a:pt x="1493583" y="1979866"/>
                </a:lnTo>
                <a:lnTo>
                  <a:pt x="1491945" y="1976335"/>
                </a:lnTo>
                <a:lnTo>
                  <a:pt x="1493342" y="1972030"/>
                </a:lnTo>
                <a:lnTo>
                  <a:pt x="1496961" y="1970239"/>
                </a:lnTo>
                <a:lnTo>
                  <a:pt x="1500479" y="1968601"/>
                </a:lnTo>
                <a:lnTo>
                  <a:pt x="1504696" y="1970036"/>
                </a:lnTo>
                <a:lnTo>
                  <a:pt x="1506486" y="1973567"/>
                </a:lnTo>
                <a:lnTo>
                  <a:pt x="1508213" y="1977136"/>
                </a:lnTo>
                <a:lnTo>
                  <a:pt x="1506727" y="1981352"/>
                </a:lnTo>
                <a:lnTo>
                  <a:pt x="1502117" y="1983638"/>
                </a:lnTo>
                <a:lnTo>
                  <a:pt x="1501178" y="1983879"/>
                </a:lnTo>
                <a:close/>
              </a:path>
              <a:path w="2089150" h="2089150">
                <a:moveTo>
                  <a:pt x="1539367" y="1964131"/>
                </a:moveTo>
                <a:lnTo>
                  <a:pt x="1535607" y="1964131"/>
                </a:lnTo>
                <a:lnTo>
                  <a:pt x="1533169" y="1962797"/>
                </a:lnTo>
                <a:lnTo>
                  <a:pt x="1530045" y="1956993"/>
                </a:lnTo>
                <a:lnTo>
                  <a:pt x="1531289" y="1952675"/>
                </a:lnTo>
                <a:lnTo>
                  <a:pt x="1534858" y="1950694"/>
                </a:lnTo>
                <a:lnTo>
                  <a:pt x="1538287" y="1948853"/>
                </a:lnTo>
                <a:lnTo>
                  <a:pt x="1542592" y="1950097"/>
                </a:lnTo>
                <a:lnTo>
                  <a:pt x="1546313" y="1957095"/>
                </a:lnTo>
                <a:lnTo>
                  <a:pt x="1545031" y="1961413"/>
                </a:lnTo>
                <a:lnTo>
                  <a:pt x="1540510" y="1963889"/>
                </a:lnTo>
                <a:lnTo>
                  <a:pt x="1539367" y="1964131"/>
                </a:lnTo>
                <a:close/>
              </a:path>
              <a:path w="2089150" h="2089150">
                <a:moveTo>
                  <a:pt x="1576781" y="1942960"/>
                </a:moveTo>
                <a:lnTo>
                  <a:pt x="1573009" y="1942960"/>
                </a:lnTo>
                <a:lnTo>
                  <a:pt x="1570672" y="1941664"/>
                </a:lnTo>
                <a:lnTo>
                  <a:pt x="1569389" y="1939429"/>
                </a:lnTo>
                <a:lnTo>
                  <a:pt x="1567357" y="1936102"/>
                </a:lnTo>
                <a:lnTo>
                  <a:pt x="1568399" y="1931644"/>
                </a:lnTo>
                <a:lnTo>
                  <a:pt x="1571866" y="1929612"/>
                </a:lnTo>
                <a:lnTo>
                  <a:pt x="1575193" y="1927618"/>
                </a:lnTo>
                <a:lnTo>
                  <a:pt x="1579600" y="1928710"/>
                </a:lnTo>
                <a:lnTo>
                  <a:pt x="1581543" y="1932139"/>
                </a:lnTo>
                <a:lnTo>
                  <a:pt x="1583626" y="1935518"/>
                </a:lnTo>
                <a:lnTo>
                  <a:pt x="1582534" y="1939925"/>
                </a:lnTo>
                <a:lnTo>
                  <a:pt x="1579105" y="1941868"/>
                </a:lnTo>
                <a:lnTo>
                  <a:pt x="1578013" y="1942553"/>
                </a:lnTo>
                <a:lnTo>
                  <a:pt x="1576781" y="1942960"/>
                </a:lnTo>
                <a:close/>
              </a:path>
              <a:path w="2089150" h="2089150">
                <a:moveTo>
                  <a:pt x="1613192" y="1920189"/>
                </a:moveTo>
                <a:lnTo>
                  <a:pt x="1609572" y="1920189"/>
                </a:lnTo>
                <a:lnTo>
                  <a:pt x="1607286" y="1918995"/>
                </a:lnTo>
                <a:lnTo>
                  <a:pt x="1605837" y="1916811"/>
                </a:lnTo>
                <a:lnTo>
                  <a:pt x="1603768" y="1913585"/>
                </a:lnTo>
                <a:lnTo>
                  <a:pt x="1604657" y="1909165"/>
                </a:lnTo>
                <a:lnTo>
                  <a:pt x="1607883" y="1906981"/>
                </a:lnTo>
                <a:lnTo>
                  <a:pt x="1611210" y="1904860"/>
                </a:lnTo>
                <a:lnTo>
                  <a:pt x="1615617" y="1905749"/>
                </a:lnTo>
                <a:lnTo>
                  <a:pt x="1617859" y="1909165"/>
                </a:lnTo>
                <a:lnTo>
                  <a:pt x="1619935" y="1912391"/>
                </a:lnTo>
                <a:lnTo>
                  <a:pt x="1619046" y="1916811"/>
                </a:lnTo>
                <a:lnTo>
                  <a:pt x="1614525" y="1919782"/>
                </a:lnTo>
                <a:lnTo>
                  <a:pt x="1613192" y="1920189"/>
                </a:lnTo>
                <a:close/>
              </a:path>
              <a:path w="2089150" h="2089150">
                <a:moveTo>
                  <a:pt x="1648714" y="1895919"/>
                </a:moveTo>
                <a:lnTo>
                  <a:pt x="1644992" y="1895919"/>
                </a:lnTo>
                <a:lnTo>
                  <a:pt x="1642808" y="1894827"/>
                </a:lnTo>
                <a:lnTo>
                  <a:pt x="1641475" y="1892896"/>
                </a:lnTo>
                <a:lnTo>
                  <a:pt x="1639087" y="1889721"/>
                </a:lnTo>
                <a:lnTo>
                  <a:pt x="1639887" y="1885213"/>
                </a:lnTo>
                <a:lnTo>
                  <a:pt x="1643100" y="1882978"/>
                </a:lnTo>
                <a:lnTo>
                  <a:pt x="1646237" y="1880692"/>
                </a:lnTo>
                <a:lnTo>
                  <a:pt x="1650796" y="1881390"/>
                </a:lnTo>
                <a:lnTo>
                  <a:pt x="1653031" y="1884616"/>
                </a:lnTo>
                <a:lnTo>
                  <a:pt x="1655305" y="1887791"/>
                </a:lnTo>
                <a:lnTo>
                  <a:pt x="1654619" y="1892300"/>
                </a:lnTo>
                <a:lnTo>
                  <a:pt x="1651393" y="1894535"/>
                </a:lnTo>
                <a:lnTo>
                  <a:pt x="1650199" y="1895424"/>
                </a:lnTo>
                <a:lnTo>
                  <a:pt x="1648714" y="1895919"/>
                </a:lnTo>
                <a:close/>
              </a:path>
              <a:path w="2089150" h="2089150">
                <a:moveTo>
                  <a:pt x="1679473" y="1870227"/>
                </a:moveTo>
                <a:lnTo>
                  <a:pt x="1677390" y="1869338"/>
                </a:lnTo>
                <a:lnTo>
                  <a:pt x="1675993" y="1867446"/>
                </a:lnTo>
                <a:lnTo>
                  <a:pt x="1673567" y="1864423"/>
                </a:lnTo>
                <a:lnTo>
                  <a:pt x="1674063" y="1859902"/>
                </a:lnTo>
                <a:lnTo>
                  <a:pt x="1677187" y="1857425"/>
                </a:lnTo>
                <a:lnTo>
                  <a:pt x="1680311" y="1855000"/>
                </a:lnTo>
                <a:lnTo>
                  <a:pt x="1684832" y="1855597"/>
                </a:lnTo>
                <a:lnTo>
                  <a:pt x="1687207" y="1858721"/>
                </a:lnTo>
                <a:lnTo>
                  <a:pt x="1689684" y="1861743"/>
                </a:lnTo>
                <a:lnTo>
                  <a:pt x="1689049" y="1866252"/>
                </a:lnTo>
                <a:lnTo>
                  <a:pt x="1686013" y="1868741"/>
                </a:lnTo>
                <a:lnTo>
                  <a:pt x="1684680" y="1869732"/>
                </a:lnTo>
                <a:lnTo>
                  <a:pt x="1683194" y="1870176"/>
                </a:lnTo>
                <a:lnTo>
                  <a:pt x="1681606" y="1870176"/>
                </a:lnTo>
                <a:lnTo>
                  <a:pt x="1679473" y="1870227"/>
                </a:lnTo>
                <a:close/>
              </a:path>
              <a:path w="2089150" h="2089150">
                <a:moveTo>
                  <a:pt x="1716481" y="1843087"/>
                </a:moveTo>
                <a:lnTo>
                  <a:pt x="1712810" y="1843087"/>
                </a:lnTo>
                <a:lnTo>
                  <a:pt x="1710867" y="1842350"/>
                </a:lnTo>
                <a:lnTo>
                  <a:pt x="1709381" y="1840661"/>
                </a:lnTo>
                <a:lnTo>
                  <a:pt x="1706854" y="1837588"/>
                </a:lnTo>
                <a:lnTo>
                  <a:pt x="1707248" y="1833067"/>
                </a:lnTo>
                <a:lnTo>
                  <a:pt x="1710283" y="1830539"/>
                </a:lnTo>
                <a:lnTo>
                  <a:pt x="1713204" y="1828012"/>
                </a:lnTo>
                <a:lnTo>
                  <a:pt x="1717713" y="1828355"/>
                </a:lnTo>
                <a:lnTo>
                  <a:pt x="1720303" y="1831428"/>
                </a:lnTo>
                <a:lnTo>
                  <a:pt x="1722831" y="1834362"/>
                </a:lnTo>
                <a:lnTo>
                  <a:pt x="1722437" y="1838921"/>
                </a:lnTo>
                <a:lnTo>
                  <a:pt x="1718119" y="1842642"/>
                </a:lnTo>
                <a:lnTo>
                  <a:pt x="1716481" y="1843087"/>
                </a:lnTo>
                <a:close/>
              </a:path>
              <a:path w="2089150" h="2089150">
                <a:moveTo>
                  <a:pt x="1748675" y="1814715"/>
                </a:moveTo>
                <a:lnTo>
                  <a:pt x="1745005" y="1814715"/>
                </a:lnTo>
                <a:lnTo>
                  <a:pt x="1743163" y="1813915"/>
                </a:lnTo>
                <a:lnTo>
                  <a:pt x="1741677" y="1812480"/>
                </a:lnTo>
                <a:lnTo>
                  <a:pt x="1739049" y="1809508"/>
                </a:lnTo>
                <a:lnTo>
                  <a:pt x="1739252" y="1804987"/>
                </a:lnTo>
                <a:lnTo>
                  <a:pt x="1742071" y="1802358"/>
                </a:lnTo>
                <a:lnTo>
                  <a:pt x="1745005" y="1799729"/>
                </a:lnTo>
                <a:lnTo>
                  <a:pt x="1749564" y="1799932"/>
                </a:lnTo>
                <a:lnTo>
                  <a:pt x="1752193" y="1802752"/>
                </a:lnTo>
                <a:lnTo>
                  <a:pt x="1754822" y="1805736"/>
                </a:lnTo>
                <a:lnTo>
                  <a:pt x="1754733" y="1810245"/>
                </a:lnTo>
                <a:lnTo>
                  <a:pt x="1751799" y="1812874"/>
                </a:lnTo>
                <a:lnTo>
                  <a:pt x="1750415" y="1814169"/>
                </a:lnTo>
                <a:lnTo>
                  <a:pt x="1748675" y="1814715"/>
                </a:lnTo>
                <a:close/>
              </a:path>
              <a:path w="2089150" h="2089150">
                <a:moveTo>
                  <a:pt x="1779676" y="1785099"/>
                </a:moveTo>
                <a:lnTo>
                  <a:pt x="1776056" y="1785099"/>
                </a:lnTo>
                <a:lnTo>
                  <a:pt x="1774177" y="1784400"/>
                </a:lnTo>
                <a:lnTo>
                  <a:pt x="1770062" y="1780184"/>
                </a:lnTo>
                <a:lnTo>
                  <a:pt x="1770062" y="1775675"/>
                </a:lnTo>
                <a:lnTo>
                  <a:pt x="1772831" y="1772945"/>
                </a:lnTo>
                <a:lnTo>
                  <a:pt x="1775663" y="1770062"/>
                </a:lnTo>
                <a:lnTo>
                  <a:pt x="1780171" y="1770062"/>
                </a:lnTo>
                <a:lnTo>
                  <a:pt x="1782902" y="1772945"/>
                </a:lnTo>
                <a:lnTo>
                  <a:pt x="1785683" y="1775675"/>
                </a:lnTo>
                <a:lnTo>
                  <a:pt x="1785683" y="1780184"/>
                </a:lnTo>
                <a:lnTo>
                  <a:pt x="1781517" y="1784400"/>
                </a:lnTo>
                <a:lnTo>
                  <a:pt x="1779676" y="1785099"/>
                </a:lnTo>
                <a:close/>
              </a:path>
              <a:path w="2089150" h="2089150">
                <a:moveTo>
                  <a:pt x="1809394" y="1754136"/>
                </a:moveTo>
                <a:lnTo>
                  <a:pt x="1805774" y="1754136"/>
                </a:lnTo>
                <a:lnTo>
                  <a:pt x="1804136" y="1753450"/>
                </a:lnTo>
                <a:lnTo>
                  <a:pt x="1802650" y="1752307"/>
                </a:lnTo>
                <a:lnTo>
                  <a:pt x="1799818" y="1749577"/>
                </a:lnTo>
                <a:lnTo>
                  <a:pt x="1799628" y="1745018"/>
                </a:lnTo>
                <a:lnTo>
                  <a:pt x="1802256" y="1742186"/>
                </a:lnTo>
                <a:lnTo>
                  <a:pt x="1804936" y="1739252"/>
                </a:lnTo>
                <a:lnTo>
                  <a:pt x="1809445" y="1739061"/>
                </a:lnTo>
                <a:lnTo>
                  <a:pt x="1812378" y="1741690"/>
                </a:lnTo>
                <a:lnTo>
                  <a:pt x="1815299" y="1744421"/>
                </a:lnTo>
                <a:lnTo>
                  <a:pt x="1815401" y="1748929"/>
                </a:lnTo>
                <a:lnTo>
                  <a:pt x="1812772" y="1751812"/>
                </a:lnTo>
                <a:lnTo>
                  <a:pt x="1811375" y="1753400"/>
                </a:lnTo>
                <a:lnTo>
                  <a:pt x="1809394" y="1754136"/>
                </a:lnTo>
                <a:close/>
              </a:path>
              <a:path w="2089150" h="2089150">
                <a:moveTo>
                  <a:pt x="1837867" y="1722043"/>
                </a:moveTo>
                <a:lnTo>
                  <a:pt x="1834248" y="1722043"/>
                </a:lnTo>
                <a:lnTo>
                  <a:pt x="1832610" y="1721446"/>
                </a:lnTo>
                <a:lnTo>
                  <a:pt x="1831327" y="1720303"/>
                </a:lnTo>
                <a:lnTo>
                  <a:pt x="1828253" y="1717725"/>
                </a:lnTo>
                <a:lnTo>
                  <a:pt x="1827898" y="1713306"/>
                </a:lnTo>
                <a:lnTo>
                  <a:pt x="1832965" y="1707210"/>
                </a:lnTo>
                <a:lnTo>
                  <a:pt x="1837524" y="1706816"/>
                </a:lnTo>
                <a:lnTo>
                  <a:pt x="1843481" y="1711921"/>
                </a:lnTo>
                <a:lnTo>
                  <a:pt x="1843874" y="1716443"/>
                </a:lnTo>
                <a:lnTo>
                  <a:pt x="1839950" y="1721154"/>
                </a:lnTo>
                <a:lnTo>
                  <a:pt x="1837867" y="1722043"/>
                </a:lnTo>
                <a:close/>
              </a:path>
              <a:path w="2089150" h="2089150">
                <a:moveTo>
                  <a:pt x="1864956" y="1688807"/>
                </a:moveTo>
                <a:lnTo>
                  <a:pt x="1862924" y="1688807"/>
                </a:lnTo>
                <a:lnTo>
                  <a:pt x="1861337" y="1688757"/>
                </a:lnTo>
                <a:lnTo>
                  <a:pt x="1859800" y="1688312"/>
                </a:lnTo>
                <a:lnTo>
                  <a:pt x="1858505" y="1687322"/>
                </a:lnTo>
                <a:lnTo>
                  <a:pt x="1855381" y="1684832"/>
                </a:lnTo>
                <a:lnTo>
                  <a:pt x="1854885" y="1680324"/>
                </a:lnTo>
                <a:lnTo>
                  <a:pt x="1857222" y="1677200"/>
                </a:lnTo>
                <a:lnTo>
                  <a:pt x="1859699" y="1674164"/>
                </a:lnTo>
                <a:lnTo>
                  <a:pt x="1864220" y="1673580"/>
                </a:lnTo>
                <a:lnTo>
                  <a:pt x="1870367" y="1678381"/>
                </a:lnTo>
                <a:lnTo>
                  <a:pt x="1870964" y="1682902"/>
                </a:lnTo>
                <a:lnTo>
                  <a:pt x="1867141" y="1687817"/>
                </a:lnTo>
                <a:lnTo>
                  <a:pt x="1864956" y="1688807"/>
                </a:lnTo>
                <a:close/>
              </a:path>
              <a:path w="2089150" h="2089150">
                <a:moveTo>
                  <a:pt x="1890712" y="1654428"/>
                </a:moveTo>
                <a:lnTo>
                  <a:pt x="1887080" y="1654428"/>
                </a:lnTo>
                <a:lnTo>
                  <a:pt x="1885594" y="1654035"/>
                </a:lnTo>
                <a:lnTo>
                  <a:pt x="1884311" y="1653133"/>
                </a:lnTo>
                <a:lnTo>
                  <a:pt x="1881187" y="1650758"/>
                </a:lnTo>
                <a:lnTo>
                  <a:pt x="1880387" y="1646389"/>
                </a:lnTo>
                <a:lnTo>
                  <a:pt x="1882775" y="1643113"/>
                </a:lnTo>
                <a:lnTo>
                  <a:pt x="1884997" y="1639989"/>
                </a:lnTo>
                <a:lnTo>
                  <a:pt x="1889467" y="1639201"/>
                </a:lnTo>
                <a:lnTo>
                  <a:pt x="1892693" y="1641424"/>
                </a:lnTo>
                <a:lnTo>
                  <a:pt x="1895919" y="1643811"/>
                </a:lnTo>
                <a:lnTo>
                  <a:pt x="1896605" y="1648218"/>
                </a:lnTo>
                <a:lnTo>
                  <a:pt x="1894331" y="1651444"/>
                </a:lnTo>
                <a:lnTo>
                  <a:pt x="1892985" y="1653438"/>
                </a:lnTo>
                <a:lnTo>
                  <a:pt x="1890712" y="1654428"/>
                </a:lnTo>
                <a:close/>
              </a:path>
              <a:path w="2089150" h="2089150">
                <a:moveTo>
                  <a:pt x="1911350" y="1619110"/>
                </a:moveTo>
                <a:lnTo>
                  <a:pt x="1910054" y="1618703"/>
                </a:lnTo>
                <a:lnTo>
                  <a:pt x="1908687" y="1617967"/>
                </a:lnTo>
                <a:lnTo>
                  <a:pt x="1905546" y="1615732"/>
                </a:lnTo>
                <a:lnTo>
                  <a:pt x="1904542" y="1611312"/>
                </a:lnTo>
                <a:lnTo>
                  <a:pt x="1908860" y="1604772"/>
                </a:lnTo>
                <a:lnTo>
                  <a:pt x="1913280" y="1603870"/>
                </a:lnTo>
                <a:lnTo>
                  <a:pt x="1916658" y="1606003"/>
                </a:lnTo>
                <a:lnTo>
                  <a:pt x="1919973" y="1608188"/>
                </a:lnTo>
                <a:lnTo>
                  <a:pt x="1920875" y="1612607"/>
                </a:lnTo>
                <a:lnTo>
                  <a:pt x="1918690" y="1615833"/>
                </a:lnTo>
                <a:lnTo>
                  <a:pt x="1917293" y="1617967"/>
                </a:lnTo>
                <a:lnTo>
                  <a:pt x="1915071" y="1619059"/>
                </a:lnTo>
                <a:lnTo>
                  <a:pt x="1912734" y="1619059"/>
                </a:lnTo>
                <a:lnTo>
                  <a:pt x="1911350" y="1619110"/>
                </a:lnTo>
                <a:close/>
              </a:path>
              <a:path w="2089150" h="2089150">
                <a:moveTo>
                  <a:pt x="1937842" y="1582839"/>
                </a:moveTo>
                <a:lnTo>
                  <a:pt x="1934210" y="1582839"/>
                </a:lnTo>
                <a:lnTo>
                  <a:pt x="1932927" y="1582445"/>
                </a:lnTo>
                <a:lnTo>
                  <a:pt x="1931733" y="1581899"/>
                </a:lnTo>
                <a:lnTo>
                  <a:pt x="1928317" y="1579816"/>
                </a:lnTo>
                <a:lnTo>
                  <a:pt x="1927225" y="1575396"/>
                </a:lnTo>
                <a:lnTo>
                  <a:pt x="1929307" y="1572069"/>
                </a:lnTo>
                <a:lnTo>
                  <a:pt x="1931238" y="1568602"/>
                </a:lnTo>
                <a:lnTo>
                  <a:pt x="1935657" y="1567561"/>
                </a:lnTo>
                <a:lnTo>
                  <a:pt x="1942452" y="1571574"/>
                </a:lnTo>
                <a:lnTo>
                  <a:pt x="1943544" y="1575993"/>
                </a:lnTo>
                <a:lnTo>
                  <a:pt x="1941550" y="1579321"/>
                </a:lnTo>
                <a:lnTo>
                  <a:pt x="1940166" y="1581543"/>
                </a:lnTo>
                <a:lnTo>
                  <a:pt x="1937842" y="1582839"/>
                </a:lnTo>
                <a:close/>
              </a:path>
              <a:path w="2089150" h="2089150">
                <a:moveTo>
                  <a:pt x="1959013" y="1545628"/>
                </a:moveTo>
                <a:lnTo>
                  <a:pt x="1955393" y="1545628"/>
                </a:lnTo>
                <a:lnTo>
                  <a:pt x="1954212" y="1545336"/>
                </a:lnTo>
                <a:lnTo>
                  <a:pt x="1953171" y="1544739"/>
                </a:lnTo>
                <a:lnTo>
                  <a:pt x="1949691" y="1542910"/>
                </a:lnTo>
                <a:lnTo>
                  <a:pt x="1948446" y="1538592"/>
                </a:lnTo>
                <a:lnTo>
                  <a:pt x="1952167" y="1531594"/>
                </a:lnTo>
                <a:lnTo>
                  <a:pt x="1956485" y="1530350"/>
                </a:lnTo>
                <a:lnTo>
                  <a:pt x="1959914" y="1532191"/>
                </a:lnTo>
                <a:lnTo>
                  <a:pt x="1963483" y="1534020"/>
                </a:lnTo>
                <a:lnTo>
                  <a:pt x="1964728" y="1538389"/>
                </a:lnTo>
                <a:lnTo>
                  <a:pt x="1962886" y="1541906"/>
                </a:lnTo>
                <a:lnTo>
                  <a:pt x="1961603" y="1544243"/>
                </a:lnTo>
                <a:lnTo>
                  <a:pt x="1959013" y="1545628"/>
                </a:lnTo>
                <a:close/>
              </a:path>
              <a:path w="2089150" h="2089150">
                <a:moveTo>
                  <a:pt x="1978863" y="1507629"/>
                </a:moveTo>
                <a:lnTo>
                  <a:pt x="1975142" y="1507629"/>
                </a:lnTo>
                <a:lnTo>
                  <a:pt x="1974049" y="1507337"/>
                </a:lnTo>
                <a:lnTo>
                  <a:pt x="1969541" y="1505102"/>
                </a:lnTo>
                <a:lnTo>
                  <a:pt x="1968042" y="1500886"/>
                </a:lnTo>
                <a:lnTo>
                  <a:pt x="1969731" y="1497317"/>
                </a:lnTo>
                <a:lnTo>
                  <a:pt x="1971522" y="1493786"/>
                </a:lnTo>
                <a:lnTo>
                  <a:pt x="1975840" y="1492351"/>
                </a:lnTo>
                <a:lnTo>
                  <a:pt x="1979358" y="1494091"/>
                </a:lnTo>
                <a:lnTo>
                  <a:pt x="1982876" y="1495780"/>
                </a:lnTo>
                <a:lnTo>
                  <a:pt x="1984375" y="1500085"/>
                </a:lnTo>
                <a:lnTo>
                  <a:pt x="1981339" y="1506092"/>
                </a:lnTo>
                <a:lnTo>
                  <a:pt x="1978863" y="1507629"/>
                </a:lnTo>
                <a:close/>
              </a:path>
              <a:path w="2089150" h="2089150">
                <a:moveTo>
                  <a:pt x="1996922" y="1468793"/>
                </a:moveTo>
                <a:lnTo>
                  <a:pt x="1993201" y="1468793"/>
                </a:lnTo>
                <a:lnTo>
                  <a:pt x="1992210" y="1468589"/>
                </a:lnTo>
                <a:lnTo>
                  <a:pt x="1991360" y="1468196"/>
                </a:lnTo>
                <a:lnTo>
                  <a:pt x="1987689" y="1466608"/>
                </a:lnTo>
                <a:lnTo>
                  <a:pt x="1986051" y="1462392"/>
                </a:lnTo>
                <a:lnTo>
                  <a:pt x="1987689" y="1458861"/>
                </a:lnTo>
                <a:lnTo>
                  <a:pt x="1989277" y="1455242"/>
                </a:lnTo>
                <a:lnTo>
                  <a:pt x="1993493" y="1453553"/>
                </a:lnTo>
                <a:lnTo>
                  <a:pt x="2000694" y="1456677"/>
                </a:lnTo>
                <a:lnTo>
                  <a:pt x="2002332" y="1460893"/>
                </a:lnTo>
                <a:lnTo>
                  <a:pt x="2000796" y="1464576"/>
                </a:lnTo>
                <a:lnTo>
                  <a:pt x="1999602" y="1467205"/>
                </a:lnTo>
                <a:lnTo>
                  <a:pt x="1996922" y="1468793"/>
                </a:lnTo>
                <a:close/>
              </a:path>
              <a:path w="2089150" h="2089150">
                <a:moveTo>
                  <a:pt x="2013445" y="1429296"/>
                </a:moveTo>
                <a:lnTo>
                  <a:pt x="2009724" y="1429296"/>
                </a:lnTo>
                <a:lnTo>
                  <a:pt x="2008822" y="1429194"/>
                </a:lnTo>
                <a:lnTo>
                  <a:pt x="2007933" y="1428800"/>
                </a:lnTo>
                <a:lnTo>
                  <a:pt x="2004314" y="1427365"/>
                </a:lnTo>
                <a:lnTo>
                  <a:pt x="2002523" y="1423250"/>
                </a:lnTo>
                <a:lnTo>
                  <a:pt x="2003920" y="1419580"/>
                </a:lnTo>
                <a:lnTo>
                  <a:pt x="2005406" y="1415859"/>
                </a:lnTo>
                <a:lnTo>
                  <a:pt x="2009521" y="1414068"/>
                </a:lnTo>
                <a:lnTo>
                  <a:pt x="2013242" y="1415554"/>
                </a:lnTo>
                <a:lnTo>
                  <a:pt x="2016861" y="1416951"/>
                </a:lnTo>
                <a:lnTo>
                  <a:pt x="2018652" y="1421066"/>
                </a:lnTo>
                <a:lnTo>
                  <a:pt x="2017255" y="1424787"/>
                </a:lnTo>
                <a:lnTo>
                  <a:pt x="2016074" y="1427657"/>
                </a:lnTo>
                <a:lnTo>
                  <a:pt x="2013445" y="1429296"/>
                </a:lnTo>
                <a:close/>
              </a:path>
              <a:path w="2089150" h="2089150">
                <a:moveTo>
                  <a:pt x="2028278" y="1389062"/>
                </a:moveTo>
                <a:lnTo>
                  <a:pt x="2024506" y="1389062"/>
                </a:lnTo>
                <a:lnTo>
                  <a:pt x="2023757" y="1388960"/>
                </a:lnTo>
                <a:lnTo>
                  <a:pt x="2023059" y="1388668"/>
                </a:lnTo>
                <a:lnTo>
                  <a:pt x="2019338" y="1387373"/>
                </a:lnTo>
                <a:lnTo>
                  <a:pt x="2017255" y="1383360"/>
                </a:lnTo>
                <a:lnTo>
                  <a:pt x="2018652" y="1379639"/>
                </a:lnTo>
                <a:lnTo>
                  <a:pt x="2019846" y="1375917"/>
                </a:lnTo>
                <a:lnTo>
                  <a:pt x="2023960" y="1373936"/>
                </a:lnTo>
                <a:lnTo>
                  <a:pt x="2031403" y="1376514"/>
                </a:lnTo>
                <a:lnTo>
                  <a:pt x="2033384" y="1380477"/>
                </a:lnTo>
                <a:lnTo>
                  <a:pt x="2031098" y="1387182"/>
                </a:lnTo>
                <a:lnTo>
                  <a:pt x="2028278" y="1389062"/>
                </a:lnTo>
                <a:close/>
              </a:path>
              <a:path w="2089150" h="2089150">
                <a:moveTo>
                  <a:pt x="2041525" y="1348333"/>
                </a:moveTo>
                <a:lnTo>
                  <a:pt x="2037803" y="1348333"/>
                </a:lnTo>
                <a:lnTo>
                  <a:pt x="2037105" y="1348231"/>
                </a:lnTo>
                <a:lnTo>
                  <a:pt x="2036406" y="1347990"/>
                </a:lnTo>
                <a:lnTo>
                  <a:pt x="2032584" y="1346847"/>
                </a:lnTo>
                <a:lnTo>
                  <a:pt x="2030412" y="1342885"/>
                </a:lnTo>
                <a:lnTo>
                  <a:pt x="2031593" y="1339062"/>
                </a:lnTo>
                <a:lnTo>
                  <a:pt x="2032685" y="1335341"/>
                </a:lnTo>
                <a:lnTo>
                  <a:pt x="2036711" y="1333207"/>
                </a:lnTo>
                <a:lnTo>
                  <a:pt x="2044242" y="1335443"/>
                </a:lnTo>
                <a:lnTo>
                  <a:pt x="2046427" y="1339405"/>
                </a:lnTo>
                <a:lnTo>
                  <a:pt x="2045246" y="1343228"/>
                </a:lnTo>
                <a:lnTo>
                  <a:pt x="2044344" y="1346250"/>
                </a:lnTo>
                <a:lnTo>
                  <a:pt x="2041525" y="1348333"/>
                </a:lnTo>
                <a:close/>
              </a:path>
              <a:path w="2089150" h="2089150">
                <a:moveTo>
                  <a:pt x="2049157" y="1307007"/>
                </a:moveTo>
                <a:lnTo>
                  <a:pt x="2048560" y="1306868"/>
                </a:lnTo>
                <a:lnTo>
                  <a:pt x="2048014" y="1306766"/>
                </a:lnTo>
                <a:lnTo>
                  <a:pt x="2044153" y="1305826"/>
                </a:lnTo>
                <a:lnTo>
                  <a:pt x="2041918" y="1301851"/>
                </a:lnTo>
                <a:lnTo>
                  <a:pt x="2042934" y="1297736"/>
                </a:lnTo>
                <a:lnTo>
                  <a:pt x="2043849" y="1294206"/>
                </a:lnTo>
                <a:lnTo>
                  <a:pt x="2047671" y="1291983"/>
                </a:lnTo>
                <a:lnTo>
                  <a:pt x="2051494" y="1292923"/>
                </a:lnTo>
                <a:lnTo>
                  <a:pt x="2055355" y="1293812"/>
                </a:lnTo>
                <a:lnTo>
                  <a:pt x="2057692" y="1297736"/>
                </a:lnTo>
                <a:lnTo>
                  <a:pt x="2056621" y="1301851"/>
                </a:lnTo>
                <a:lnTo>
                  <a:pt x="2055812" y="1304823"/>
                </a:lnTo>
                <a:lnTo>
                  <a:pt x="2052980" y="1306956"/>
                </a:lnTo>
                <a:lnTo>
                  <a:pt x="2049754" y="1306956"/>
                </a:lnTo>
                <a:lnTo>
                  <a:pt x="2049157" y="1307007"/>
                </a:lnTo>
                <a:close/>
              </a:path>
              <a:path w="2089150" h="2089150">
                <a:moveTo>
                  <a:pt x="2062708" y="1265135"/>
                </a:moveTo>
                <a:lnTo>
                  <a:pt x="2058492" y="1265135"/>
                </a:lnTo>
                <a:lnTo>
                  <a:pt x="2057984" y="1265047"/>
                </a:lnTo>
                <a:lnTo>
                  <a:pt x="2054072" y="1264246"/>
                </a:lnTo>
                <a:lnTo>
                  <a:pt x="2051634" y="1260424"/>
                </a:lnTo>
                <a:lnTo>
                  <a:pt x="2052434" y="1256614"/>
                </a:lnTo>
                <a:lnTo>
                  <a:pt x="2053323" y="1252791"/>
                </a:lnTo>
                <a:lnTo>
                  <a:pt x="2057044" y="1250264"/>
                </a:lnTo>
                <a:lnTo>
                  <a:pt x="2060867" y="1251102"/>
                </a:lnTo>
                <a:lnTo>
                  <a:pt x="2064791" y="1251889"/>
                </a:lnTo>
                <a:lnTo>
                  <a:pt x="2067267" y="1255610"/>
                </a:lnTo>
                <a:lnTo>
                  <a:pt x="2065781" y="1262913"/>
                </a:lnTo>
                <a:lnTo>
                  <a:pt x="2062708" y="1265135"/>
                </a:lnTo>
                <a:close/>
              </a:path>
              <a:path w="2089150" h="2089150">
                <a:moveTo>
                  <a:pt x="2070785" y="1223022"/>
                </a:moveTo>
                <a:lnTo>
                  <a:pt x="2066518" y="1223022"/>
                </a:lnTo>
                <a:lnTo>
                  <a:pt x="2066175" y="1222921"/>
                </a:lnTo>
                <a:lnTo>
                  <a:pt x="2062251" y="1222324"/>
                </a:lnTo>
                <a:lnTo>
                  <a:pt x="2059673" y="1218653"/>
                </a:lnTo>
                <a:lnTo>
                  <a:pt x="2060270" y="1214793"/>
                </a:lnTo>
                <a:lnTo>
                  <a:pt x="2060917" y="1210868"/>
                </a:lnTo>
                <a:lnTo>
                  <a:pt x="2064588" y="1208189"/>
                </a:lnTo>
                <a:lnTo>
                  <a:pt x="2068512" y="1208887"/>
                </a:lnTo>
                <a:lnTo>
                  <a:pt x="2072424" y="1209484"/>
                </a:lnTo>
                <a:lnTo>
                  <a:pt x="2075002" y="1213205"/>
                </a:lnTo>
                <a:lnTo>
                  <a:pt x="2074405" y="1217066"/>
                </a:lnTo>
                <a:lnTo>
                  <a:pt x="2073821" y="1220597"/>
                </a:lnTo>
                <a:lnTo>
                  <a:pt x="2070785" y="1223022"/>
                </a:lnTo>
                <a:close/>
              </a:path>
              <a:path w="2089150" h="2089150">
                <a:moveTo>
                  <a:pt x="2077034" y="1180604"/>
                </a:moveTo>
                <a:lnTo>
                  <a:pt x="2072627" y="1180604"/>
                </a:lnTo>
                <a:lnTo>
                  <a:pt x="2068702" y="1180109"/>
                </a:lnTo>
                <a:lnTo>
                  <a:pt x="2065883" y="1176489"/>
                </a:lnTo>
                <a:lnTo>
                  <a:pt x="2066328" y="1172667"/>
                </a:lnTo>
                <a:lnTo>
                  <a:pt x="2066823" y="1168755"/>
                </a:lnTo>
                <a:lnTo>
                  <a:pt x="2070341" y="1165872"/>
                </a:lnTo>
                <a:lnTo>
                  <a:pt x="2078227" y="1166863"/>
                </a:lnTo>
                <a:lnTo>
                  <a:pt x="2081060" y="1170533"/>
                </a:lnTo>
                <a:lnTo>
                  <a:pt x="2080627" y="1174356"/>
                </a:lnTo>
                <a:lnTo>
                  <a:pt x="2080069" y="1177975"/>
                </a:lnTo>
                <a:lnTo>
                  <a:pt x="2077034" y="1180604"/>
                </a:lnTo>
                <a:close/>
              </a:path>
              <a:path w="2089150" h="2089150">
                <a:moveTo>
                  <a:pt x="2081453" y="1138047"/>
                </a:moveTo>
                <a:lnTo>
                  <a:pt x="2077237" y="1138047"/>
                </a:lnTo>
                <a:lnTo>
                  <a:pt x="2073313" y="1137742"/>
                </a:lnTo>
                <a:lnTo>
                  <a:pt x="2070392" y="1134173"/>
                </a:lnTo>
                <a:lnTo>
                  <a:pt x="2070785" y="1130249"/>
                </a:lnTo>
                <a:lnTo>
                  <a:pt x="2071090" y="1126337"/>
                </a:lnTo>
                <a:lnTo>
                  <a:pt x="2074506" y="1123403"/>
                </a:lnTo>
                <a:lnTo>
                  <a:pt x="2078431" y="1123810"/>
                </a:lnTo>
                <a:lnTo>
                  <a:pt x="2082342" y="1124102"/>
                </a:lnTo>
                <a:lnTo>
                  <a:pt x="2085327" y="1127518"/>
                </a:lnTo>
                <a:lnTo>
                  <a:pt x="2085022" y="1131442"/>
                </a:lnTo>
                <a:lnTo>
                  <a:pt x="2084628" y="1135164"/>
                </a:lnTo>
                <a:lnTo>
                  <a:pt x="2081453" y="1138047"/>
                </a:lnTo>
                <a:close/>
              </a:path>
              <a:path w="2089150" h="2089150">
                <a:moveTo>
                  <a:pt x="2084336" y="1095324"/>
                </a:moveTo>
                <a:lnTo>
                  <a:pt x="2080310" y="1095324"/>
                </a:lnTo>
                <a:lnTo>
                  <a:pt x="2080171" y="1095235"/>
                </a:lnTo>
                <a:lnTo>
                  <a:pt x="2076246" y="1095133"/>
                </a:lnTo>
                <a:lnTo>
                  <a:pt x="2073122" y="1091806"/>
                </a:lnTo>
                <a:lnTo>
                  <a:pt x="2073516" y="1083817"/>
                </a:lnTo>
                <a:lnTo>
                  <a:pt x="2076843" y="1080795"/>
                </a:lnTo>
                <a:lnTo>
                  <a:pt x="2084730" y="1081189"/>
                </a:lnTo>
                <a:lnTo>
                  <a:pt x="2087752" y="1084414"/>
                </a:lnTo>
                <a:lnTo>
                  <a:pt x="2087651" y="1088428"/>
                </a:lnTo>
                <a:lnTo>
                  <a:pt x="2087460" y="1092301"/>
                </a:lnTo>
                <a:lnTo>
                  <a:pt x="2084336" y="1095324"/>
                </a:lnTo>
                <a:close/>
              </a:path>
              <a:path w="2089150" h="2089150">
                <a:moveTo>
                  <a:pt x="2080755" y="1009103"/>
                </a:moveTo>
                <a:lnTo>
                  <a:pt x="2076640" y="1009103"/>
                </a:lnTo>
                <a:lnTo>
                  <a:pt x="2073516" y="1006182"/>
                </a:lnTo>
                <a:lnTo>
                  <a:pt x="2073313" y="1002258"/>
                </a:lnTo>
                <a:lnTo>
                  <a:pt x="2073224" y="998296"/>
                </a:lnTo>
                <a:lnTo>
                  <a:pt x="2076246" y="994968"/>
                </a:lnTo>
                <a:lnTo>
                  <a:pt x="2080171" y="994867"/>
                </a:lnTo>
                <a:lnTo>
                  <a:pt x="2084082" y="994676"/>
                </a:lnTo>
                <a:lnTo>
                  <a:pt x="2087460" y="997750"/>
                </a:lnTo>
                <a:lnTo>
                  <a:pt x="2087854" y="1005687"/>
                </a:lnTo>
                <a:lnTo>
                  <a:pt x="2084679" y="1009002"/>
                </a:lnTo>
                <a:lnTo>
                  <a:pt x="2080755" y="1009103"/>
                </a:lnTo>
                <a:close/>
              </a:path>
              <a:path w="2089150" h="2089150">
                <a:moveTo>
                  <a:pt x="2078431" y="966292"/>
                </a:moveTo>
                <a:lnTo>
                  <a:pt x="2074214" y="966292"/>
                </a:lnTo>
                <a:lnTo>
                  <a:pt x="2071090" y="963460"/>
                </a:lnTo>
                <a:lnTo>
                  <a:pt x="2070493" y="955928"/>
                </a:lnTo>
                <a:lnTo>
                  <a:pt x="2073414" y="952360"/>
                </a:lnTo>
                <a:lnTo>
                  <a:pt x="2077339" y="952055"/>
                </a:lnTo>
                <a:lnTo>
                  <a:pt x="2081250" y="951814"/>
                </a:lnTo>
                <a:lnTo>
                  <a:pt x="2084730" y="954735"/>
                </a:lnTo>
                <a:lnTo>
                  <a:pt x="2084971" y="958659"/>
                </a:lnTo>
                <a:lnTo>
                  <a:pt x="2085276" y="962571"/>
                </a:lnTo>
                <a:lnTo>
                  <a:pt x="2082342" y="966000"/>
                </a:lnTo>
                <a:lnTo>
                  <a:pt x="2078431" y="966292"/>
                </a:lnTo>
                <a:close/>
              </a:path>
              <a:path w="2089150" h="2089150">
                <a:moveTo>
                  <a:pt x="2074405" y="923734"/>
                </a:moveTo>
                <a:lnTo>
                  <a:pt x="2069998" y="923734"/>
                </a:lnTo>
                <a:lnTo>
                  <a:pt x="2066823" y="921054"/>
                </a:lnTo>
                <a:lnTo>
                  <a:pt x="2066467" y="917435"/>
                </a:lnTo>
                <a:lnTo>
                  <a:pt x="2065921" y="913511"/>
                </a:lnTo>
                <a:lnTo>
                  <a:pt x="2068702" y="909942"/>
                </a:lnTo>
                <a:lnTo>
                  <a:pt x="2072627" y="909485"/>
                </a:lnTo>
                <a:lnTo>
                  <a:pt x="2076538" y="908989"/>
                </a:lnTo>
                <a:lnTo>
                  <a:pt x="2080120" y="911821"/>
                </a:lnTo>
                <a:lnTo>
                  <a:pt x="2080615" y="915746"/>
                </a:lnTo>
                <a:lnTo>
                  <a:pt x="2081060" y="919606"/>
                </a:lnTo>
                <a:lnTo>
                  <a:pt x="2078329" y="923239"/>
                </a:lnTo>
                <a:lnTo>
                  <a:pt x="2074405" y="923734"/>
                </a:lnTo>
                <a:close/>
              </a:path>
              <a:path w="2089150" h="2089150">
                <a:moveTo>
                  <a:pt x="2068106" y="881316"/>
                </a:moveTo>
                <a:lnTo>
                  <a:pt x="2063991" y="881316"/>
                </a:lnTo>
                <a:lnTo>
                  <a:pt x="2060968" y="878827"/>
                </a:lnTo>
                <a:lnTo>
                  <a:pt x="2060371" y="875309"/>
                </a:lnTo>
                <a:lnTo>
                  <a:pt x="2059673" y="871385"/>
                </a:lnTo>
                <a:lnTo>
                  <a:pt x="2062302" y="867765"/>
                </a:lnTo>
                <a:lnTo>
                  <a:pt x="2066277" y="867168"/>
                </a:lnTo>
                <a:lnTo>
                  <a:pt x="2070100" y="866482"/>
                </a:lnTo>
                <a:lnTo>
                  <a:pt x="2073821" y="869111"/>
                </a:lnTo>
                <a:lnTo>
                  <a:pt x="2074405" y="873023"/>
                </a:lnTo>
                <a:lnTo>
                  <a:pt x="2075103" y="876846"/>
                </a:lnTo>
                <a:lnTo>
                  <a:pt x="2072424" y="880617"/>
                </a:lnTo>
                <a:lnTo>
                  <a:pt x="2068512" y="881214"/>
                </a:lnTo>
                <a:lnTo>
                  <a:pt x="2068106" y="881316"/>
                </a:lnTo>
                <a:close/>
              </a:path>
              <a:path w="2089150" h="2089150">
                <a:moveTo>
                  <a:pt x="2060473" y="839190"/>
                </a:moveTo>
                <a:lnTo>
                  <a:pt x="2056256" y="839190"/>
                </a:lnTo>
                <a:lnTo>
                  <a:pt x="2053183" y="836917"/>
                </a:lnTo>
                <a:lnTo>
                  <a:pt x="2052535" y="833488"/>
                </a:lnTo>
                <a:lnTo>
                  <a:pt x="2051735" y="829665"/>
                </a:lnTo>
                <a:lnTo>
                  <a:pt x="2054174" y="825855"/>
                </a:lnTo>
                <a:lnTo>
                  <a:pt x="2061908" y="824268"/>
                </a:lnTo>
                <a:lnTo>
                  <a:pt x="2065680" y="826693"/>
                </a:lnTo>
                <a:lnTo>
                  <a:pt x="2066518" y="830567"/>
                </a:lnTo>
                <a:lnTo>
                  <a:pt x="2067318" y="834478"/>
                </a:lnTo>
                <a:lnTo>
                  <a:pt x="2064880" y="838200"/>
                </a:lnTo>
                <a:lnTo>
                  <a:pt x="2060968" y="839101"/>
                </a:lnTo>
                <a:lnTo>
                  <a:pt x="2060473" y="839190"/>
                </a:lnTo>
                <a:close/>
              </a:path>
              <a:path w="2089150" h="2089150">
                <a:moveTo>
                  <a:pt x="2050453" y="797471"/>
                </a:moveTo>
                <a:lnTo>
                  <a:pt x="2046731" y="797471"/>
                </a:lnTo>
                <a:lnTo>
                  <a:pt x="2043747" y="795286"/>
                </a:lnTo>
                <a:lnTo>
                  <a:pt x="2042020" y="788149"/>
                </a:lnTo>
                <a:lnTo>
                  <a:pt x="2044242" y="784275"/>
                </a:lnTo>
                <a:lnTo>
                  <a:pt x="2048167" y="783336"/>
                </a:lnTo>
                <a:lnTo>
                  <a:pt x="2052040" y="782345"/>
                </a:lnTo>
                <a:lnTo>
                  <a:pt x="2055850" y="784669"/>
                </a:lnTo>
                <a:lnTo>
                  <a:pt x="2057793" y="792365"/>
                </a:lnTo>
                <a:lnTo>
                  <a:pt x="2055406" y="796277"/>
                </a:lnTo>
                <a:lnTo>
                  <a:pt x="2051634" y="797178"/>
                </a:lnTo>
                <a:lnTo>
                  <a:pt x="2051050" y="797369"/>
                </a:lnTo>
                <a:lnTo>
                  <a:pt x="2050453" y="797471"/>
                </a:lnTo>
                <a:close/>
              </a:path>
              <a:path w="2089150" h="2089150">
                <a:moveTo>
                  <a:pt x="2039239" y="756094"/>
                </a:moveTo>
                <a:lnTo>
                  <a:pt x="2035416" y="756094"/>
                </a:lnTo>
                <a:lnTo>
                  <a:pt x="2032584" y="754062"/>
                </a:lnTo>
                <a:lnTo>
                  <a:pt x="2031695" y="750938"/>
                </a:lnTo>
                <a:lnTo>
                  <a:pt x="2031609" y="750735"/>
                </a:lnTo>
                <a:lnTo>
                  <a:pt x="2030602" y="747166"/>
                </a:lnTo>
                <a:lnTo>
                  <a:pt x="2032685" y="743254"/>
                </a:lnTo>
                <a:lnTo>
                  <a:pt x="2040229" y="741019"/>
                </a:lnTo>
                <a:lnTo>
                  <a:pt x="2044242" y="743153"/>
                </a:lnTo>
                <a:lnTo>
                  <a:pt x="2045505" y="747166"/>
                </a:lnTo>
                <a:lnTo>
                  <a:pt x="2046528" y="750735"/>
                </a:lnTo>
                <a:lnTo>
                  <a:pt x="2044344" y="754659"/>
                </a:lnTo>
                <a:lnTo>
                  <a:pt x="2039937" y="756043"/>
                </a:lnTo>
                <a:lnTo>
                  <a:pt x="2039239" y="756094"/>
                </a:lnTo>
                <a:close/>
              </a:path>
              <a:path w="2089150" h="2089150">
                <a:moveTo>
                  <a:pt x="2031695" y="751039"/>
                </a:moveTo>
                <a:close/>
              </a:path>
              <a:path w="2089150" h="2089150">
                <a:moveTo>
                  <a:pt x="2026196" y="715175"/>
                </a:moveTo>
                <a:lnTo>
                  <a:pt x="2022475" y="715175"/>
                </a:lnTo>
                <a:lnTo>
                  <a:pt x="2019693" y="713333"/>
                </a:lnTo>
                <a:lnTo>
                  <a:pt x="2018753" y="710260"/>
                </a:lnTo>
                <a:lnTo>
                  <a:pt x="2017356" y="706640"/>
                </a:lnTo>
                <a:lnTo>
                  <a:pt x="2019439" y="702525"/>
                </a:lnTo>
                <a:lnTo>
                  <a:pt x="2023160" y="701230"/>
                </a:lnTo>
                <a:lnTo>
                  <a:pt x="2026881" y="699985"/>
                </a:lnTo>
                <a:lnTo>
                  <a:pt x="2030907" y="701928"/>
                </a:lnTo>
                <a:lnTo>
                  <a:pt x="2033485" y="709422"/>
                </a:lnTo>
                <a:lnTo>
                  <a:pt x="2031492" y="713536"/>
                </a:lnTo>
                <a:lnTo>
                  <a:pt x="2027783" y="714768"/>
                </a:lnTo>
                <a:lnTo>
                  <a:pt x="2026196" y="715175"/>
                </a:lnTo>
                <a:close/>
              </a:path>
              <a:path w="2089150" h="2089150">
                <a:moveTo>
                  <a:pt x="2011451" y="674839"/>
                </a:moveTo>
                <a:lnTo>
                  <a:pt x="2007831" y="674839"/>
                </a:lnTo>
                <a:lnTo>
                  <a:pt x="2005101" y="673049"/>
                </a:lnTo>
                <a:lnTo>
                  <a:pt x="2002523" y="666610"/>
                </a:lnTo>
                <a:lnTo>
                  <a:pt x="2004415" y="662482"/>
                </a:lnTo>
                <a:lnTo>
                  <a:pt x="2008035" y="660996"/>
                </a:lnTo>
                <a:lnTo>
                  <a:pt x="2011654" y="659612"/>
                </a:lnTo>
                <a:lnTo>
                  <a:pt x="2015871" y="661390"/>
                </a:lnTo>
                <a:lnTo>
                  <a:pt x="2017255" y="665111"/>
                </a:lnTo>
                <a:lnTo>
                  <a:pt x="2018703" y="668731"/>
                </a:lnTo>
                <a:lnTo>
                  <a:pt x="2016963" y="672858"/>
                </a:lnTo>
                <a:lnTo>
                  <a:pt x="2013242" y="674344"/>
                </a:lnTo>
                <a:lnTo>
                  <a:pt x="2012353" y="674636"/>
                </a:lnTo>
                <a:lnTo>
                  <a:pt x="2011451" y="674839"/>
                </a:lnTo>
                <a:close/>
              </a:path>
              <a:path w="2089150" h="2089150">
                <a:moveTo>
                  <a:pt x="1995182" y="635203"/>
                </a:moveTo>
                <a:lnTo>
                  <a:pt x="1991461" y="635203"/>
                </a:lnTo>
                <a:lnTo>
                  <a:pt x="1988781" y="633514"/>
                </a:lnTo>
                <a:lnTo>
                  <a:pt x="1987588" y="630834"/>
                </a:lnTo>
                <a:lnTo>
                  <a:pt x="1986051" y="627214"/>
                </a:lnTo>
                <a:lnTo>
                  <a:pt x="1987689" y="622998"/>
                </a:lnTo>
                <a:lnTo>
                  <a:pt x="1994992" y="619874"/>
                </a:lnTo>
                <a:lnTo>
                  <a:pt x="1999106" y="621512"/>
                </a:lnTo>
                <a:lnTo>
                  <a:pt x="2000796" y="625182"/>
                </a:lnTo>
                <a:lnTo>
                  <a:pt x="2002332" y="628700"/>
                </a:lnTo>
                <a:lnTo>
                  <a:pt x="2000694" y="632917"/>
                </a:lnTo>
                <a:lnTo>
                  <a:pt x="1997024" y="634606"/>
                </a:lnTo>
                <a:lnTo>
                  <a:pt x="1996173" y="634949"/>
                </a:lnTo>
                <a:lnTo>
                  <a:pt x="1995182" y="635203"/>
                </a:lnTo>
                <a:close/>
              </a:path>
              <a:path w="2089150" h="2089150">
                <a:moveTo>
                  <a:pt x="1977224" y="596214"/>
                </a:moveTo>
                <a:lnTo>
                  <a:pt x="1973452" y="596214"/>
                </a:lnTo>
                <a:lnTo>
                  <a:pt x="1970925" y="594715"/>
                </a:lnTo>
                <a:lnTo>
                  <a:pt x="1969731" y="592188"/>
                </a:lnTo>
                <a:lnTo>
                  <a:pt x="1967953" y="588619"/>
                </a:lnTo>
                <a:lnTo>
                  <a:pt x="1969439" y="584403"/>
                </a:lnTo>
                <a:lnTo>
                  <a:pt x="1976526" y="580885"/>
                </a:lnTo>
                <a:lnTo>
                  <a:pt x="1980742" y="582371"/>
                </a:lnTo>
                <a:lnTo>
                  <a:pt x="1982482" y="585889"/>
                </a:lnTo>
                <a:lnTo>
                  <a:pt x="1984273" y="589406"/>
                </a:lnTo>
                <a:lnTo>
                  <a:pt x="1982787" y="593725"/>
                </a:lnTo>
                <a:lnTo>
                  <a:pt x="1978266" y="596011"/>
                </a:lnTo>
                <a:lnTo>
                  <a:pt x="1977224" y="596214"/>
                </a:lnTo>
                <a:close/>
              </a:path>
              <a:path w="2089150" h="2089150">
                <a:moveTo>
                  <a:pt x="1957577" y="558114"/>
                </a:moveTo>
                <a:lnTo>
                  <a:pt x="1953856" y="558114"/>
                </a:lnTo>
                <a:lnTo>
                  <a:pt x="1951380" y="556717"/>
                </a:lnTo>
                <a:lnTo>
                  <a:pt x="1948256" y="550862"/>
                </a:lnTo>
                <a:lnTo>
                  <a:pt x="1949488" y="546544"/>
                </a:lnTo>
                <a:lnTo>
                  <a:pt x="1953069" y="544664"/>
                </a:lnTo>
                <a:lnTo>
                  <a:pt x="1956485" y="542785"/>
                </a:lnTo>
                <a:lnTo>
                  <a:pt x="1960803" y="544067"/>
                </a:lnTo>
                <a:lnTo>
                  <a:pt x="1962696" y="547497"/>
                </a:lnTo>
                <a:lnTo>
                  <a:pt x="1964524" y="550964"/>
                </a:lnTo>
                <a:lnTo>
                  <a:pt x="1963280" y="555332"/>
                </a:lnTo>
                <a:lnTo>
                  <a:pt x="1959813" y="557212"/>
                </a:lnTo>
                <a:lnTo>
                  <a:pt x="1958771" y="557809"/>
                </a:lnTo>
                <a:lnTo>
                  <a:pt x="1957577" y="558114"/>
                </a:lnTo>
                <a:close/>
              </a:path>
              <a:path w="2089150" h="2089150">
                <a:moveTo>
                  <a:pt x="1936445" y="520801"/>
                </a:moveTo>
                <a:lnTo>
                  <a:pt x="1932724" y="520801"/>
                </a:lnTo>
                <a:lnTo>
                  <a:pt x="1930400" y="519506"/>
                </a:lnTo>
                <a:lnTo>
                  <a:pt x="1929002" y="517283"/>
                </a:lnTo>
                <a:lnTo>
                  <a:pt x="1927021" y="513905"/>
                </a:lnTo>
                <a:lnTo>
                  <a:pt x="1928114" y="509485"/>
                </a:lnTo>
                <a:lnTo>
                  <a:pt x="1934908" y="505472"/>
                </a:lnTo>
                <a:lnTo>
                  <a:pt x="1939328" y="506564"/>
                </a:lnTo>
                <a:lnTo>
                  <a:pt x="1941258" y="509981"/>
                </a:lnTo>
                <a:lnTo>
                  <a:pt x="1943341" y="513359"/>
                </a:lnTo>
                <a:lnTo>
                  <a:pt x="1942147" y="517778"/>
                </a:lnTo>
                <a:lnTo>
                  <a:pt x="1937639" y="520407"/>
                </a:lnTo>
                <a:lnTo>
                  <a:pt x="1936445" y="520801"/>
                </a:lnTo>
                <a:close/>
              </a:path>
              <a:path w="2089150" h="2089150">
                <a:moveTo>
                  <a:pt x="1913775" y="484390"/>
                </a:moveTo>
                <a:lnTo>
                  <a:pt x="1910054" y="484390"/>
                </a:lnTo>
                <a:lnTo>
                  <a:pt x="1907819" y="483298"/>
                </a:lnTo>
                <a:lnTo>
                  <a:pt x="1906367" y="481063"/>
                </a:lnTo>
                <a:lnTo>
                  <a:pt x="1904250" y="477888"/>
                </a:lnTo>
                <a:lnTo>
                  <a:pt x="1905139" y="473468"/>
                </a:lnTo>
                <a:lnTo>
                  <a:pt x="1911845" y="469163"/>
                </a:lnTo>
                <a:lnTo>
                  <a:pt x="1916252" y="470052"/>
                </a:lnTo>
                <a:lnTo>
                  <a:pt x="1918445" y="473468"/>
                </a:lnTo>
                <a:lnTo>
                  <a:pt x="1920570" y="476643"/>
                </a:lnTo>
                <a:lnTo>
                  <a:pt x="1919579" y="481063"/>
                </a:lnTo>
                <a:lnTo>
                  <a:pt x="1915160" y="483997"/>
                </a:lnTo>
                <a:lnTo>
                  <a:pt x="1913775" y="484390"/>
                </a:lnTo>
                <a:close/>
              </a:path>
              <a:path w="2089150" h="2089150">
                <a:moveTo>
                  <a:pt x="1889620" y="449021"/>
                </a:moveTo>
                <a:lnTo>
                  <a:pt x="1885899" y="449021"/>
                </a:lnTo>
                <a:lnTo>
                  <a:pt x="1883765" y="447979"/>
                </a:lnTo>
                <a:lnTo>
                  <a:pt x="1882368" y="445985"/>
                </a:lnTo>
                <a:lnTo>
                  <a:pt x="1880044" y="442861"/>
                </a:lnTo>
                <a:lnTo>
                  <a:pt x="1880781" y="438353"/>
                </a:lnTo>
                <a:lnTo>
                  <a:pt x="1884057" y="436067"/>
                </a:lnTo>
                <a:lnTo>
                  <a:pt x="1887181" y="433743"/>
                </a:lnTo>
                <a:lnTo>
                  <a:pt x="1891703" y="434530"/>
                </a:lnTo>
                <a:lnTo>
                  <a:pt x="1893976" y="437756"/>
                </a:lnTo>
                <a:lnTo>
                  <a:pt x="1896313" y="440880"/>
                </a:lnTo>
                <a:lnTo>
                  <a:pt x="1895513" y="445401"/>
                </a:lnTo>
                <a:lnTo>
                  <a:pt x="1891106" y="448525"/>
                </a:lnTo>
                <a:lnTo>
                  <a:pt x="1889620" y="449021"/>
                </a:lnTo>
                <a:close/>
              </a:path>
              <a:path w="2089150" h="2089150">
                <a:moveTo>
                  <a:pt x="1864017" y="414693"/>
                </a:moveTo>
                <a:lnTo>
                  <a:pt x="1860397" y="414693"/>
                </a:lnTo>
                <a:lnTo>
                  <a:pt x="1858213" y="413689"/>
                </a:lnTo>
                <a:lnTo>
                  <a:pt x="1854390" y="408787"/>
                </a:lnTo>
                <a:lnTo>
                  <a:pt x="1854987" y="404266"/>
                </a:lnTo>
                <a:lnTo>
                  <a:pt x="1858111" y="401891"/>
                </a:lnTo>
                <a:lnTo>
                  <a:pt x="1861185" y="399453"/>
                </a:lnTo>
                <a:lnTo>
                  <a:pt x="1865706" y="400050"/>
                </a:lnTo>
                <a:lnTo>
                  <a:pt x="1868131" y="403085"/>
                </a:lnTo>
                <a:lnTo>
                  <a:pt x="1870621" y="406260"/>
                </a:lnTo>
                <a:lnTo>
                  <a:pt x="1870024" y="410768"/>
                </a:lnTo>
                <a:lnTo>
                  <a:pt x="1866849" y="413105"/>
                </a:lnTo>
                <a:lnTo>
                  <a:pt x="1865604" y="414185"/>
                </a:lnTo>
                <a:lnTo>
                  <a:pt x="1864017" y="414693"/>
                </a:lnTo>
                <a:close/>
              </a:path>
              <a:path w="2089150" h="2089150">
                <a:moveTo>
                  <a:pt x="1837029" y="381393"/>
                </a:moveTo>
                <a:lnTo>
                  <a:pt x="1833359" y="381393"/>
                </a:lnTo>
                <a:lnTo>
                  <a:pt x="1831428" y="380504"/>
                </a:lnTo>
                <a:lnTo>
                  <a:pt x="1829930" y="378815"/>
                </a:lnTo>
                <a:lnTo>
                  <a:pt x="1827402" y="375894"/>
                </a:lnTo>
                <a:lnTo>
                  <a:pt x="1827796" y="371373"/>
                </a:lnTo>
                <a:lnTo>
                  <a:pt x="1830831" y="368846"/>
                </a:lnTo>
                <a:lnTo>
                  <a:pt x="1833752" y="366267"/>
                </a:lnTo>
                <a:lnTo>
                  <a:pt x="1838274" y="366560"/>
                </a:lnTo>
                <a:lnTo>
                  <a:pt x="1840852" y="369595"/>
                </a:lnTo>
                <a:lnTo>
                  <a:pt x="1843379" y="372668"/>
                </a:lnTo>
                <a:lnTo>
                  <a:pt x="1843036" y="377177"/>
                </a:lnTo>
                <a:lnTo>
                  <a:pt x="1840052" y="379717"/>
                </a:lnTo>
                <a:lnTo>
                  <a:pt x="1838667" y="380809"/>
                </a:lnTo>
                <a:lnTo>
                  <a:pt x="1837029" y="381393"/>
                </a:lnTo>
                <a:close/>
              </a:path>
              <a:path w="2089150" h="2089150">
                <a:moveTo>
                  <a:pt x="1808746" y="349300"/>
                </a:moveTo>
                <a:lnTo>
                  <a:pt x="1805127" y="349300"/>
                </a:lnTo>
                <a:lnTo>
                  <a:pt x="1803146" y="348513"/>
                </a:lnTo>
                <a:lnTo>
                  <a:pt x="1801761" y="347014"/>
                </a:lnTo>
                <a:lnTo>
                  <a:pt x="1799132" y="344093"/>
                </a:lnTo>
                <a:lnTo>
                  <a:pt x="1799323" y="339585"/>
                </a:lnTo>
                <a:lnTo>
                  <a:pt x="1802155" y="336905"/>
                </a:lnTo>
                <a:lnTo>
                  <a:pt x="1805127" y="334175"/>
                </a:lnTo>
                <a:lnTo>
                  <a:pt x="1809648" y="334365"/>
                </a:lnTo>
                <a:lnTo>
                  <a:pt x="1812277" y="337299"/>
                </a:lnTo>
                <a:lnTo>
                  <a:pt x="1814906" y="340169"/>
                </a:lnTo>
                <a:lnTo>
                  <a:pt x="1814702" y="344690"/>
                </a:lnTo>
                <a:lnTo>
                  <a:pt x="1811883" y="347421"/>
                </a:lnTo>
                <a:lnTo>
                  <a:pt x="1810486" y="348703"/>
                </a:lnTo>
                <a:lnTo>
                  <a:pt x="1808746" y="349300"/>
                </a:lnTo>
                <a:close/>
              </a:path>
              <a:path w="2089150" h="2089150">
                <a:moveTo>
                  <a:pt x="1779181" y="318350"/>
                </a:moveTo>
                <a:lnTo>
                  <a:pt x="1775460" y="318350"/>
                </a:lnTo>
                <a:lnTo>
                  <a:pt x="1773681" y="317652"/>
                </a:lnTo>
                <a:lnTo>
                  <a:pt x="1769465" y="313435"/>
                </a:lnTo>
                <a:lnTo>
                  <a:pt x="1769465" y="308914"/>
                </a:lnTo>
                <a:lnTo>
                  <a:pt x="1772335" y="306196"/>
                </a:lnTo>
                <a:lnTo>
                  <a:pt x="1775066" y="303364"/>
                </a:lnTo>
                <a:lnTo>
                  <a:pt x="1779587" y="303364"/>
                </a:lnTo>
                <a:lnTo>
                  <a:pt x="1782305" y="306196"/>
                </a:lnTo>
                <a:lnTo>
                  <a:pt x="1782457" y="306196"/>
                </a:lnTo>
                <a:lnTo>
                  <a:pt x="1785188" y="308914"/>
                </a:lnTo>
                <a:lnTo>
                  <a:pt x="1785188" y="313435"/>
                </a:lnTo>
                <a:lnTo>
                  <a:pt x="1782457" y="316306"/>
                </a:lnTo>
                <a:lnTo>
                  <a:pt x="1780971" y="317652"/>
                </a:lnTo>
                <a:lnTo>
                  <a:pt x="1779181" y="318350"/>
                </a:lnTo>
                <a:close/>
              </a:path>
              <a:path w="2089150" h="2089150">
                <a:moveTo>
                  <a:pt x="1748383" y="288734"/>
                </a:moveTo>
                <a:lnTo>
                  <a:pt x="1744662" y="288734"/>
                </a:lnTo>
                <a:lnTo>
                  <a:pt x="1742973" y="288137"/>
                </a:lnTo>
                <a:lnTo>
                  <a:pt x="1738655" y="284111"/>
                </a:lnTo>
                <a:lnTo>
                  <a:pt x="1738452" y="279603"/>
                </a:lnTo>
                <a:lnTo>
                  <a:pt x="1741182" y="276720"/>
                </a:lnTo>
                <a:lnTo>
                  <a:pt x="1743862" y="273799"/>
                </a:lnTo>
                <a:lnTo>
                  <a:pt x="1748383" y="273596"/>
                </a:lnTo>
                <a:lnTo>
                  <a:pt x="1751202" y="276326"/>
                </a:lnTo>
                <a:lnTo>
                  <a:pt x="1754187" y="279006"/>
                </a:lnTo>
                <a:lnTo>
                  <a:pt x="1754327" y="283514"/>
                </a:lnTo>
                <a:lnTo>
                  <a:pt x="1751698" y="286448"/>
                </a:lnTo>
                <a:lnTo>
                  <a:pt x="1750263" y="287934"/>
                </a:lnTo>
                <a:lnTo>
                  <a:pt x="1748383" y="288734"/>
                </a:lnTo>
                <a:close/>
              </a:path>
              <a:path w="2089150" h="2089150">
                <a:moveTo>
                  <a:pt x="1716277" y="260350"/>
                </a:moveTo>
                <a:lnTo>
                  <a:pt x="1712607" y="260350"/>
                </a:lnTo>
                <a:lnTo>
                  <a:pt x="1711071" y="259753"/>
                </a:lnTo>
                <a:lnTo>
                  <a:pt x="1709686" y="258660"/>
                </a:lnTo>
                <a:lnTo>
                  <a:pt x="1706600" y="256133"/>
                </a:lnTo>
                <a:lnTo>
                  <a:pt x="1706257" y="251625"/>
                </a:lnTo>
                <a:lnTo>
                  <a:pt x="1708785" y="248551"/>
                </a:lnTo>
                <a:lnTo>
                  <a:pt x="1711363" y="245617"/>
                </a:lnTo>
                <a:lnTo>
                  <a:pt x="1715884" y="245224"/>
                </a:lnTo>
                <a:lnTo>
                  <a:pt x="1718906" y="247751"/>
                </a:lnTo>
                <a:lnTo>
                  <a:pt x="1721942" y="250329"/>
                </a:lnTo>
                <a:lnTo>
                  <a:pt x="1722234" y="254850"/>
                </a:lnTo>
                <a:lnTo>
                  <a:pt x="1719706" y="257771"/>
                </a:lnTo>
                <a:lnTo>
                  <a:pt x="1718310" y="259460"/>
                </a:lnTo>
                <a:lnTo>
                  <a:pt x="1716277" y="260350"/>
                </a:lnTo>
                <a:close/>
              </a:path>
              <a:path w="2089150" h="2089150">
                <a:moveTo>
                  <a:pt x="1683194" y="233362"/>
                </a:moveTo>
                <a:lnTo>
                  <a:pt x="1679575" y="233362"/>
                </a:lnTo>
                <a:lnTo>
                  <a:pt x="1677987" y="232867"/>
                </a:lnTo>
                <a:lnTo>
                  <a:pt x="1676692" y="231775"/>
                </a:lnTo>
                <a:lnTo>
                  <a:pt x="1673567" y="229450"/>
                </a:lnTo>
                <a:lnTo>
                  <a:pt x="1672971" y="224929"/>
                </a:lnTo>
                <a:lnTo>
                  <a:pt x="1675396" y="221754"/>
                </a:lnTo>
                <a:lnTo>
                  <a:pt x="1677885" y="218732"/>
                </a:lnTo>
                <a:lnTo>
                  <a:pt x="1682292" y="218135"/>
                </a:lnTo>
                <a:lnTo>
                  <a:pt x="1685417" y="220560"/>
                </a:lnTo>
                <a:lnTo>
                  <a:pt x="1688592" y="222948"/>
                </a:lnTo>
                <a:lnTo>
                  <a:pt x="1689049" y="227456"/>
                </a:lnTo>
                <a:lnTo>
                  <a:pt x="1686712" y="230581"/>
                </a:lnTo>
                <a:lnTo>
                  <a:pt x="1685226" y="232371"/>
                </a:lnTo>
                <a:lnTo>
                  <a:pt x="1683194" y="233362"/>
                </a:lnTo>
                <a:close/>
              </a:path>
              <a:path w="2089150" h="2089150">
                <a:moveTo>
                  <a:pt x="1648917" y="207721"/>
                </a:moveTo>
                <a:lnTo>
                  <a:pt x="1645285" y="207721"/>
                </a:lnTo>
                <a:lnTo>
                  <a:pt x="1643799" y="207225"/>
                </a:lnTo>
                <a:lnTo>
                  <a:pt x="1639392" y="204101"/>
                </a:lnTo>
                <a:lnTo>
                  <a:pt x="1638592" y="199580"/>
                </a:lnTo>
                <a:lnTo>
                  <a:pt x="1640878" y="196456"/>
                </a:lnTo>
                <a:lnTo>
                  <a:pt x="1643202" y="193179"/>
                </a:lnTo>
                <a:lnTo>
                  <a:pt x="1647621" y="192481"/>
                </a:lnTo>
                <a:lnTo>
                  <a:pt x="1654124" y="197002"/>
                </a:lnTo>
                <a:lnTo>
                  <a:pt x="1654810" y="201510"/>
                </a:lnTo>
                <a:lnTo>
                  <a:pt x="1652536" y="204685"/>
                </a:lnTo>
                <a:lnTo>
                  <a:pt x="1651088" y="206628"/>
                </a:lnTo>
                <a:lnTo>
                  <a:pt x="1648917" y="207721"/>
                </a:lnTo>
                <a:close/>
              </a:path>
              <a:path w="2089150" h="2089150">
                <a:moveTo>
                  <a:pt x="1613687" y="183553"/>
                </a:moveTo>
                <a:lnTo>
                  <a:pt x="1610017" y="183553"/>
                </a:lnTo>
                <a:lnTo>
                  <a:pt x="1608683" y="183210"/>
                </a:lnTo>
                <a:lnTo>
                  <a:pt x="1607489" y="182410"/>
                </a:lnTo>
                <a:lnTo>
                  <a:pt x="1604162" y="180238"/>
                </a:lnTo>
                <a:lnTo>
                  <a:pt x="1603273" y="175818"/>
                </a:lnTo>
                <a:lnTo>
                  <a:pt x="1607591" y="169125"/>
                </a:lnTo>
                <a:lnTo>
                  <a:pt x="1611998" y="168275"/>
                </a:lnTo>
                <a:lnTo>
                  <a:pt x="1615325" y="170408"/>
                </a:lnTo>
                <a:lnTo>
                  <a:pt x="1618602" y="172592"/>
                </a:lnTo>
                <a:lnTo>
                  <a:pt x="1619542" y="177012"/>
                </a:lnTo>
                <a:lnTo>
                  <a:pt x="1615922" y="182410"/>
                </a:lnTo>
                <a:lnTo>
                  <a:pt x="1613687" y="183553"/>
                </a:lnTo>
                <a:close/>
              </a:path>
              <a:path w="2089150" h="2089150">
                <a:moveTo>
                  <a:pt x="1577517" y="160781"/>
                </a:moveTo>
                <a:lnTo>
                  <a:pt x="1573796" y="160781"/>
                </a:lnTo>
                <a:lnTo>
                  <a:pt x="1572514" y="160489"/>
                </a:lnTo>
                <a:lnTo>
                  <a:pt x="1571472" y="159791"/>
                </a:lnTo>
                <a:lnTo>
                  <a:pt x="1567992" y="157860"/>
                </a:lnTo>
                <a:lnTo>
                  <a:pt x="1566951" y="153441"/>
                </a:lnTo>
                <a:lnTo>
                  <a:pt x="1568894" y="150025"/>
                </a:lnTo>
                <a:lnTo>
                  <a:pt x="1570977" y="146646"/>
                </a:lnTo>
                <a:lnTo>
                  <a:pt x="1575384" y="145605"/>
                </a:lnTo>
                <a:lnTo>
                  <a:pt x="1578711" y="147535"/>
                </a:lnTo>
                <a:lnTo>
                  <a:pt x="1582140" y="149618"/>
                </a:lnTo>
                <a:lnTo>
                  <a:pt x="1583232" y="153936"/>
                </a:lnTo>
                <a:lnTo>
                  <a:pt x="1581289" y="157365"/>
                </a:lnTo>
                <a:lnTo>
                  <a:pt x="1579905" y="159651"/>
                </a:lnTo>
                <a:lnTo>
                  <a:pt x="1577517" y="160781"/>
                </a:lnTo>
                <a:close/>
              </a:path>
              <a:path w="2089150" h="2089150">
                <a:moveTo>
                  <a:pt x="1540421" y="139700"/>
                </a:moveTo>
                <a:lnTo>
                  <a:pt x="1536700" y="139700"/>
                </a:lnTo>
                <a:lnTo>
                  <a:pt x="1535506" y="139407"/>
                </a:lnTo>
                <a:lnTo>
                  <a:pt x="1534464" y="138810"/>
                </a:lnTo>
                <a:lnTo>
                  <a:pt x="1530985" y="136918"/>
                </a:lnTo>
                <a:lnTo>
                  <a:pt x="1529753" y="132613"/>
                </a:lnTo>
                <a:lnTo>
                  <a:pt x="1531581" y="129082"/>
                </a:lnTo>
                <a:lnTo>
                  <a:pt x="1533474" y="125666"/>
                </a:lnTo>
                <a:lnTo>
                  <a:pt x="1537792" y="124371"/>
                </a:lnTo>
                <a:lnTo>
                  <a:pt x="1541310" y="126263"/>
                </a:lnTo>
                <a:lnTo>
                  <a:pt x="1544777" y="128092"/>
                </a:lnTo>
                <a:lnTo>
                  <a:pt x="1546021" y="132410"/>
                </a:lnTo>
                <a:lnTo>
                  <a:pt x="1544180" y="135978"/>
                </a:lnTo>
                <a:lnTo>
                  <a:pt x="1542897" y="138315"/>
                </a:lnTo>
                <a:lnTo>
                  <a:pt x="1540421" y="139700"/>
                </a:lnTo>
                <a:close/>
              </a:path>
              <a:path w="2089150" h="2089150">
                <a:moveTo>
                  <a:pt x="1502511" y="120053"/>
                </a:moveTo>
                <a:lnTo>
                  <a:pt x="1498790" y="120053"/>
                </a:lnTo>
                <a:lnTo>
                  <a:pt x="1497698" y="119862"/>
                </a:lnTo>
                <a:lnTo>
                  <a:pt x="1493240" y="117576"/>
                </a:lnTo>
                <a:lnTo>
                  <a:pt x="1491742" y="113309"/>
                </a:lnTo>
                <a:lnTo>
                  <a:pt x="1493380" y="109740"/>
                </a:lnTo>
                <a:lnTo>
                  <a:pt x="1495171" y="106210"/>
                </a:lnTo>
                <a:lnTo>
                  <a:pt x="1499489" y="104724"/>
                </a:lnTo>
                <a:lnTo>
                  <a:pt x="1503006" y="106514"/>
                </a:lnTo>
                <a:lnTo>
                  <a:pt x="1506575" y="108254"/>
                </a:lnTo>
                <a:lnTo>
                  <a:pt x="1508023" y="112521"/>
                </a:lnTo>
                <a:lnTo>
                  <a:pt x="1506283" y="116039"/>
                </a:lnTo>
                <a:lnTo>
                  <a:pt x="1505089" y="118567"/>
                </a:lnTo>
                <a:lnTo>
                  <a:pt x="1502511" y="120053"/>
                </a:lnTo>
                <a:close/>
              </a:path>
              <a:path w="2089150" h="2089150">
                <a:moveTo>
                  <a:pt x="1463865" y="102095"/>
                </a:moveTo>
                <a:lnTo>
                  <a:pt x="1460144" y="102095"/>
                </a:lnTo>
                <a:lnTo>
                  <a:pt x="1459153" y="101904"/>
                </a:lnTo>
                <a:lnTo>
                  <a:pt x="1458163" y="101409"/>
                </a:lnTo>
                <a:lnTo>
                  <a:pt x="1454645" y="99821"/>
                </a:lnTo>
                <a:lnTo>
                  <a:pt x="1452956" y="95605"/>
                </a:lnTo>
                <a:lnTo>
                  <a:pt x="1456080" y="88455"/>
                </a:lnTo>
                <a:lnTo>
                  <a:pt x="1460347" y="86766"/>
                </a:lnTo>
                <a:lnTo>
                  <a:pt x="1463967" y="88353"/>
                </a:lnTo>
                <a:lnTo>
                  <a:pt x="1467586" y="89890"/>
                </a:lnTo>
                <a:lnTo>
                  <a:pt x="1469174" y="94157"/>
                </a:lnTo>
                <a:lnTo>
                  <a:pt x="1467586" y="97777"/>
                </a:lnTo>
                <a:lnTo>
                  <a:pt x="1466392" y="100406"/>
                </a:lnTo>
                <a:lnTo>
                  <a:pt x="1463865" y="102095"/>
                </a:lnTo>
                <a:close/>
              </a:path>
              <a:path w="2089150" h="2089150">
                <a:moveTo>
                  <a:pt x="1424482" y="85674"/>
                </a:moveTo>
                <a:lnTo>
                  <a:pt x="1420761" y="85674"/>
                </a:lnTo>
                <a:lnTo>
                  <a:pt x="1419860" y="85483"/>
                </a:lnTo>
                <a:lnTo>
                  <a:pt x="1418971" y="85178"/>
                </a:lnTo>
                <a:lnTo>
                  <a:pt x="1415351" y="83743"/>
                </a:lnTo>
                <a:lnTo>
                  <a:pt x="1413510" y="79628"/>
                </a:lnTo>
                <a:lnTo>
                  <a:pt x="1414957" y="75958"/>
                </a:lnTo>
                <a:lnTo>
                  <a:pt x="1416342" y="72237"/>
                </a:lnTo>
                <a:lnTo>
                  <a:pt x="1420558" y="70497"/>
                </a:lnTo>
                <a:lnTo>
                  <a:pt x="1424177" y="71831"/>
                </a:lnTo>
                <a:lnTo>
                  <a:pt x="1427899" y="73329"/>
                </a:lnTo>
                <a:lnTo>
                  <a:pt x="1429689" y="77444"/>
                </a:lnTo>
                <a:lnTo>
                  <a:pt x="1428203" y="81064"/>
                </a:lnTo>
                <a:lnTo>
                  <a:pt x="1427162" y="83946"/>
                </a:lnTo>
                <a:lnTo>
                  <a:pt x="1424482" y="85674"/>
                </a:lnTo>
                <a:close/>
              </a:path>
              <a:path w="2089150" h="2089150">
                <a:moveTo>
                  <a:pt x="1384338" y="70891"/>
                </a:moveTo>
                <a:lnTo>
                  <a:pt x="1381366" y="70891"/>
                </a:lnTo>
                <a:lnTo>
                  <a:pt x="1379829" y="70789"/>
                </a:lnTo>
                <a:lnTo>
                  <a:pt x="1379042" y="70497"/>
                </a:lnTo>
                <a:lnTo>
                  <a:pt x="1375321" y="69202"/>
                </a:lnTo>
                <a:lnTo>
                  <a:pt x="1373327" y="65189"/>
                </a:lnTo>
                <a:lnTo>
                  <a:pt x="1374622" y="61467"/>
                </a:lnTo>
                <a:lnTo>
                  <a:pt x="1375905" y="57696"/>
                </a:lnTo>
                <a:lnTo>
                  <a:pt x="1379931" y="55765"/>
                </a:lnTo>
                <a:lnTo>
                  <a:pt x="1383652" y="57010"/>
                </a:lnTo>
                <a:lnTo>
                  <a:pt x="1387373" y="58292"/>
                </a:lnTo>
                <a:lnTo>
                  <a:pt x="1389354" y="62306"/>
                </a:lnTo>
                <a:lnTo>
                  <a:pt x="1387068" y="69011"/>
                </a:lnTo>
                <a:lnTo>
                  <a:pt x="1384338" y="70891"/>
                </a:lnTo>
                <a:close/>
              </a:path>
              <a:path w="2089150" h="2089150">
                <a:moveTo>
                  <a:pt x="1343609" y="57797"/>
                </a:moveTo>
                <a:lnTo>
                  <a:pt x="1339850" y="57797"/>
                </a:lnTo>
                <a:lnTo>
                  <a:pt x="1339202" y="57696"/>
                </a:lnTo>
                <a:lnTo>
                  <a:pt x="1334731" y="56464"/>
                </a:lnTo>
                <a:lnTo>
                  <a:pt x="1332598" y="52438"/>
                </a:lnTo>
                <a:lnTo>
                  <a:pt x="1333690" y="48666"/>
                </a:lnTo>
                <a:lnTo>
                  <a:pt x="1334833" y="44843"/>
                </a:lnTo>
                <a:lnTo>
                  <a:pt x="1338808" y="42671"/>
                </a:lnTo>
                <a:lnTo>
                  <a:pt x="1342618" y="43853"/>
                </a:lnTo>
                <a:lnTo>
                  <a:pt x="1346339" y="44945"/>
                </a:lnTo>
                <a:lnTo>
                  <a:pt x="1348524" y="48971"/>
                </a:lnTo>
                <a:lnTo>
                  <a:pt x="1347431" y="52692"/>
                </a:lnTo>
                <a:lnTo>
                  <a:pt x="1346441" y="55867"/>
                </a:lnTo>
                <a:lnTo>
                  <a:pt x="1343609" y="57797"/>
                </a:lnTo>
                <a:close/>
              </a:path>
              <a:path w="2089150" h="2089150">
                <a:moveTo>
                  <a:pt x="1302435" y="46431"/>
                </a:moveTo>
                <a:lnTo>
                  <a:pt x="1298028" y="46431"/>
                </a:lnTo>
                <a:lnTo>
                  <a:pt x="1297431" y="46240"/>
                </a:lnTo>
                <a:lnTo>
                  <a:pt x="1293609" y="45250"/>
                </a:lnTo>
                <a:lnTo>
                  <a:pt x="1291374" y="41427"/>
                </a:lnTo>
                <a:lnTo>
                  <a:pt x="1292381" y="37312"/>
                </a:lnTo>
                <a:lnTo>
                  <a:pt x="1293215" y="33731"/>
                </a:lnTo>
                <a:lnTo>
                  <a:pt x="1297127" y="31407"/>
                </a:lnTo>
                <a:lnTo>
                  <a:pt x="1304823" y="33337"/>
                </a:lnTo>
                <a:lnTo>
                  <a:pt x="1307058" y="37312"/>
                </a:lnTo>
                <a:lnTo>
                  <a:pt x="1306156" y="41135"/>
                </a:lnTo>
                <a:lnTo>
                  <a:pt x="1305267" y="44259"/>
                </a:lnTo>
                <a:lnTo>
                  <a:pt x="1302435" y="46431"/>
                </a:lnTo>
                <a:close/>
              </a:path>
              <a:path w="2089150" h="2089150">
                <a:moveTo>
                  <a:pt x="1260817" y="36817"/>
                </a:moveTo>
                <a:lnTo>
                  <a:pt x="1256499" y="36817"/>
                </a:lnTo>
                <a:lnTo>
                  <a:pt x="1252080" y="35826"/>
                </a:lnTo>
                <a:lnTo>
                  <a:pt x="1249654" y="32105"/>
                </a:lnTo>
                <a:lnTo>
                  <a:pt x="1250442" y="28282"/>
                </a:lnTo>
                <a:lnTo>
                  <a:pt x="1251292" y="24307"/>
                </a:lnTo>
                <a:lnTo>
                  <a:pt x="1255064" y="21882"/>
                </a:lnTo>
                <a:lnTo>
                  <a:pt x="1262799" y="23469"/>
                </a:lnTo>
                <a:lnTo>
                  <a:pt x="1265237" y="27292"/>
                </a:lnTo>
                <a:lnTo>
                  <a:pt x="1263789" y="34531"/>
                </a:lnTo>
                <a:lnTo>
                  <a:pt x="1260817" y="36817"/>
                </a:lnTo>
                <a:close/>
              </a:path>
              <a:path w="2089150" h="2089150">
                <a:moveTo>
                  <a:pt x="1218692" y="28968"/>
                </a:moveTo>
                <a:lnTo>
                  <a:pt x="1214983" y="28968"/>
                </a:lnTo>
                <a:lnTo>
                  <a:pt x="1214577" y="28828"/>
                </a:lnTo>
                <a:lnTo>
                  <a:pt x="1214183" y="28828"/>
                </a:lnTo>
                <a:lnTo>
                  <a:pt x="1210259" y="28181"/>
                </a:lnTo>
                <a:lnTo>
                  <a:pt x="1207592" y="24561"/>
                </a:lnTo>
                <a:lnTo>
                  <a:pt x="1208277" y="20586"/>
                </a:lnTo>
                <a:lnTo>
                  <a:pt x="1208925" y="16675"/>
                </a:lnTo>
                <a:lnTo>
                  <a:pt x="1212596" y="14135"/>
                </a:lnTo>
                <a:lnTo>
                  <a:pt x="1216571" y="14731"/>
                </a:lnTo>
                <a:lnTo>
                  <a:pt x="1220381" y="15379"/>
                </a:lnTo>
                <a:lnTo>
                  <a:pt x="1223010" y="19050"/>
                </a:lnTo>
                <a:lnTo>
                  <a:pt x="1222324" y="22974"/>
                </a:lnTo>
                <a:lnTo>
                  <a:pt x="1221778" y="26492"/>
                </a:lnTo>
                <a:lnTo>
                  <a:pt x="1218692" y="28968"/>
                </a:lnTo>
                <a:close/>
              </a:path>
              <a:path w="2089150" h="2089150">
                <a:moveTo>
                  <a:pt x="1176477" y="22771"/>
                </a:moveTo>
                <a:lnTo>
                  <a:pt x="1172070" y="22771"/>
                </a:lnTo>
                <a:lnTo>
                  <a:pt x="1168146" y="22275"/>
                </a:lnTo>
                <a:lnTo>
                  <a:pt x="1165313" y="18757"/>
                </a:lnTo>
                <a:lnTo>
                  <a:pt x="1165809" y="14833"/>
                </a:lnTo>
                <a:lnTo>
                  <a:pt x="1166266" y="10871"/>
                </a:lnTo>
                <a:lnTo>
                  <a:pt x="1169835" y="8039"/>
                </a:lnTo>
                <a:lnTo>
                  <a:pt x="1173746" y="8534"/>
                </a:lnTo>
                <a:lnTo>
                  <a:pt x="1177671" y="9029"/>
                </a:lnTo>
                <a:lnTo>
                  <a:pt x="1180503" y="12649"/>
                </a:lnTo>
                <a:lnTo>
                  <a:pt x="1180058" y="16471"/>
                </a:lnTo>
                <a:lnTo>
                  <a:pt x="1179550" y="20091"/>
                </a:lnTo>
                <a:lnTo>
                  <a:pt x="1176477" y="22771"/>
                </a:lnTo>
                <a:close/>
              </a:path>
              <a:path w="2089150" h="2089150">
                <a:moveTo>
                  <a:pt x="1133970" y="18453"/>
                </a:moveTo>
                <a:lnTo>
                  <a:pt x="1129842" y="18453"/>
                </a:lnTo>
                <a:lnTo>
                  <a:pt x="1129652" y="18364"/>
                </a:lnTo>
                <a:lnTo>
                  <a:pt x="1125727" y="18059"/>
                </a:lnTo>
                <a:lnTo>
                  <a:pt x="1122908" y="14643"/>
                </a:lnTo>
                <a:lnTo>
                  <a:pt x="1123492" y="6743"/>
                </a:lnTo>
                <a:lnTo>
                  <a:pt x="1126921" y="3822"/>
                </a:lnTo>
                <a:lnTo>
                  <a:pt x="1130846" y="4114"/>
                </a:lnTo>
                <a:lnTo>
                  <a:pt x="1134757" y="4521"/>
                </a:lnTo>
                <a:lnTo>
                  <a:pt x="1137742" y="7937"/>
                </a:lnTo>
                <a:lnTo>
                  <a:pt x="1137145" y="15582"/>
                </a:lnTo>
                <a:lnTo>
                  <a:pt x="1133970" y="18453"/>
                </a:lnTo>
                <a:close/>
              </a:path>
              <a:path w="2089150" h="2089150">
                <a:moveTo>
                  <a:pt x="1091298" y="15773"/>
                </a:moveTo>
                <a:lnTo>
                  <a:pt x="1087285" y="15773"/>
                </a:lnTo>
                <a:lnTo>
                  <a:pt x="1083221" y="15582"/>
                </a:lnTo>
                <a:lnTo>
                  <a:pt x="1080185" y="12255"/>
                </a:lnTo>
                <a:lnTo>
                  <a:pt x="1080389" y="8331"/>
                </a:lnTo>
                <a:lnTo>
                  <a:pt x="1080490" y="4419"/>
                </a:lnTo>
                <a:lnTo>
                  <a:pt x="1083805" y="1244"/>
                </a:lnTo>
                <a:lnTo>
                  <a:pt x="1091793" y="1638"/>
                </a:lnTo>
                <a:lnTo>
                  <a:pt x="1094828" y="5016"/>
                </a:lnTo>
                <a:lnTo>
                  <a:pt x="1094656" y="8331"/>
                </a:lnTo>
                <a:lnTo>
                  <a:pt x="1094524" y="12750"/>
                </a:lnTo>
                <a:lnTo>
                  <a:pt x="1091298" y="15773"/>
                </a:lnTo>
                <a:close/>
              </a:path>
              <a:path w="2089150" h="2089150">
                <a:moveTo>
                  <a:pt x="11849" y="1008710"/>
                </a:moveTo>
                <a:lnTo>
                  <a:pt x="7734" y="1008710"/>
                </a:lnTo>
                <a:lnTo>
                  <a:pt x="3810" y="1008506"/>
                </a:lnTo>
                <a:lnTo>
                  <a:pt x="787" y="1005281"/>
                </a:lnTo>
                <a:lnTo>
                  <a:pt x="889" y="1001267"/>
                </a:lnTo>
                <a:lnTo>
                  <a:pt x="1092" y="997343"/>
                </a:lnTo>
                <a:lnTo>
                  <a:pt x="4406" y="994270"/>
                </a:lnTo>
                <a:lnTo>
                  <a:pt x="8331" y="994473"/>
                </a:lnTo>
                <a:lnTo>
                  <a:pt x="12242" y="994575"/>
                </a:lnTo>
                <a:lnTo>
                  <a:pt x="15328" y="997940"/>
                </a:lnTo>
                <a:lnTo>
                  <a:pt x="15227" y="1001864"/>
                </a:lnTo>
                <a:lnTo>
                  <a:pt x="15024" y="1005687"/>
                </a:lnTo>
                <a:lnTo>
                  <a:pt x="11849" y="1008710"/>
                </a:lnTo>
                <a:close/>
              </a:path>
              <a:path w="2089150" h="2089150">
                <a:moveTo>
                  <a:pt x="14325" y="965898"/>
                </a:moveTo>
                <a:lnTo>
                  <a:pt x="10109" y="965898"/>
                </a:lnTo>
                <a:lnTo>
                  <a:pt x="6197" y="965593"/>
                </a:lnTo>
                <a:lnTo>
                  <a:pt x="3213" y="962177"/>
                </a:lnTo>
                <a:lnTo>
                  <a:pt x="3517" y="958253"/>
                </a:lnTo>
                <a:lnTo>
                  <a:pt x="3911" y="954239"/>
                </a:lnTo>
                <a:lnTo>
                  <a:pt x="7340" y="951407"/>
                </a:lnTo>
                <a:lnTo>
                  <a:pt x="11302" y="951661"/>
                </a:lnTo>
                <a:lnTo>
                  <a:pt x="15227" y="951953"/>
                </a:lnTo>
                <a:lnTo>
                  <a:pt x="18148" y="955433"/>
                </a:lnTo>
                <a:lnTo>
                  <a:pt x="17754" y="959345"/>
                </a:lnTo>
                <a:lnTo>
                  <a:pt x="17462" y="963066"/>
                </a:lnTo>
                <a:lnTo>
                  <a:pt x="14325" y="965898"/>
                </a:lnTo>
                <a:close/>
              </a:path>
              <a:path w="2089150" h="2089150">
                <a:moveTo>
                  <a:pt x="18643" y="923328"/>
                </a:moveTo>
                <a:lnTo>
                  <a:pt x="14236" y="923328"/>
                </a:lnTo>
                <a:lnTo>
                  <a:pt x="10312" y="922731"/>
                </a:lnTo>
                <a:lnTo>
                  <a:pt x="7442" y="919213"/>
                </a:lnTo>
                <a:lnTo>
                  <a:pt x="8432" y="911428"/>
                </a:lnTo>
                <a:lnTo>
                  <a:pt x="11950" y="908596"/>
                </a:lnTo>
                <a:lnTo>
                  <a:pt x="19837" y="909586"/>
                </a:lnTo>
                <a:lnTo>
                  <a:pt x="22669" y="913117"/>
                </a:lnTo>
                <a:lnTo>
                  <a:pt x="22174" y="917028"/>
                </a:lnTo>
                <a:lnTo>
                  <a:pt x="21678" y="920648"/>
                </a:lnTo>
                <a:lnTo>
                  <a:pt x="18643" y="923328"/>
                </a:lnTo>
                <a:close/>
              </a:path>
              <a:path w="2089150" h="2089150">
                <a:moveTo>
                  <a:pt x="24650" y="880910"/>
                </a:moveTo>
                <a:lnTo>
                  <a:pt x="20434" y="880910"/>
                </a:lnTo>
                <a:lnTo>
                  <a:pt x="20040" y="880821"/>
                </a:lnTo>
                <a:lnTo>
                  <a:pt x="16167" y="880122"/>
                </a:lnTo>
                <a:lnTo>
                  <a:pt x="13538" y="876503"/>
                </a:lnTo>
                <a:lnTo>
                  <a:pt x="14135" y="872578"/>
                </a:lnTo>
                <a:lnTo>
                  <a:pt x="14833" y="868718"/>
                </a:lnTo>
                <a:lnTo>
                  <a:pt x="18453" y="866089"/>
                </a:lnTo>
                <a:lnTo>
                  <a:pt x="22364" y="866775"/>
                </a:lnTo>
                <a:lnTo>
                  <a:pt x="26289" y="867371"/>
                </a:lnTo>
                <a:lnTo>
                  <a:pt x="28867" y="871092"/>
                </a:lnTo>
                <a:lnTo>
                  <a:pt x="28270" y="874915"/>
                </a:lnTo>
                <a:lnTo>
                  <a:pt x="27673" y="878433"/>
                </a:lnTo>
                <a:lnTo>
                  <a:pt x="24650" y="880910"/>
                </a:lnTo>
                <a:close/>
              </a:path>
              <a:path w="2089150" h="2089150">
                <a:moveTo>
                  <a:pt x="32385" y="838796"/>
                </a:moveTo>
                <a:lnTo>
                  <a:pt x="28067" y="838796"/>
                </a:lnTo>
                <a:lnTo>
                  <a:pt x="23761" y="837806"/>
                </a:lnTo>
                <a:lnTo>
                  <a:pt x="21272" y="834085"/>
                </a:lnTo>
                <a:lnTo>
                  <a:pt x="22860" y="826350"/>
                </a:lnTo>
                <a:lnTo>
                  <a:pt x="26682" y="823861"/>
                </a:lnTo>
                <a:lnTo>
                  <a:pt x="34417" y="825449"/>
                </a:lnTo>
                <a:lnTo>
                  <a:pt x="36906" y="829271"/>
                </a:lnTo>
                <a:lnTo>
                  <a:pt x="36106" y="833094"/>
                </a:lnTo>
                <a:lnTo>
                  <a:pt x="35318" y="836510"/>
                </a:lnTo>
                <a:lnTo>
                  <a:pt x="32385" y="838796"/>
                </a:lnTo>
                <a:close/>
              </a:path>
              <a:path w="2089150" h="2089150">
                <a:moveTo>
                  <a:pt x="41910" y="797077"/>
                </a:moveTo>
                <a:lnTo>
                  <a:pt x="38188" y="797077"/>
                </a:lnTo>
                <a:lnTo>
                  <a:pt x="37592" y="796975"/>
                </a:lnTo>
                <a:lnTo>
                  <a:pt x="37007" y="796785"/>
                </a:lnTo>
                <a:lnTo>
                  <a:pt x="33185" y="795883"/>
                </a:lnTo>
                <a:lnTo>
                  <a:pt x="30797" y="791972"/>
                </a:lnTo>
                <a:lnTo>
                  <a:pt x="32791" y="784275"/>
                </a:lnTo>
                <a:lnTo>
                  <a:pt x="36601" y="782040"/>
                </a:lnTo>
                <a:lnTo>
                  <a:pt x="40424" y="782942"/>
                </a:lnTo>
                <a:lnTo>
                  <a:pt x="44246" y="783932"/>
                </a:lnTo>
                <a:lnTo>
                  <a:pt x="46621" y="787844"/>
                </a:lnTo>
                <a:lnTo>
                  <a:pt x="45556" y="791972"/>
                </a:lnTo>
                <a:lnTo>
                  <a:pt x="44843" y="794892"/>
                </a:lnTo>
                <a:lnTo>
                  <a:pt x="41910" y="797077"/>
                </a:lnTo>
                <a:close/>
              </a:path>
              <a:path w="2089150" h="2089150">
                <a:moveTo>
                  <a:pt x="53225" y="755751"/>
                </a:moveTo>
                <a:lnTo>
                  <a:pt x="49352" y="755751"/>
                </a:lnTo>
                <a:lnTo>
                  <a:pt x="48666" y="755650"/>
                </a:lnTo>
                <a:lnTo>
                  <a:pt x="48120" y="755459"/>
                </a:lnTo>
                <a:lnTo>
                  <a:pt x="44246" y="754265"/>
                </a:lnTo>
                <a:lnTo>
                  <a:pt x="42113" y="750341"/>
                </a:lnTo>
                <a:lnTo>
                  <a:pt x="43306" y="746518"/>
                </a:lnTo>
                <a:lnTo>
                  <a:pt x="44348" y="742810"/>
                </a:lnTo>
                <a:lnTo>
                  <a:pt x="48412" y="740625"/>
                </a:lnTo>
                <a:lnTo>
                  <a:pt x="55956" y="742848"/>
                </a:lnTo>
                <a:lnTo>
                  <a:pt x="58089" y="746823"/>
                </a:lnTo>
                <a:lnTo>
                  <a:pt x="56057" y="753668"/>
                </a:lnTo>
                <a:lnTo>
                  <a:pt x="53225" y="755751"/>
                </a:lnTo>
                <a:close/>
              </a:path>
              <a:path w="2089150" h="2089150">
                <a:moveTo>
                  <a:pt x="66167" y="714870"/>
                </a:moveTo>
                <a:lnTo>
                  <a:pt x="62458" y="714870"/>
                </a:lnTo>
                <a:lnTo>
                  <a:pt x="61658" y="714768"/>
                </a:lnTo>
                <a:lnTo>
                  <a:pt x="60871" y="714476"/>
                </a:lnTo>
                <a:lnTo>
                  <a:pt x="57150" y="713231"/>
                </a:lnTo>
                <a:lnTo>
                  <a:pt x="55156" y="709167"/>
                </a:lnTo>
                <a:lnTo>
                  <a:pt x="56451" y="705446"/>
                </a:lnTo>
                <a:lnTo>
                  <a:pt x="57696" y="701725"/>
                </a:lnTo>
                <a:lnTo>
                  <a:pt x="61760" y="699693"/>
                </a:lnTo>
                <a:lnTo>
                  <a:pt x="65481" y="701027"/>
                </a:lnTo>
                <a:lnTo>
                  <a:pt x="69202" y="702221"/>
                </a:lnTo>
                <a:lnTo>
                  <a:pt x="71183" y="706335"/>
                </a:lnTo>
                <a:lnTo>
                  <a:pt x="69888" y="710056"/>
                </a:lnTo>
                <a:lnTo>
                  <a:pt x="68897" y="713041"/>
                </a:lnTo>
                <a:lnTo>
                  <a:pt x="66167" y="714870"/>
                </a:lnTo>
                <a:close/>
              </a:path>
              <a:path w="2089150" h="2089150">
                <a:moveTo>
                  <a:pt x="80810" y="674636"/>
                </a:moveTo>
                <a:lnTo>
                  <a:pt x="77038" y="674636"/>
                </a:lnTo>
                <a:lnTo>
                  <a:pt x="76149" y="674535"/>
                </a:lnTo>
                <a:lnTo>
                  <a:pt x="75298" y="674141"/>
                </a:lnTo>
                <a:lnTo>
                  <a:pt x="71627" y="672757"/>
                </a:lnTo>
                <a:lnTo>
                  <a:pt x="69888" y="668540"/>
                </a:lnTo>
                <a:lnTo>
                  <a:pt x="71285" y="664921"/>
                </a:lnTo>
                <a:lnTo>
                  <a:pt x="72720" y="661301"/>
                </a:lnTo>
                <a:lnTo>
                  <a:pt x="76835" y="659409"/>
                </a:lnTo>
                <a:lnTo>
                  <a:pt x="80505" y="660895"/>
                </a:lnTo>
                <a:lnTo>
                  <a:pt x="84226" y="662292"/>
                </a:lnTo>
                <a:lnTo>
                  <a:pt x="85966" y="666508"/>
                </a:lnTo>
                <a:lnTo>
                  <a:pt x="84632" y="670128"/>
                </a:lnTo>
                <a:lnTo>
                  <a:pt x="83439" y="672960"/>
                </a:lnTo>
                <a:lnTo>
                  <a:pt x="80810" y="674636"/>
                </a:lnTo>
                <a:close/>
              </a:path>
              <a:path w="2089150" h="2089150">
                <a:moveTo>
                  <a:pt x="97078" y="635203"/>
                </a:moveTo>
                <a:lnTo>
                  <a:pt x="93357" y="635203"/>
                </a:lnTo>
                <a:lnTo>
                  <a:pt x="92367" y="634949"/>
                </a:lnTo>
                <a:lnTo>
                  <a:pt x="91376" y="634606"/>
                </a:lnTo>
                <a:lnTo>
                  <a:pt x="87858" y="633018"/>
                </a:lnTo>
                <a:lnTo>
                  <a:pt x="86169" y="628802"/>
                </a:lnTo>
                <a:lnTo>
                  <a:pt x="89344" y="621512"/>
                </a:lnTo>
                <a:lnTo>
                  <a:pt x="93560" y="619874"/>
                </a:lnTo>
                <a:lnTo>
                  <a:pt x="97180" y="621512"/>
                </a:lnTo>
                <a:lnTo>
                  <a:pt x="100799" y="623100"/>
                </a:lnTo>
                <a:lnTo>
                  <a:pt x="102387" y="627316"/>
                </a:lnTo>
                <a:lnTo>
                  <a:pt x="100799" y="630834"/>
                </a:lnTo>
                <a:lnTo>
                  <a:pt x="99656" y="633615"/>
                </a:lnTo>
                <a:lnTo>
                  <a:pt x="97078" y="635203"/>
                </a:lnTo>
                <a:close/>
              </a:path>
              <a:path w="2089150" h="2089150">
                <a:moveTo>
                  <a:pt x="114935" y="596404"/>
                </a:moveTo>
                <a:lnTo>
                  <a:pt x="111213" y="596404"/>
                </a:lnTo>
                <a:lnTo>
                  <a:pt x="110121" y="596112"/>
                </a:lnTo>
                <a:lnTo>
                  <a:pt x="109131" y="595617"/>
                </a:lnTo>
                <a:lnTo>
                  <a:pt x="105613" y="593928"/>
                </a:lnTo>
                <a:lnTo>
                  <a:pt x="104178" y="589610"/>
                </a:lnTo>
                <a:lnTo>
                  <a:pt x="105905" y="586092"/>
                </a:lnTo>
                <a:lnTo>
                  <a:pt x="107594" y="582561"/>
                </a:lnTo>
                <a:lnTo>
                  <a:pt x="111912" y="581075"/>
                </a:lnTo>
                <a:lnTo>
                  <a:pt x="115430" y="582866"/>
                </a:lnTo>
                <a:lnTo>
                  <a:pt x="118960" y="584504"/>
                </a:lnTo>
                <a:lnTo>
                  <a:pt x="120446" y="588810"/>
                </a:lnTo>
                <a:lnTo>
                  <a:pt x="118757" y="592391"/>
                </a:lnTo>
                <a:lnTo>
                  <a:pt x="117513" y="594918"/>
                </a:lnTo>
                <a:lnTo>
                  <a:pt x="114935" y="596404"/>
                </a:lnTo>
                <a:close/>
              </a:path>
              <a:path w="2089150" h="2089150">
                <a:moveTo>
                  <a:pt x="134480" y="558304"/>
                </a:moveTo>
                <a:lnTo>
                  <a:pt x="130759" y="558304"/>
                </a:lnTo>
                <a:lnTo>
                  <a:pt x="129578" y="558114"/>
                </a:lnTo>
                <a:lnTo>
                  <a:pt x="125056" y="555675"/>
                </a:lnTo>
                <a:lnTo>
                  <a:pt x="123774" y="551218"/>
                </a:lnTo>
                <a:lnTo>
                  <a:pt x="127546" y="544360"/>
                </a:lnTo>
                <a:lnTo>
                  <a:pt x="131851" y="543077"/>
                </a:lnTo>
                <a:lnTo>
                  <a:pt x="135381" y="544956"/>
                </a:lnTo>
                <a:lnTo>
                  <a:pt x="138798" y="546849"/>
                </a:lnTo>
                <a:lnTo>
                  <a:pt x="140093" y="551116"/>
                </a:lnTo>
                <a:lnTo>
                  <a:pt x="138201" y="554583"/>
                </a:lnTo>
                <a:lnTo>
                  <a:pt x="136969" y="557022"/>
                </a:lnTo>
                <a:lnTo>
                  <a:pt x="134480" y="558304"/>
                </a:lnTo>
                <a:close/>
              </a:path>
              <a:path w="2089150" h="2089150">
                <a:moveTo>
                  <a:pt x="155473" y="521195"/>
                </a:moveTo>
                <a:lnTo>
                  <a:pt x="151853" y="521195"/>
                </a:lnTo>
                <a:lnTo>
                  <a:pt x="150558" y="520801"/>
                </a:lnTo>
                <a:lnTo>
                  <a:pt x="149415" y="520103"/>
                </a:lnTo>
                <a:lnTo>
                  <a:pt x="146088" y="518172"/>
                </a:lnTo>
                <a:lnTo>
                  <a:pt x="145008" y="513753"/>
                </a:lnTo>
                <a:lnTo>
                  <a:pt x="146939" y="510387"/>
                </a:lnTo>
                <a:lnTo>
                  <a:pt x="149021" y="506958"/>
                </a:lnTo>
                <a:lnTo>
                  <a:pt x="153339" y="505866"/>
                </a:lnTo>
                <a:lnTo>
                  <a:pt x="156756" y="507860"/>
                </a:lnTo>
                <a:lnTo>
                  <a:pt x="160134" y="509892"/>
                </a:lnTo>
                <a:lnTo>
                  <a:pt x="161277" y="514299"/>
                </a:lnTo>
                <a:lnTo>
                  <a:pt x="159245" y="517677"/>
                </a:lnTo>
                <a:lnTo>
                  <a:pt x="157949" y="519912"/>
                </a:lnTo>
                <a:lnTo>
                  <a:pt x="155473" y="521195"/>
                </a:lnTo>
                <a:close/>
              </a:path>
              <a:path w="2089150" h="2089150">
                <a:moveTo>
                  <a:pt x="178193" y="484886"/>
                </a:moveTo>
                <a:lnTo>
                  <a:pt x="174421" y="484886"/>
                </a:lnTo>
                <a:lnTo>
                  <a:pt x="173075" y="484492"/>
                </a:lnTo>
                <a:lnTo>
                  <a:pt x="171894" y="483692"/>
                </a:lnTo>
                <a:lnTo>
                  <a:pt x="168567" y="481507"/>
                </a:lnTo>
                <a:lnTo>
                  <a:pt x="167678" y="477100"/>
                </a:lnTo>
                <a:lnTo>
                  <a:pt x="169811" y="473773"/>
                </a:lnTo>
                <a:lnTo>
                  <a:pt x="171996" y="470547"/>
                </a:lnTo>
                <a:lnTo>
                  <a:pt x="176402" y="469557"/>
                </a:lnTo>
                <a:lnTo>
                  <a:pt x="183006" y="473875"/>
                </a:lnTo>
                <a:lnTo>
                  <a:pt x="183946" y="478281"/>
                </a:lnTo>
                <a:lnTo>
                  <a:pt x="181813" y="481609"/>
                </a:lnTo>
                <a:lnTo>
                  <a:pt x="180428" y="483692"/>
                </a:lnTo>
                <a:lnTo>
                  <a:pt x="178193" y="484886"/>
                </a:lnTo>
                <a:close/>
              </a:path>
              <a:path w="2089150" h="2089150">
                <a:moveTo>
                  <a:pt x="202247" y="449516"/>
                </a:moveTo>
                <a:lnTo>
                  <a:pt x="198475" y="449516"/>
                </a:lnTo>
                <a:lnTo>
                  <a:pt x="197142" y="449110"/>
                </a:lnTo>
                <a:lnTo>
                  <a:pt x="195846" y="448119"/>
                </a:lnTo>
                <a:lnTo>
                  <a:pt x="192633" y="445897"/>
                </a:lnTo>
                <a:lnTo>
                  <a:pt x="191935" y="441477"/>
                </a:lnTo>
                <a:lnTo>
                  <a:pt x="196443" y="434975"/>
                </a:lnTo>
                <a:lnTo>
                  <a:pt x="200964" y="434289"/>
                </a:lnTo>
                <a:lnTo>
                  <a:pt x="204089" y="436562"/>
                </a:lnTo>
                <a:lnTo>
                  <a:pt x="207314" y="438848"/>
                </a:lnTo>
                <a:lnTo>
                  <a:pt x="208102" y="443356"/>
                </a:lnTo>
                <a:lnTo>
                  <a:pt x="205778" y="446582"/>
                </a:lnTo>
                <a:lnTo>
                  <a:pt x="204381" y="448475"/>
                </a:lnTo>
                <a:lnTo>
                  <a:pt x="202247" y="449516"/>
                </a:lnTo>
                <a:close/>
              </a:path>
              <a:path w="2089150" h="2089150">
                <a:moveTo>
                  <a:pt x="227749" y="415188"/>
                </a:moveTo>
                <a:lnTo>
                  <a:pt x="224027" y="415188"/>
                </a:lnTo>
                <a:lnTo>
                  <a:pt x="222542" y="414693"/>
                </a:lnTo>
                <a:lnTo>
                  <a:pt x="221157" y="413689"/>
                </a:lnTo>
                <a:lnTo>
                  <a:pt x="218122" y="411264"/>
                </a:lnTo>
                <a:lnTo>
                  <a:pt x="217525" y="406793"/>
                </a:lnTo>
                <a:lnTo>
                  <a:pt x="220014" y="403669"/>
                </a:lnTo>
                <a:lnTo>
                  <a:pt x="222338" y="400545"/>
                </a:lnTo>
                <a:lnTo>
                  <a:pt x="226860" y="400050"/>
                </a:lnTo>
                <a:lnTo>
                  <a:pt x="230035" y="402386"/>
                </a:lnTo>
                <a:lnTo>
                  <a:pt x="233057" y="404863"/>
                </a:lnTo>
                <a:lnTo>
                  <a:pt x="233654" y="409384"/>
                </a:lnTo>
                <a:lnTo>
                  <a:pt x="229781" y="414286"/>
                </a:lnTo>
                <a:lnTo>
                  <a:pt x="227749" y="415188"/>
                </a:lnTo>
                <a:close/>
              </a:path>
              <a:path w="2089150" h="2089150">
                <a:moveTo>
                  <a:pt x="254635" y="381990"/>
                </a:moveTo>
                <a:lnTo>
                  <a:pt x="251015" y="381990"/>
                </a:lnTo>
                <a:lnTo>
                  <a:pt x="249326" y="381393"/>
                </a:lnTo>
                <a:lnTo>
                  <a:pt x="247992" y="380212"/>
                </a:lnTo>
                <a:lnTo>
                  <a:pt x="244919" y="377774"/>
                </a:lnTo>
                <a:lnTo>
                  <a:pt x="244614" y="373265"/>
                </a:lnTo>
                <a:lnTo>
                  <a:pt x="249732" y="367156"/>
                </a:lnTo>
                <a:lnTo>
                  <a:pt x="254241" y="366864"/>
                </a:lnTo>
                <a:lnTo>
                  <a:pt x="257213" y="369442"/>
                </a:lnTo>
                <a:lnTo>
                  <a:pt x="260248" y="371868"/>
                </a:lnTo>
                <a:lnTo>
                  <a:pt x="260642" y="376389"/>
                </a:lnTo>
                <a:lnTo>
                  <a:pt x="256628" y="381101"/>
                </a:lnTo>
                <a:lnTo>
                  <a:pt x="254635" y="381990"/>
                </a:lnTo>
                <a:close/>
              </a:path>
              <a:path w="2089150" h="2089150">
                <a:moveTo>
                  <a:pt x="282917" y="349897"/>
                </a:moveTo>
                <a:lnTo>
                  <a:pt x="279196" y="349897"/>
                </a:lnTo>
                <a:lnTo>
                  <a:pt x="277507" y="349199"/>
                </a:lnTo>
                <a:lnTo>
                  <a:pt x="276174" y="347916"/>
                </a:lnTo>
                <a:lnTo>
                  <a:pt x="273189" y="345287"/>
                </a:lnTo>
                <a:lnTo>
                  <a:pt x="272999" y="340766"/>
                </a:lnTo>
                <a:lnTo>
                  <a:pt x="275767" y="337896"/>
                </a:lnTo>
                <a:lnTo>
                  <a:pt x="278396" y="334962"/>
                </a:lnTo>
                <a:lnTo>
                  <a:pt x="282917" y="334771"/>
                </a:lnTo>
                <a:lnTo>
                  <a:pt x="285788" y="337400"/>
                </a:lnTo>
                <a:lnTo>
                  <a:pt x="288721" y="340169"/>
                </a:lnTo>
                <a:lnTo>
                  <a:pt x="288925" y="344690"/>
                </a:lnTo>
                <a:lnTo>
                  <a:pt x="284797" y="349110"/>
                </a:lnTo>
                <a:lnTo>
                  <a:pt x="282917" y="349897"/>
                </a:lnTo>
                <a:close/>
              </a:path>
              <a:path w="2089150" h="2089150">
                <a:moveTo>
                  <a:pt x="312483" y="318935"/>
                </a:moveTo>
                <a:lnTo>
                  <a:pt x="308864" y="318935"/>
                </a:lnTo>
                <a:lnTo>
                  <a:pt x="306971" y="318198"/>
                </a:lnTo>
                <a:lnTo>
                  <a:pt x="302755" y="314032"/>
                </a:lnTo>
                <a:lnTo>
                  <a:pt x="302755" y="309511"/>
                </a:lnTo>
                <a:lnTo>
                  <a:pt x="305587" y="306692"/>
                </a:lnTo>
                <a:lnTo>
                  <a:pt x="308368" y="303961"/>
                </a:lnTo>
                <a:lnTo>
                  <a:pt x="312877" y="303961"/>
                </a:lnTo>
                <a:lnTo>
                  <a:pt x="315709" y="306692"/>
                </a:lnTo>
                <a:lnTo>
                  <a:pt x="318490" y="309511"/>
                </a:lnTo>
                <a:lnTo>
                  <a:pt x="318490" y="314032"/>
                </a:lnTo>
                <a:lnTo>
                  <a:pt x="314325" y="318198"/>
                </a:lnTo>
                <a:lnTo>
                  <a:pt x="312483" y="318935"/>
                </a:lnTo>
                <a:close/>
              </a:path>
              <a:path w="2089150" h="2089150">
                <a:moveTo>
                  <a:pt x="343293" y="289229"/>
                </a:moveTo>
                <a:lnTo>
                  <a:pt x="339674" y="289229"/>
                </a:lnTo>
                <a:lnTo>
                  <a:pt x="337680" y="288429"/>
                </a:lnTo>
                <a:lnTo>
                  <a:pt x="336346" y="286943"/>
                </a:lnTo>
                <a:lnTo>
                  <a:pt x="333565" y="284010"/>
                </a:lnTo>
                <a:lnTo>
                  <a:pt x="333768" y="279501"/>
                </a:lnTo>
                <a:lnTo>
                  <a:pt x="339572" y="274192"/>
                </a:lnTo>
                <a:lnTo>
                  <a:pt x="344081" y="274396"/>
                </a:lnTo>
                <a:lnTo>
                  <a:pt x="346811" y="277215"/>
                </a:lnTo>
                <a:lnTo>
                  <a:pt x="349491" y="280200"/>
                </a:lnTo>
                <a:lnTo>
                  <a:pt x="349288" y="284708"/>
                </a:lnTo>
                <a:lnTo>
                  <a:pt x="346367" y="287337"/>
                </a:lnTo>
                <a:lnTo>
                  <a:pt x="344982" y="288632"/>
                </a:lnTo>
                <a:lnTo>
                  <a:pt x="343293" y="289229"/>
                </a:lnTo>
                <a:close/>
              </a:path>
              <a:path w="2089150" h="2089150">
                <a:moveTo>
                  <a:pt x="375285" y="260845"/>
                </a:moveTo>
                <a:lnTo>
                  <a:pt x="371563" y="260845"/>
                </a:lnTo>
                <a:lnTo>
                  <a:pt x="369633" y="259956"/>
                </a:lnTo>
                <a:lnTo>
                  <a:pt x="368249" y="258267"/>
                </a:lnTo>
                <a:lnTo>
                  <a:pt x="365671" y="255244"/>
                </a:lnTo>
                <a:lnTo>
                  <a:pt x="366064" y="250825"/>
                </a:lnTo>
                <a:lnTo>
                  <a:pt x="372059" y="245719"/>
                </a:lnTo>
                <a:lnTo>
                  <a:pt x="376580" y="246011"/>
                </a:lnTo>
                <a:lnTo>
                  <a:pt x="379158" y="249046"/>
                </a:lnTo>
                <a:lnTo>
                  <a:pt x="381685" y="252120"/>
                </a:lnTo>
                <a:lnTo>
                  <a:pt x="381292" y="256628"/>
                </a:lnTo>
                <a:lnTo>
                  <a:pt x="376974" y="260248"/>
                </a:lnTo>
                <a:lnTo>
                  <a:pt x="375285" y="260845"/>
                </a:lnTo>
                <a:close/>
              </a:path>
              <a:path w="2089150" h="2089150">
                <a:moveTo>
                  <a:pt x="404761" y="233756"/>
                </a:moveTo>
                <a:lnTo>
                  <a:pt x="402717" y="232867"/>
                </a:lnTo>
                <a:lnTo>
                  <a:pt x="401332" y="230987"/>
                </a:lnTo>
                <a:lnTo>
                  <a:pt x="398856" y="227863"/>
                </a:lnTo>
                <a:lnTo>
                  <a:pt x="399453" y="223443"/>
                </a:lnTo>
                <a:lnTo>
                  <a:pt x="402526" y="220967"/>
                </a:lnTo>
                <a:lnTo>
                  <a:pt x="405650" y="218528"/>
                </a:lnTo>
                <a:lnTo>
                  <a:pt x="410159" y="219125"/>
                </a:lnTo>
                <a:lnTo>
                  <a:pt x="412496" y="222250"/>
                </a:lnTo>
                <a:lnTo>
                  <a:pt x="414972" y="225285"/>
                </a:lnTo>
                <a:lnTo>
                  <a:pt x="414375" y="229793"/>
                </a:lnTo>
                <a:lnTo>
                  <a:pt x="411352" y="232270"/>
                </a:lnTo>
                <a:lnTo>
                  <a:pt x="409968" y="233260"/>
                </a:lnTo>
                <a:lnTo>
                  <a:pt x="408482" y="233718"/>
                </a:lnTo>
                <a:lnTo>
                  <a:pt x="406946" y="233718"/>
                </a:lnTo>
                <a:lnTo>
                  <a:pt x="404761" y="233756"/>
                </a:lnTo>
                <a:close/>
              </a:path>
              <a:path w="2089150" h="2089150">
                <a:moveTo>
                  <a:pt x="442760" y="208114"/>
                </a:moveTo>
                <a:lnTo>
                  <a:pt x="439039" y="208114"/>
                </a:lnTo>
                <a:lnTo>
                  <a:pt x="436854" y="207022"/>
                </a:lnTo>
                <a:lnTo>
                  <a:pt x="435470" y="205092"/>
                </a:lnTo>
                <a:lnTo>
                  <a:pt x="433133" y="201917"/>
                </a:lnTo>
                <a:lnTo>
                  <a:pt x="433933" y="197396"/>
                </a:lnTo>
                <a:lnTo>
                  <a:pt x="437146" y="195160"/>
                </a:lnTo>
                <a:lnTo>
                  <a:pt x="440321" y="192785"/>
                </a:lnTo>
                <a:lnTo>
                  <a:pt x="444842" y="193573"/>
                </a:lnTo>
                <a:lnTo>
                  <a:pt x="447078" y="196850"/>
                </a:lnTo>
                <a:lnTo>
                  <a:pt x="449351" y="199974"/>
                </a:lnTo>
                <a:lnTo>
                  <a:pt x="448665" y="204495"/>
                </a:lnTo>
                <a:lnTo>
                  <a:pt x="445389" y="206730"/>
                </a:lnTo>
                <a:lnTo>
                  <a:pt x="444144" y="207619"/>
                </a:lnTo>
                <a:lnTo>
                  <a:pt x="442760" y="208114"/>
                </a:lnTo>
                <a:close/>
              </a:path>
              <a:path w="2089150" h="2089150">
                <a:moveTo>
                  <a:pt x="477977" y="183857"/>
                </a:moveTo>
                <a:lnTo>
                  <a:pt x="474357" y="183857"/>
                </a:lnTo>
                <a:lnTo>
                  <a:pt x="472033" y="182714"/>
                </a:lnTo>
                <a:lnTo>
                  <a:pt x="470668" y="180530"/>
                </a:lnTo>
                <a:lnTo>
                  <a:pt x="468452" y="177304"/>
                </a:lnTo>
                <a:lnTo>
                  <a:pt x="469442" y="172885"/>
                </a:lnTo>
                <a:lnTo>
                  <a:pt x="472821" y="170713"/>
                </a:lnTo>
                <a:lnTo>
                  <a:pt x="476046" y="168579"/>
                </a:lnTo>
                <a:lnTo>
                  <a:pt x="480466" y="169519"/>
                </a:lnTo>
                <a:lnTo>
                  <a:pt x="484771" y="176110"/>
                </a:lnTo>
                <a:lnTo>
                  <a:pt x="483882" y="180530"/>
                </a:lnTo>
                <a:lnTo>
                  <a:pt x="480480" y="182714"/>
                </a:lnTo>
                <a:lnTo>
                  <a:pt x="479374" y="183464"/>
                </a:lnTo>
                <a:lnTo>
                  <a:pt x="477977" y="183857"/>
                </a:lnTo>
                <a:close/>
              </a:path>
              <a:path w="2089150" h="2089150">
                <a:moveTo>
                  <a:pt x="514350" y="161086"/>
                </a:moveTo>
                <a:lnTo>
                  <a:pt x="510578" y="161086"/>
                </a:lnTo>
                <a:lnTo>
                  <a:pt x="508241" y="159791"/>
                </a:lnTo>
                <a:lnTo>
                  <a:pt x="506856" y="157556"/>
                </a:lnTo>
                <a:lnTo>
                  <a:pt x="504913" y="154241"/>
                </a:lnTo>
                <a:lnTo>
                  <a:pt x="505955" y="149821"/>
                </a:lnTo>
                <a:lnTo>
                  <a:pt x="509435" y="147840"/>
                </a:lnTo>
                <a:lnTo>
                  <a:pt x="512762" y="145757"/>
                </a:lnTo>
                <a:lnTo>
                  <a:pt x="517169" y="146850"/>
                </a:lnTo>
                <a:lnTo>
                  <a:pt x="519112" y="150266"/>
                </a:lnTo>
                <a:lnTo>
                  <a:pt x="521195" y="153644"/>
                </a:lnTo>
                <a:lnTo>
                  <a:pt x="520103" y="158064"/>
                </a:lnTo>
                <a:lnTo>
                  <a:pt x="516674" y="160096"/>
                </a:lnTo>
                <a:lnTo>
                  <a:pt x="515581" y="160781"/>
                </a:lnTo>
                <a:lnTo>
                  <a:pt x="514350" y="161086"/>
                </a:lnTo>
                <a:close/>
              </a:path>
              <a:path w="2089150" h="2089150">
                <a:moveTo>
                  <a:pt x="551548" y="139801"/>
                </a:moveTo>
                <a:lnTo>
                  <a:pt x="547776" y="139801"/>
                </a:lnTo>
                <a:lnTo>
                  <a:pt x="545350" y="138506"/>
                </a:lnTo>
                <a:lnTo>
                  <a:pt x="544055" y="136029"/>
                </a:lnTo>
                <a:lnTo>
                  <a:pt x="542226" y="132613"/>
                </a:lnTo>
                <a:lnTo>
                  <a:pt x="543471" y="128295"/>
                </a:lnTo>
                <a:lnTo>
                  <a:pt x="546938" y="126453"/>
                </a:lnTo>
                <a:lnTo>
                  <a:pt x="550367" y="124472"/>
                </a:lnTo>
                <a:lnTo>
                  <a:pt x="554672" y="125856"/>
                </a:lnTo>
                <a:lnTo>
                  <a:pt x="556615" y="129285"/>
                </a:lnTo>
                <a:lnTo>
                  <a:pt x="558495" y="132702"/>
                </a:lnTo>
                <a:lnTo>
                  <a:pt x="557212" y="137121"/>
                </a:lnTo>
                <a:lnTo>
                  <a:pt x="552589" y="139598"/>
                </a:lnTo>
                <a:lnTo>
                  <a:pt x="551548" y="139801"/>
                </a:lnTo>
                <a:close/>
              </a:path>
              <a:path w="2089150" h="2089150">
                <a:moveTo>
                  <a:pt x="589508" y="120154"/>
                </a:moveTo>
                <a:lnTo>
                  <a:pt x="585787" y="120154"/>
                </a:lnTo>
                <a:lnTo>
                  <a:pt x="583349" y="118668"/>
                </a:lnTo>
                <a:lnTo>
                  <a:pt x="580275" y="112610"/>
                </a:lnTo>
                <a:lnTo>
                  <a:pt x="581761" y="108254"/>
                </a:lnTo>
                <a:lnTo>
                  <a:pt x="585292" y="106616"/>
                </a:lnTo>
                <a:lnTo>
                  <a:pt x="588860" y="104825"/>
                </a:lnTo>
                <a:lnTo>
                  <a:pt x="593178" y="106311"/>
                </a:lnTo>
                <a:lnTo>
                  <a:pt x="594906" y="109842"/>
                </a:lnTo>
                <a:lnTo>
                  <a:pt x="596595" y="113360"/>
                </a:lnTo>
                <a:lnTo>
                  <a:pt x="595109" y="117678"/>
                </a:lnTo>
                <a:lnTo>
                  <a:pt x="591591" y="119367"/>
                </a:lnTo>
                <a:lnTo>
                  <a:pt x="590588" y="119964"/>
                </a:lnTo>
                <a:lnTo>
                  <a:pt x="589508" y="120154"/>
                </a:lnTo>
                <a:close/>
              </a:path>
              <a:path w="2089150" h="2089150">
                <a:moveTo>
                  <a:pt x="628396" y="102095"/>
                </a:moveTo>
                <a:lnTo>
                  <a:pt x="624674" y="102095"/>
                </a:lnTo>
                <a:lnTo>
                  <a:pt x="621995" y="100406"/>
                </a:lnTo>
                <a:lnTo>
                  <a:pt x="619264" y="94157"/>
                </a:lnTo>
                <a:lnTo>
                  <a:pt x="620953" y="89890"/>
                </a:lnTo>
                <a:lnTo>
                  <a:pt x="624573" y="88353"/>
                </a:lnTo>
                <a:lnTo>
                  <a:pt x="628103" y="86766"/>
                </a:lnTo>
                <a:lnTo>
                  <a:pt x="632320" y="88455"/>
                </a:lnTo>
                <a:lnTo>
                  <a:pt x="633907" y="92075"/>
                </a:lnTo>
                <a:lnTo>
                  <a:pt x="635584" y="95605"/>
                </a:lnTo>
                <a:lnTo>
                  <a:pt x="633907" y="99821"/>
                </a:lnTo>
                <a:lnTo>
                  <a:pt x="630275" y="101409"/>
                </a:lnTo>
                <a:lnTo>
                  <a:pt x="629386" y="101904"/>
                </a:lnTo>
                <a:lnTo>
                  <a:pt x="628396" y="102095"/>
                </a:lnTo>
                <a:close/>
              </a:path>
              <a:path w="2089150" h="2089150">
                <a:moveTo>
                  <a:pt x="667981" y="85585"/>
                </a:moveTo>
                <a:lnTo>
                  <a:pt x="664210" y="85585"/>
                </a:lnTo>
                <a:lnTo>
                  <a:pt x="661492" y="83946"/>
                </a:lnTo>
                <a:lnTo>
                  <a:pt x="659002" y="77342"/>
                </a:lnTo>
                <a:lnTo>
                  <a:pt x="660793" y="73228"/>
                </a:lnTo>
                <a:lnTo>
                  <a:pt x="664514" y="71831"/>
                </a:lnTo>
                <a:lnTo>
                  <a:pt x="668185" y="70396"/>
                </a:lnTo>
                <a:lnTo>
                  <a:pt x="672299" y="72135"/>
                </a:lnTo>
                <a:lnTo>
                  <a:pt x="675131" y="79527"/>
                </a:lnTo>
                <a:lnTo>
                  <a:pt x="673341" y="83642"/>
                </a:lnTo>
                <a:lnTo>
                  <a:pt x="668832" y="85483"/>
                </a:lnTo>
                <a:lnTo>
                  <a:pt x="667981" y="85585"/>
                </a:lnTo>
                <a:close/>
              </a:path>
              <a:path w="2089150" h="2089150">
                <a:moveTo>
                  <a:pt x="708215" y="70789"/>
                </a:moveTo>
                <a:lnTo>
                  <a:pt x="704494" y="70789"/>
                </a:lnTo>
                <a:lnTo>
                  <a:pt x="701624" y="68910"/>
                </a:lnTo>
                <a:lnTo>
                  <a:pt x="700671" y="65989"/>
                </a:lnTo>
                <a:lnTo>
                  <a:pt x="699389" y="62217"/>
                </a:lnTo>
                <a:lnTo>
                  <a:pt x="701319" y="58191"/>
                </a:lnTo>
                <a:lnTo>
                  <a:pt x="705091" y="56959"/>
                </a:lnTo>
                <a:lnTo>
                  <a:pt x="708812" y="55664"/>
                </a:lnTo>
                <a:lnTo>
                  <a:pt x="712927" y="57594"/>
                </a:lnTo>
                <a:lnTo>
                  <a:pt x="714222" y="61366"/>
                </a:lnTo>
                <a:lnTo>
                  <a:pt x="715467" y="65087"/>
                </a:lnTo>
                <a:lnTo>
                  <a:pt x="713422" y="69113"/>
                </a:lnTo>
                <a:lnTo>
                  <a:pt x="709701" y="70396"/>
                </a:lnTo>
                <a:lnTo>
                  <a:pt x="709015" y="70700"/>
                </a:lnTo>
                <a:lnTo>
                  <a:pt x="708215" y="70789"/>
                </a:lnTo>
                <a:close/>
              </a:path>
              <a:path w="2089150" h="2089150">
                <a:moveTo>
                  <a:pt x="749046" y="57696"/>
                </a:moveTo>
                <a:lnTo>
                  <a:pt x="745223" y="57696"/>
                </a:lnTo>
                <a:lnTo>
                  <a:pt x="742403" y="55664"/>
                </a:lnTo>
                <a:lnTo>
                  <a:pt x="740410" y="48767"/>
                </a:lnTo>
                <a:lnTo>
                  <a:pt x="742594" y="44843"/>
                </a:lnTo>
                <a:lnTo>
                  <a:pt x="746315" y="43662"/>
                </a:lnTo>
                <a:lnTo>
                  <a:pt x="750036" y="42621"/>
                </a:lnTo>
                <a:lnTo>
                  <a:pt x="754062" y="44754"/>
                </a:lnTo>
                <a:lnTo>
                  <a:pt x="755326" y="48767"/>
                </a:lnTo>
                <a:lnTo>
                  <a:pt x="756335" y="52336"/>
                </a:lnTo>
                <a:lnTo>
                  <a:pt x="754151" y="56362"/>
                </a:lnTo>
                <a:lnTo>
                  <a:pt x="749744" y="57594"/>
                </a:lnTo>
                <a:lnTo>
                  <a:pt x="749046" y="57696"/>
                </a:lnTo>
                <a:close/>
              </a:path>
              <a:path w="2089150" h="2089150">
                <a:moveTo>
                  <a:pt x="790867" y="46342"/>
                </a:moveTo>
                <a:lnTo>
                  <a:pt x="786447" y="46342"/>
                </a:lnTo>
                <a:lnTo>
                  <a:pt x="783628" y="44157"/>
                </a:lnTo>
                <a:lnTo>
                  <a:pt x="782726" y="40932"/>
                </a:lnTo>
                <a:lnTo>
                  <a:pt x="781735" y="37109"/>
                </a:lnTo>
                <a:lnTo>
                  <a:pt x="784123" y="33286"/>
                </a:lnTo>
                <a:lnTo>
                  <a:pt x="791756" y="31305"/>
                </a:lnTo>
                <a:lnTo>
                  <a:pt x="795578" y="33642"/>
                </a:lnTo>
                <a:lnTo>
                  <a:pt x="797560" y="41325"/>
                </a:lnTo>
                <a:lnTo>
                  <a:pt x="795286" y="45148"/>
                </a:lnTo>
                <a:lnTo>
                  <a:pt x="791464" y="46139"/>
                </a:lnTo>
                <a:lnTo>
                  <a:pt x="790867" y="46342"/>
                </a:lnTo>
                <a:close/>
              </a:path>
              <a:path w="2089150" h="2089150">
                <a:moveTo>
                  <a:pt x="832396" y="36715"/>
                </a:moveTo>
                <a:lnTo>
                  <a:pt x="828078" y="36715"/>
                </a:lnTo>
                <a:lnTo>
                  <a:pt x="825144" y="34429"/>
                </a:lnTo>
                <a:lnTo>
                  <a:pt x="824458" y="31013"/>
                </a:lnTo>
                <a:lnTo>
                  <a:pt x="823658" y="27190"/>
                </a:lnTo>
                <a:lnTo>
                  <a:pt x="826135" y="23469"/>
                </a:lnTo>
                <a:lnTo>
                  <a:pt x="829957" y="22580"/>
                </a:lnTo>
                <a:lnTo>
                  <a:pt x="833881" y="21780"/>
                </a:lnTo>
                <a:lnTo>
                  <a:pt x="837603" y="24256"/>
                </a:lnTo>
                <a:lnTo>
                  <a:pt x="838390" y="28181"/>
                </a:lnTo>
                <a:lnTo>
                  <a:pt x="839292" y="32003"/>
                </a:lnTo>
                <a:lnTo>
                  <a:pt x="836701" y="35826"/>
                </a:lnTo>
                <a:lnTo>
                  <a:pt x="832396" y="36715"/>
                </a:lnTo>
                <a:close/>
              </a:path>
              <a:path w="2089150" h="2089150">
                <a:moveTo>
                  <a:pt x="874306" y="28828"/>
                </a:moveTo>
                <a:lnTo>
                  <a:pt x="870089" y="28828"/>
                </a:lnTo>
                <a:lnTo>
                  <a:pt x="867067" y="26390"/>
                </a:lnTo>
                <a:lnTo>
                  <a:pt x="866571" y="22872"/>
                </a:lnTo>
                <a:lnTo>
                  <a:pt x="865873" y="19050"/>
                </a:lnTo>
                <a:lnTo>
                  <a:pt x="868502" y="15278"/>
                </a:lnTo>
                <a:lnTo>
                  <a:pt x="872477" y="14731"/>
                </a:lnTo>
                <a:lnTo>
                  <a:pt x="876300" y="14046"/>
                </a:lnTo>
                <a:lnTo>
                  <a:pt x="880021" y="16675"/>
                </a:lnTo>
                <a:lnTo>
                  <a:pt x="880605" y="20485"/>
                </a:lnTo>
                <a:lnTo>
                  <a:pt x="881303" y="24409"/>
                </a:lnTo>
                <a:lnTo>
                  <a:pt x="878624" y="28079"/>
                </a:lnTo>
                <a:lnTo>
                  <a:pt x="874712" y="28778"/>
                </a:lnTo>
                <a:lnTo>
                  <a:pt x="874306" y="28828"/>
                </a:lnTo>
                <a:close/>
              </a:path>
              <a:path w="2089150" h="2089150">
                <a:moveTo>
                  <a:pt x="916533" y="22771"/>
                </a:moveTo>
                <a:lnTo>
                  <a:pt x="912406" y="22771"/>
                </a:lnTo>
                <a:lnTo>
                  <a:pt x="909383" y="20091"/>
                </a:lnTo>
                <a:lnTo>
                  <a:pt x="908888" y="16471"/>
                </a:lnTo>
                <a:lnTo>
                  <a:pt x="908392" y="12560"/>
                </a:lnTo>
                <a:lnTo>
                  <a:pt x="911263" y="9029"/>
                </a:lnTo>
                <a:lnTo>
                  <a:pt x="915187" y="8534"/>
                </a:lnTo>
                <a:lnTo>
                  <a:pt x="919010" y="8039"/>
                </a:lnTo>
                <a:lnTo>
                  <a:pt x="922629" y="10769"/>
                </a:lnTo>
                <a:lnTo>
                  <a:pt x="923124" y="14731"/>
                </a:lnTo>
                <a:lnTo>
                  <a:pt x="923518" y="18656"/>
                </a:lnTo>
                <a:lnTo>
                  <a:pt x="920750" y="22174"/>
                </a:lnTo>
                <a:lnTo>
                  <a:pt x="916825" y="22669"/>
                </a:lnTo>
                <a:lnTo>
                  <a:pt x="916533" y="22771"/>
                </a:lnTo>
                <a:close/>
              </a:path>
              <a:path w="2089150" h="2089150">
                <a:moveTo>
                  <a:pt x="959243" y="18364"/>
                </a:moveTo>
                <a:lnTo>
                  <a:pt x="954925" y="18364"/>
                </a:lnTo>
                <a:lnTo>
                  <a:pt x="951801" y="15481"/>
                </a:lnTo>
                <a:lnTo>
                  <a:pt x="951496" y="11760"/>
                </a:lnTo>
                <a:lnTo>
                  <a:pt x="951204" y="7835"/>
                </a:lnTo>
                <a:lnTo>
                  <a:pt x="954125" y="4419"/>
                </a:lnTo>
                <a:lnTo>
                  <a:pt x="962025" y="3822"/>
                </a:lnTo>
                <a:lnTo>
                  <a:pt x="965441" y="6654"/>
                </a:lnTo>
                <a:lnTo>
                  <a:pt x="966038" y="14592"/>
                </a:lnTo>
                <a:lnTo>
                  <a:pt x="963155" y="18059"/>
                </a:lnTo>
                <a:lnTo>
                  <a:pt x="959243" y="18364"/>
                </a:lnTo>
                <a:close/>
              </a:path>
              <a:path w="2089150" h="2089150">
                <a:moveTo>
                  <a:pt x="1001560" y="15773"/>
                </a:moveTo>
                <a:lnTo>
                  <a:pt x="997635" y="15773"/>
                </a:lnTo>
                <a:lnTo>
                  <a:pt x="994410" y="12750"/>
                </a:lnTo>
                <a:lnTo>
                  <a:pt x="994321" y="8928"/>
                </a:lnTo>
                <a:lnTo>
                  <a:pt x="994067" y="5016"/>
                </a:lnTo>
                <a:lnTo>
                  <a:pt x="997140" y="1638"/>
                </a:lnTo>
                <a:lnTo>
                  <a:pt x="1001064" y="1435"/>
                </a:lnTo>
                <a:lnTo>
                  <a:pt x="1005077" y="1346"/>
                </a:lnTo>
                <a:lnTo>
                  <a:pt x="1008303" y="4419"/>
                </a:lnTo>
                <a:lnTo>
                  <a:pt x="1008697" y="12255"/>
                </a:lnTo>
                <a:lnTo>
                  <a:pt x="1005573" y="15582"/>
                </a:lnTo>
                <a:lnTo>
                  <a:pt x="1001661" y="15684"/>
                </a:lnTo>
                <a:close/>
              </a:path>
              <a:path w="2089150" h="2089150">
                <a:moveTo>
                  <a:pt x="1004582" y="2088362"/>
                </a:moveTo>
                <a:lnTo>
                  <a:pt x="1000671" y="2088261"/>
                </a:lnTo>
                <a:lnTo>
                  <a:pt x="996746" y="2088057"/>
                </a:lnTo>
                <a:lnTo>
                  <a:pt x="993724" y="2084692"/>
                </a:lnTo>
                <a:lnTo>
                  <a:pt x="993914" y="2080767"/>
                </a:lnTo>
                <a:lnTo>
                  <a:pt x="994016" y="2076843"/>
                </a:lnTo>
                <a:lnTo>
                  <a:pt x="997343" y="2073821"/>
                </a:lnTo>
                <a:lnTo>
                  <a:pt x="1001255" y="2073922"/>
                </a:lnTo>
                <a:lnTo>
                  <a:pt x="1005179" y="2074125"/>
                </a:lnTo>
                <a:lnTo>
                  <a:pt x="1008303" y="2077440"/>
                </a:lnTo>
                <a:lnTo>
                  <a:pt x="1008151" y="2081364"/>
                </a:lnTo>
                <a:lnTo>
                  <a:pt x="1007960" y="2085289"/>
                </a:lnTo>
                <a:lnTo>
                  <a:pt x="1004582" y="2088362"/>
                </a:lnTo>
                <a:close/>
              </a:path>
              <a:path w="2089150" h="2089150">
                <a:moveTo>
                  <a:pt x="961923" y="2085581"/>
                </a:moveTo>
                <a:lnTo>
                  <a:pt x="957656" y="2085581"/>
                </a:lnTo>
                <a:lnTo>
                  <a:pt x="953731" y="2085187"/>
                </a:lnTo>
                <a:lnTo>
                  <a:pt x="950810" y="2081758"/>
                </a:lnTo>
                <a:lnTo>
                  <a:pt x="951407" y="2073922"/>
                </a:lnTo>
                <a:lnTo>
                  <a:pt x="954925" y="2070950"/>
                </a:lnTo>
                <a:lnTo>
                  <a:pt x="958748" y="2071344"/>
                </a:lnTo>
                <a:lnTo>
                  <a:pt x="962761" y="2071636"/>
                </a:lnTo>
                <a:lnTo>
                  <a:pt x="965644" y="2075116"/>
                </a:lnTo>
                <a:lnTo>
                  <a:pt x="965047" y="2082749"/>
                </a:lnTo>
                <a:lnTo>
                  <a:pt x="961923" y="2085581"/>
                </a:lnTo>
                <a:close/>
              </a:path>
              <a:path w="2089150" h="2089150">
                <a:moveTo>
                  <a:pt x="919111" y="2081161"/>
                </a:moveTo>
                <a:lnTo>
                  <a:pt x="914692" y="2081161"/>
                </a:lnTo>
                <a:lnTo>
                  <a:pt x="910818" y="2080666"/>
                </a:lnTo>
                <a:lnTo>
                  <a:pt x="907999" y="2077148"/>
                </a:lnTo>
                <a:lnTo>
                  <a:pt x="908989" y="2069312"/>
                </a:lnTo>
                <a:lnTo>
                  <a:pt x="912507" y="2066429"/>
                </a:lnTo>
                <a:lnTo>
                  <a:pt x="920343" y="2067420"/>
                </a:lnTo>
                <a:lnTo>
                  <a:pt x="923226" y="2070950"/>
                </a:lnTo>
                <a:lnTo>
                  <a:pt x="922629" y="2074862"/>
                </a:lnTo>
                <a:lnTo>
                  <a:pt x="922235" y="2078532"/>
                </a:lnTo>
                <a:lnTo>
                  <a:pt x="919111" y="2081161"/>
                </a:lnTo>
                <a:close/>
              </a:path>
              <a:path w="2089150" h="2089150">
                <a:moveTo>
                  <a:pt x="876592" y="2075116"/>
                </a:moveTo>
                <a:lnTo>
                  <a:pt x="872769" y="2075116"/>
                </a:lnTo>
                <a:lnTo>
                  <a:pt x="872375" y="2075014"/>
                </a:lnTo>
                <a:lnTo>
                  <a:pt x="871981" y="2075014"/>
                </a:lnTo>
                <a:lnTo>
                  <a:pt x="868159" y="2074316"/>
                </a:lnTo>
                <a:lnTo>
                  <a:pt x="865479" y="2070595"/>
                </a:lnTo>
                <a:lnTo>
                  <a:pt x="866076" y="2066734"/>
                </a:lnTo>
                <a:lnTo>
                  <a:pt x="866775" y="2062810"/>
                </a:lnTo>
                <a:lnTo>
                  <a:pt x="870496" y="2060282"/>
                </a:lnTo>
                <a:lnTo>
                  <a:pt x="878230" y="2061514"/>
                </a:lnTo>
                <a:lnTo>
                  <a:pt x="880910" y="2065185"/>
                </a:lnTo>
                <a:lnTo>
                  <a:pt x="880211" y="2069109"/>
                </a:lnTo>
                <a:lnTo>
                  <a:pt x="879614" y="2072627"/>
                </a:lnTo>
                <a:lnTo>
                  <a:pt x="876592" y="2075116"/>
                </a:lnTo>
                <a:close/>
              </a:path>
              <a:path w="2089150" h="2089150">
                <a:moveTo>
                  <a:pt x="834377" y="2067128"/>
                </a:moveTo>
                <a:lnTo>
                  <a:pt x="830059" y="2067128"/>
                </a:lnTo>
                <a:lnTo>
                  <a:pt x="825741" y="2066188"/>
                </a:lnTo>
                <a:lnTo>
                  <a:pt x="823264" y="2062416"/>
                </a:lnTo>
                <a:lnTo>
                  <a:pt x="824852" y="2054669"/>
                </a:lnTo>
                <a:lnTo>
                  <a:pt x="828675" y="2052243"/>
                </a:lnTo>
                <a:lnTo>
                  <a:pt x="832485" y="2053031"/>
                </a:lnTo>
                <a:lnTo>
                  <a:pt x="836358" y="2053932"/>
                </a:lnTo>
                <a:lnTo>
                  <a:pt x="838885" y="2057653"/>
                </a:lnTo>
                <a:lnTo>
                  <a:pt x="838098" y="2061476"/>
                </a:lnTo>
                <a:lnTo>
                  <a:pt x="837298" y="2064892"/>
                </a:lnTo>
                <a:lnTo>
                  <a:pt x="834377" y="2067128"/>
                </a:lnTo>
                <a:close/>
              </a:path>
              <a:path w="2089150" h="2089150">
                <a:moveTo>
                  <a:pt x="792556" y="2057501"/>
                </a:moveTo>
                <a:lnTo>
                  <a:pt x="788733" y="2057501"/>
                </a:lnTo>
                <a:lnTo>
                  <a:pt x="787539" y="2057298"/>
                </a:lnTo>
                <a:lnTo>
                  <a:pt x="783717" y="2056358"/>
                </a:lnTo>
                <a:lnTo>
                  <a:pt x="781443" y="2052396"/>
                </a:lnTo>
                <a:lnTo>
                  <a:pt x="782505" y="2048268"/>
                </a:lnTo>
                <a:lnTo>
                  <a:pt x="783323" y="2044750"/>
                </a:lnTo>
                <a:lnTo>
                  <a:pt x="787247" y="2042515"/>
                </a:lnTo>
                <a:lnTo>
                  <a:pt x="791070" y="2043468"/>
                </a:lnTo>
                <a:lnTo>
                  <a:pt x="794880" y="2044357"/>
                </a:lnTo>
                <a:lnTo>
                  <a:pt x="797166" y="2048268"/>
                </a:lnTo>
                <a:lnTo>
                  <a:pt x="796100" y="2052396"/>
                </a:lnTo>
                <a:lnTo>
                  <a:pt x="795375" y="2055317"/>
                </a:lnTo>
                <a:lnTo>
                  <a:pt x="792556" y="2057501"/>
                </a:lnTo>
                <a:close/>
              </a:path>
              <a:path w="2089150" h="2089150">
                <a:moveTo>
                  <a:pt x="751027" y="2046135"/>
                </a:moveTo>
                <a:lnTo>
                  <a:pt x="747306" y="2046135"/>
                </a:lnTo>
                <a:lnTo>
                  <a:pt x="746620" y="2046046"/>
                </a:lnTo>
                <a:lnTo>
                  <a:pt x="742200" y="2044750"/>
                </a:lnTo>
                <a:lnTo>
                  <a:pt x="740016" y="2040737"/>
                </a:lnTo>
                <a:lnTo>
                  <a:pt x="741108" y="2037016"/>
                </a:lnTo>
                <a:lnTo>
                  <a:pt x="742302" y="2033193"/>
                </a:lnTo>
                <a:lnTo>
                  <a:pt x="746213" y="2031009"/>
                </a:lnTo>
                <a:lnTo>
                  <a:pt x="750036" y="2032203"/>
                </a:lnTo>
                <a:lnTo>
                  <a:pt x="753757" y="2033295"/>
                </a:lnTo>
                <a:lnTo>
                  <a:pt x="755942" y="2037308"/>
                </a:lnTo>
                <a:lnTo>
                  <a:pt x="754849" y="2041029"/>
                </a:lnTo>
                <a:lnTo>
                  <a:pt x="753859" y="2044153"/>
                </a:lnTo>
                <a:lnTo>
                  <a:pt x="751027" y="2046135"/>
                </a:lnTo>
                <a:close/>
              </a:path>
              <a:path w="2089150" h="2089150">
                <a:moveTo>
                  <a:pt x="710107" y="2033092"/>
                </a:moveTo>
                <a:lnTo>
                  <a:pt x="706335" y="2033092"/>
                </a:lnTo>
                <a:lnTo>
                  <a:pt x="705535" y="2032990"/>
                </a:lnTo>
                <a:lnTo>
                  <a:pt x="704888" y="2032698"/>
                </a:lnTo>
                <a:lnTo>
                  <a:pt x="701128" y="2031403"/>
                </a:lnTo>
                <a:lnTo>
                  <a:pt x="699185" y="2027389"/>
                </a:lnTo>
                <a:lnTo>
                  <a:pt x="700379" y="2023668"/>
                </a:lnTo>
                <a:lnTo>
                  <a:pt x="701713" y="2019896"/>
                </a:lnTo>
                <a:lnTo>
                  <a:pt x="705789" y="2017864"/>
                </a:lnTo>
                <a:lnTo>
                  <a:pt x="709510" y="2019249"/>
                </a:lnTo>
                <a:lnTo>
                  <a:pt x="713231" y="2020392"/>
                </a:lnTo>
                <a:lnTo>
                  <a:pt x="715213" y="2024506"/>
                </a:lnTo>
                <a:lnTo>
                  <a:pt x="712927" y="2031212"/>
                </a:lnTo>
                <a:lnTo>
                  <a:pt x="710107" y="2033092"/>
                </a:lnTo>
                <a:close/>
              </a:path>
              <a:path w="2089150" h="2089150">
                <a:moveTo>
                  <a:pt x="669721" y="2018360"/>
                </a:moveTo>
                <a:lnTo>
                  <a:pt x="666102" y="2018360"/>
                </a:lnTo>
                <a:lnTo>
                  <a:pt x="665200" y="2018156"/>
                </a:lnTo>
                <a:lnTo>
                  <a:pt x="664311" y="2017864"/>
                </a:lnTo>
                <a:lnTo>
                  <a:pt x="660692" y="2016378"/>
                </a:lnTo>
                <a:lnTo>
                  <a:pt x="658850" y="2012264"/>
                </a:lnTo>
                <a:lnTo>
                  <a:pt x="660298" y="2008543"/>
                </a:lnTo>
                <a:lnTo>
                  <a:pt x="661682" y="2004910"/>
                </a:lnTo>
                <a:lnTo>
                  <a:pt x="665899" y="2003132"/>
                </a:lnTo>
                <a:lnTo>
                  <a:pt x="669518" y="2004517"/>
                </a:lnTo>
                <a:lnTo>
                  <a:pt x="673138" y="2006003"/>
                </a:lnTo>
                <a:lnTo>
                  <a:pt x="675030" y="2010130"/>
                </a:lnTo>
                <a:lnTo>
                  <a:pt x="673544" y="2013750"/>
                </a:lnTo>
                <a:lnTo>
                  <a:pt x="672452" y="2016569"/>
                </a:lnTo>
                <a:lnTo>
                  <a:pt x="669721" y="2018360"/>
                </a:lnTo>
                <a:close/>
              </a:path>
              <a:path w="2089150" h="2089150">
                <a:moveTo>
                  <a:pt x="630186" y="2001939"/>
                </a:moveTo>
                <a:lnTo>
                  <a:pt x="626465" y="2001939"/>
                </a:lnTo>
                <a:lnTo>
                  <a:pt x="625475" y="2001735"/>
                </a:lnTo>
                <a:lnTo>
                  <a:pt x="620953" y="1999805"/>
                </a:lnTo>
                <a:lnTo>
                  <a:pt x="619366" y="1995589"/>
                </a:lnTo>
                <a:lnTo>
                  <a:pt x="620953" y="1991918"/>
                </a:lnTo>
                <a:lnTo>
                  <a:pt x="622490" y="1988299"/>
                </a:lnTo>
                <a:lnTo>
                  <a:pt x="626706" y="1986661"/>
                </a:lnTo>
                <a:lnTo>
                  <a:pt x="633907" y="1989886"/>
                </a:lnTo>
                <a:lnTo>
                  <a:pt x="635584" y="1994001"/>
                </a:lnTo>
                <a:lnTo>
                  <a:pt x="633996" y="1997621"/>
                </a:lnTo>
                <a:lnTo>
                  <a:pt x="632815" y="2000402"/>
                </a:lnTo>
                <a:lnTo>
                  <a:pt x="630186" y="2001939"/>
                </a:lnTo>
                <a:close/>
              </a:path>
              <a:path w="2089150" h="2089150">
                <a:moveTo>
                  <a:pt x="591286" y="1983879"/>
                </a:moveTo>
                <a:lnTo>
                  <a:pt x="587565" y="1983879"/>
                </a:lnTo>
                <a:lnTo>
                  <a:pt x="586473" y="1983689"/>
                </a:lnTo>
                <a:lnTo>
                  <a:pt x="585482" y="1983181"/>
                </a:lnTo>
                <a:lnTo>
                  <a:pt x="581964" y="1981453"/>
                </a:lnTo>
                <a:lnTo>
                  <a:pt x="580478" y="1977237"/>
                </a:lnTo>
                <a:lnTo>
                  <a:pt x="582256" y="1973656"/>
                </a:lnTo>
                <a:lnTo>
                  <a:pt x="583946" y="1970138"/>
                </a:lnTo>
                <a:lnTo>
                  <a:pt x="588264" y="1968652"/>
                </a:lnTo>
                <a:lnTo>
                  <a:pt x="591781" y="1970341"/>
                </a:lnTo>
                <a:lnTo>
                  <a:pt x="595312" y="1972119"/>
                </a:lnTo>
                <a:lnTo>
                  <a:pt x="596798" y="1976437"/>
                </a:lnTo>
                <a:lnTo>
                  <a:pt x="595109" y="1979968"/>
                </a:lnTo>
                <a:lnTo>
                  <a:pt x="593813" y="1982393"/>
                </a:lnTo>
                <a:lnTo>
                  <a:pt x="591286" y="1983879"/>
                </a:lnTo>
                <a:close/>
              </a:path>
              <a:path w="2089150" h="2089150">
                <a:moveTo>
                  <a:pt x="553085" y="1964385"/>
                </a:moveTo>
                <a:lnTo>
                  <a:pt x="550659" y="1964385"/>
                </a:lnTo>
                <a:lnTo>
                  <a:pt x="549465" y="1964334"/>
                </a:lnTo>
                <a:lnTo>
                  <a:pt x="548271" y="1964042"/>
                </a:lnTo>
                <a:lnTo>
                  <a:pt x="547192" y="1963496"/>
                </a:lnTo>
                <a:lnTo>
                  <a:pt x="543763" y="1961603"/>
                </a:lnTo>
                <a:lnTo>
                  <a:pt x="542467" y="1957197"/>
                </a:lnTo>
                <a:lnTo>
                  <a:pt x="546239" y="1950351"/>
                </a:lnTo>
                <a:lnTo>
                  <a:pt x="550557" y="1949056"/>
                </a:lnTo>
                <a:lnTo>
                  <a:pt x="553986" y="1950935"/>
                </a:lnTo>
                <a:lnTo>
                  <a:pt x="557504" y="1952777"/>
                </a:lnTo>
                <a:lnTo>
                  <a:pt x="558800" y="1957095"/>
                </a:lnTo>
                <a:lnTo>
                  <a:pt x="556958" y="1960511"/>
                </a:lnTo>
                <a:lnTo>
                  <a:pt x="555663" y="1963000"/>
                </a:lnTo>
                <a:lnTo>
                  <a:pt x="553085" y="1964385"/>
                </a:lnTo>
                <a:close/>
              </a:path>
              <a:path w="2089150" h="2089150">
                <a:moveTo>
                  <a:pt x="515886" y="1943150"/>
                </a:moveTo>
                <a:lnTo>
                  <a:pt x="512165" y="1943150"/>
                </a:lnTo>
                <a:lnTo>
                  <a:pt x="510870" y="1942858"/>
                </a:lnTo>
                <a:lnTo>
                  <a:pt x="509828" y="1942160"/>
                </a:lnTo>
                <a:lnTo>
                  <a:pt x="506361" y="1940128"/>
                </a:lnTo>
                <a:lnTo>
                  <a:pt x="505269" y="1935708"/>
                </a:lnTo>
                <a:lnTo>
                  <a:pt x="507352" y="1932343"/>
                </a:lnTo>
                <a:lnTo>
                  <a:pt x="509333" y="1929015"/>
                </a:lnTo>
                <a:lnTo>
                  <a:pt x="513753" y="1927821"/>
                </a:lnTo>
                <a:lnTo>
                  <a:pt x="517067" y="1929904"/>
                </a:lnTo>
                <a:lnTo>
                  <a:pt x="520496" y="1931835"/>
                </a:lnTo>
                <a:lnTo>
                  <a:pt x="521589" y="1936254"/>
                </a:lnTo>
                <a:lnTo>
                  <a:pt x="519506" y="1939734"/>
                </a:lnTo>
                <a:lnTo>
                  <a:pt x="518261" y="1941868"/>
                </a:lnTo>
                <a:lnTo>
                  <a:pt x="515886" y="1943150"/>
                </a:lnTo>
                <a:close/>
              </a:path>
              <a:path w="2089150" h="2089150">
                <a:moveTo>
                  <a:pt x="479463" y="1920481"/>
                </a:moveTo>
                <a:lnTo>
                  <a:pt x="475843" y="1920481"/>
                </a:lnTo>
                <a:lnTo>
                  <a:pt x="474459" y="1920087"/>
                </a:lnTo>
                <a:lnTo>
                  <a:pt x="473163" y="1919287"/>
                </a:lnTo>
                <a:lnTo>
                  <a:pt x="469938" y="1917103"/>
                </a:lnTo>
                <a:lnTo>
                  <a:pt x="468947" y="1912696"/>
                </a:lnTo>
                <a:lnTo>
                  <a:pt x="473265" y="1906142"/>
                </a:lnTo>
                <a:lnTo>
                  <a:pt x="477685" y="1905152"/>
                </a:lnTo>
                <a:lnTo>
                  <a:pt x="481050" y="1907286"/>
                </a:lnTo>
                <a:lnTo>
                  <a:pt x="484377" y="1909470"/>
                </a:lnTo>
                <a:lnTo>
                  <a:pt x="485267" y="1913877"/>
                </a:lnTo>
                <a:lnTo>
                  <a:pt x="483095" y="1917204"/>
                </a:lnTo>
                <a:lnTo>
                  <a:pt x="481698" y="1919287"/>
                </a:lnTo>
                <a:lnTo>
                  <a:pt x="479463" y="1920481"/>
                </a:lnTo>
                <a:close/>
              </a:path>
              <a:path w="2089150" h="2089150">
                <a:moveTo>
                  <a:pt x="444042" y="1896325"/>
                </a:moveTo>
                <a:lnTo>
                  <a:pt x="440372" y="1896325"/>
                </a:lnTo>
                <a:lnTo>
                  <a:pt x="438937" y="1895830"/>
                </a:lnTo>
                <a:lnTo>
                  <a:pt x="437642" y="1894928"/>
                </a:lnTo>
                <a:lnTo>
                  <a:pt x="434428" y="1892604"/>
                </a:lnTo>
                <a:lnTo>
                  <a:pt x="433730" y="1888185"/>
                </a:lnTo>
                <a:lnTo>
                  <a:pt x="435965" y="1884908"/>
                </a:lnTo>
                <a:lnTo>
                  <a:pt x="438238" y="1881784"/>
                </a:lnTo>
                <a:lnTo>
                  <a:pt x="442760" y="1880997"/>
                </a:lnTo>
                <a:lnTo>
                  <a:pt x="445985" y="1883371"/>
                </a:lnTo>
                <a:lnTo>
                  <a:pt x="449110" y="1885607"/>
                </a:lnTo>
                <a:lnTo>
                  <a:pt x="449897" y="1890026"/>
                </a:lnTo>
                <a:lnTo>
                  <a:pt x="446176" y="1895233"/>
                </a:lnTo>
                <a:lnTo>
                  <a:pt x="444042" y="1896325"/>
                </a:lnTo>
                <a:close/>
              </a:path>
              <a:path w="2089150" h="2089150">
                <a:moveTo>
                  <a:pt x="405942" y="1870722"/>
                </a:moveTo>
                <a:lnTo>
                  <a:pt x="404355" y="1870075"/>
                </a:lnTo>
                <a:lnTo>
                  <a:pt x="403072" y="1869135"/>
                </a:lnTo>
                <a:lnTo>
                  <a:pt x="399948" y="1866760"/>
                </a:lnTo>
                <a:lnTo>
                  <a:pt x="399453" y="1862239"/>
                </a:lnTo>
                <a:lnTo>
                  <a:pt x="401827" y="1859114"/>
                </a:lnTo>
                <a:lnTo>
                  <a:pt x="404266" y="1855990"/>
                </a:lnTo>
                <a:lnTo>
                  <a:pt x="408774" y="1855495"/>
                </a:lnTo>
                <a:lnTo>
                  <a:pt x="414972" y="1860257"/>
                </a:lnTo>
                <a:lnTo>
                  <a:pt x="415569" y="1864817"/>
                </a:lnTo>
                <a:lnTo>
                  <a:pt x="413092" y="1867941"/>
                </a:lnTo>
                <a:lnTo>
                  <a:pt x="411746" y="1869681"/>
                </a:lnTo>
                <a:lnTo>
                  <a:pt x="409575" y="1870671"/>
                </a:lnTo>
                <a:lnTo>
                  <a:pt x="407492" y="1870671"/>
                </a:lnTo>
                <a:lnTo>
                  <a:pt x="405942" y="1870722"/>
                </a:lnTo>
                <a:close/>
              </a:path>
              <a:path w="2089150" h="2089150">
                <a:moveTo>
                  <a:pt x="376275" y="1843582"/>
                </a:moveTo>
                <a:lnTo>
                  <a:pt x="372567" y="1843582"/>
                </a:lnTo>
                <a:lnTo>
                  <a:pt x="370967" y="1843087"/>
                </a:lnTo>
                <a:lnTo>
                  <a:pt x="369633" y="1841944"/>
                </a:lnTo>
                <a:lnTo>
                  <a:pt x="366560" y="1839366"/>
                </a:lnTo>
                <a:lnTo>
                  <a:pt x="366255" y="1834857"/>
                </a:lnTo>
                <a:lnTo>
                  <a:pt x="368846" y="1831924"/>
                </a:lnTo>
                <a:lnTo>
                  <a:pt x="371373" y="1828850"/>
                </a:lnTo>
                <a:lnTo>
                  <a:pt x="375881" y="1828457"/>
                </a:lnTo>
                <a:lnTo>
                  <a:pt x="378866" y="1831035"/>
                </a:lnTo>
                <a:lnTo>
                  <a:pt x="381889" y="1833562"/>
                </a:lnTo>
                <a:lnTo>
                  <a:pt x="382181" y="1838083"/>
                </a:lnTo>
                <a:lnTo>
                  <a:pt x="379755" y="1841157"/>
                </a:lnTo>
                <a:lnTo>
                  <a:pt x="378269" y="1842795"/>
                </a:lnTo>
                <a:lnTo>
                  <a:pt x="376275" y="1843582"/>
                </a:lnTo>
                <a:close/>
              </a:path>
              <a:path w="2089150" h="2089150">
                <a:moveTo>
                  <a:pt x="344081" y="1815312"/>
                </a:moveTo>
                <a:lnTo>
                  <a:pt x="340360" y="1815312"/>
                </a:lnTo>
                <a:lnTo>
                  <a:pt x="338683" y="1814664"/>
                </a:lnTo>
                <a:lnTo>
                  <a:pt x="337337" y="1813369"/>
                </a:lnTo>
                <a:lnTo>
                  <a:pt x="334365" y="1810689"/>
                </a:lnTo>
                <a:lnTo>
                  <a:pt x="334162" y="1806181"/>
                </a:lnTo>
                <a:lnTo>
                  <a:pt x="336842" y="1803260"/>
                </a:lnTo>
                <a:lnTo>
                  <a:pt x="339572" y="1800428"/>
                </a:lnTo>
                <a:lnTo>
                  <a:pt x="344081" y="1800225"/>
                </a:lnTo>
                <a:lnTo>
                  <a:pt x="346913" y="1802853"/>
                </a:lnTo>
                <a:lnTo>
                  <a:pt x="349885" y="1805533"/>
                </a:lnTo>
                <a:lnTo>
                  <a:pt x="350088" y="1810054"/>
                </a:lnTo>
                <a:lnTo>
                  <a:pt x="347306" y="1812975"/>
                </a:lnTo>
                <a:lnTo>
                  <a:pt x="345973" y="1814563"/>
                </a:lnTo>
                <a:lnTo>
                  <a:pt x="344081" y="1815312"/>
                </a:lnTo>
                <a:close/>
              </a:path>
              <a:path w="2089150" h="2089150">
                <a:moveTo>
                  <a:pt x="313080" y="1785594"/>
                </a:moveTo>
                <a:lnTo>
                  <a:pt x="309308" y="1785594"/>
                </a:lnTo>
                <a:lnTo>
                  <a:pt x="307568" y="1784896"/>
                </a:lnTo>
                <a:lnTo>
                  <a:pt x="306082" y="1783511"/>
                </a:lnTo>
                <a:lnTo>
                  <a:pt x="303352" y="1780781"/>
                </a:lnTo>
                <a:lnTo>
                  <a:pt x="303352" y="1776260"/>
                </a:lnTo>
                <a:lnTo>
                  <a:pt x="306082" y="1773389"/>
                </a:lnTo>
                <a:lnTo>
                  <a:pt x="308914" y="1770659"/>
                </a:lnTo>
                <a:lnTo>
                  <a:pt x="313474" y="1770659"/>
                </a:lnTo>
                <a:lnTo>
                  <a:pt x="316204" y="1773389"/>
                </a:lnTo>
                <a:lnTo>
                  <a:pt x="319036" y="1776260"/>
                </a:lnTo>
                <a:lnTo>
                  <a:pt x="319036" y="1780781"/>
                </a:lnTo>
                <a:lnTo>
                  <a:pt x="316204" y="1783511"/>
                </a:lnTo>
                <a:lnTo>
                  <a:pt x="314820" y="1784896"/>
                </a:lnTo>
                <a:lnTo>
                  <a:pt x="313080" y="1785594"/>
                </a:lnTo>
                <a:close/>
              </a:path>
              <a:path w="2089150" h="2089150">
                <a:moveTo>
                  <a:pt x="283210" y="1754733"/>
                </a:moveTo>
                <a:lnTo>
                  <a:pt x="279590" y="1754733"/>
                </a:lnTo>
                <a:lnTo>
                  <a:pt x="277609" y="1753997"/>
                </a:lnTo>
                <a:lnTo>
                  <a:pt x="276263" y="1752409"/>
                </a:lnTo>
                <a:lnTo>
                  <a:pt x="273596" y="1749577"/>
                </a:lnTo>
                <a:lnTo>
                  <a:pt x="273786" y="1744916"/>
                </a:lnTo>
                <a:lnTo>
                  <a:pt x="276669" y="1742287"/>
                </a:lnTo>
                <a:lnTo>
                  <a:pt x="279590" y="1739658"/>
                </a:lnTo>
                <a:lnTo>
                  <a:pt x="284111" y="1739849"/>
                </a:lnTo>
                <a:lnTo>
                  <a:pt x="289420" y="1745602"/>
                </a:lnTo>
                <a:lnTo>
                  <a:pt x="289217" y="1750123"/>
                </a:lnTo>
                <a:lnTo>
                  <a:pt x="286334" y="1752803"/>
                </a:lnTo>
                <a:lnTo>
                  <a:pt x="285000" y="1754085"/>
                </a:lnTo>
                <a:lnTo>
                  <a:pt x="283210" y="1754733"/>
                </a:lnTo>
                <a:close/>
              </a:path>
              <a:path w="2089150" h="2089150">
                <a:moveTo>
                  <a:pt x="254736" y="1722589"/>
                </a:moveTo>
                <a:lnTo>
                  <a:pt x="253098" y="1722589"/>
                </a:lnTo>
                <a:lnTo>
                  <a:pt x="251117" y="1722539"/>
                </a:lnTo>
                <a:lnTo>
                  <a:pt x="249034" y="1721789"/>
                </a:lnTo>
                <a:lnTo>
                  <a:pt x="247688" y="1720113"/>
                </a:lnTo>
                <a:lnTo>
                  <a:pt x="245110" y="1717027"/>
                </a:lnTo>
                <a:lnTo>
                  <a:pt x="245414" y="1712518"/>
                </a:lnTo>
                <a:lnTo>
                  <a:pt x="248488" y="1709991"/>
                </a:lnTo>
                <a:lnTo>
                  <a:pt x="251510" y="1707464"/>
                </a:lnTo>
                <a:lnTo>
                  <a:pt x="256031" y="1707857"/>
                </a:lnTo>
                <a:lnTo>
                  <a:pt x="258559" y="1710880"/>
                </a:lnTo>
                <a:lnTo>
                  <a:pt x="261137" y="1713814"/>
                </a:lnTo>
                <a:lnTo>
                  <a:pt x="260743" y="1718322"/>
                </a:lnTo>
                <a:lnTo>
                  <a:pt x="257721" y="1720900"/>
                </a:lnTo>
                <a:lnTo>
                  <a:pt x="256425" y="1722094"/>
                </a:lnTo>
                <a:lnTo>
                  <a:pt x="254736" y="1722589"/>
                </a:lnTo>
                <a:close/>
              </a:path>
              <a:path w="2089150" h="2089150">
                <a:moveTo>
                  <a:pt x="227558" y="1689353"/>
                </a:moveTo>
                <a:lnTo>
                  <a:pt x="223926" y="1689353"/>
                </a:lnTo>
                <a:lnTo>
                  <a:pt x="221742" y="1688363"/>
                </a:lnTo>
                <a:lnTo>
                  <a:pt x="220408" y="1686623"/>
                </a:lnTo>
                <a:lnTo>
                  <a:pt x="217931" y="1683499"/>
                </a:lnTo>
                <a:lnTo>
                  <a:pt x="218528" y="1678978"/>
                </a:lnTo>
                <a:lnTo>
                  <a:pt x="221653" y="1676603"/>
                </a:lnTo>
                <a:lnTo>
                  <a:pt x="224726" y="1674126"/>
                </a:lnTo>
                <a:lnTo>
                  <a:pt x="229235" y="1674622"/>
                </a:lnTo>
                <a:lnTo>
                  <a:pt x="231673" y="1677797"/>
                </a:lnTo>
                <a:lnTo>
                  <a:pt x="234149" y="1680921"/>
                </a:lnTo>
                <a:lnTo>
                  <a:pt x="233552" y="1685328"/>
                </a:lnTo>
                <a:lnTo>
                  <a:pt x="230377" y="1687817"/>
                </a:lnTo>
                <a:lnTo>
                  <a:pt x="229146" y="1688858"/>
                </a:lnTo>
                <a:lnTo>
                  <a:pt x="227558" y="1689353"/>
                </a:lnTo>
                <a:close/>
              </a:path>
              <a:path w="2089150" h="2089150">
                <a:moveTo>
                  <a:pt x="201853" y="1655025"/>
                </a:moveTo>
                <a:lnTo>
                  <a:pt x="198081" y="1655025"/>
                </a:lnTo>
                <a:lnTo>
                  <a:pt x="195948" y="1653933"/>
                </a:lnTo>
                <a:lnTo>
                  <a:pt x="194564" y="1651939"/>
                </a:lnTo>
                <a:lnTo>
                  <a:pt x="192227" y="1648815"/>
                </a:lnTo>
                <a:lnTo>
                  <a:pt x="192976" y="1644307"/>
                </a:lnTo>
                <a:lnTo>
                  <a:pt x="196253" y="1642021"/>
                </a:lnTo>
                <a:lnTo>
                  <a:pt x="199377" y="1639697"/>
                </a:lnTo>
                <a:lnTo>
                  <a:pt x="203885" y="1640484"/>
                </a:lnTo>
                <a:lnTo>
                  <a:pt x="208406" y="1646834"/>
                </a:lnTo>
                <a:lnTo>
                  <a:pt x="207708" y="1651355"/>
                </a:lnTo>
                <a:lnTo>
                  <a:pt x="203200" y="1654530"/>
                </a:lnTo>
                <a:lnTo>
                  <a:pt x="201853" y="1655025"/>
                </a:lnTo>
                <a:close/>
              </a:path>
              <a:path w="2089150" h="2089150">
                <a:moveTo>
                  <a:pt x="177495" y="1619554"/>
                </a:moveTo>
                <a:lnTo>
                  <a:pt x="173774" y="1619554"/>
                </a:lnTo>
                <a:lnTo>
                  <a:pt x="171488" y="1618462"/>
                </a:lnTo>
                <a:lnTo>
                  <a:pt x="170036" y="1616227"/>
                </a:lnTo>
                <a:lnTo>
                  <a:pt x="167970" y="1613103"/>
                </a:lnTo>
                <a:lnTo>
                  <a:pt x="168859" y="1608683"/>
                </a:lnTo>
                <a:lnTo>
                  <a:pt x="172186" y="1606499"/>
                </a:lnTo>
                <a:lnTo>
                  <a:pt x="175514" y="1604365"/>
                </a:lnTo>
                <a:lnTo>
                  <a:pt x="179933" y="1605216"/>
                </a:lnTo>
                <a:lnTo>
                  <a:pt x="182227" y="1608683"/>
                </a:lnTo>
                <a:lnTo>
                  <a:pt x="184238" y="1611807"/>
                </a:lnTo>
                <a:lnTo>
                  <a:pt x="183299" y="1616227"/>
                </a:lnTo>
                <a:lnTo>
                  <a:pt x="179941" y="1618462"/>
                </a:lnTo>
                <a:lnTo>
                  <a:pt x="178841" y="1619148"/>
                </a:lnTo>
                <a:lnTo>
                  <a:pt x="177495" y="1619554"/>
                </a:lnTo>
                <a:close/>
              </a:path>
              <a:path w="2089150" h="2089150">
                <a:moveTo>
                  <a:pt x="154622" y="1583232"/>
                </a:moveTo>
                <a:lnTo>
                  <a:pt x="150901" y="1583232"/>
                </a:lnTo>
                <a:lnTo>
                  <a:pt x="148526" y="1581950"/>
                </a:lnTo>
                <a:lnTo>
                  <a:pt x="147231" y="1579714"/>
                </a:lnTo>
                <a:lnTo>
                  <a:pt x="145199" y="1576336"/>
                </a:lnTo>
                <a:lnTo>
                  <a:pt x="146291" y="1571980"/>
                </a:lnTo>
                <a:lnTo>
                  <a:pt x="149720" y="1569986"/>
                </a:lnTo>
                <a:lnTo>
                  <a:pt x="153035" y="1567954"/>
                </a:lnTo>
                <a:lnTo>
                  <a:pt x="157454" y="1568996"/>
                </a:lnTo>
                <a:lnTo>
                  <a:pt x="159537" y="1572475"/>
                </a:lnTo>
                <a:lnTo>
                  <a:pt x="161467" y="1575790"/>
                </a:lnTo>
                <a:lnTo>
                  <a:pt x="160375" y="1580210"/>
                </a:lnTo>
                <a:lnTo>
                  <a:pt x="156959" y="1582140"/>
                </a:lnTo>
                <a:lnTo>
                  <a:pt x="155867" y="1582940"/>
                </a:lnTo>
                <a:lnTo>
                  <a:pt x="154622" y="1583232"/>
                </a:lnTo>
                <a:close/>
              </a:path>
              <a:path w="2089150" h="2089150">
                <a:moveTo>
                  <a:pt x="133299" y="1545932"/>
                </a:moveTo>
                <a:lnTo>
                  <a:pt x="129578" y="1545932"/>
                </a:lnTo>
                <a:lnTo>
                  <a:pt x="127139" y="1544535"/>
                </a:lnTo>
                <a:lnTo>
                  <a:pt x="125856" y="1542211"/>
                </a:lnTo>
                <a:lnTo>
                  <a:pt x="123863" y="1538782"/>
                </a:lnTo>
                <a:lnTo>
                  <a:pt x="125260" y="1534464"/>
                </a:lnTo>
                <a:lnTo>
                  <a:pt x="128676" y="1532483"/>
                </a:lnTo>
                <a:lnTo>
                  <a:pt x="132156" y="1530654"/>
                </a:lnTo>
                <a:lnTo>
                  <a:pt x="136474" y="1531886"/>
                </a:lnTo>
                <a:lnTo>
                  <a:pt x="138404" y="1535315"/>
                </a:lnTo>
                <a:lnTo>
                  <a:pt x="140284" y="1538884"/>
                </a:lnTo>
                <a:lnTo>
                  <a:pt x="139001" y="1543202"/>
                </a:lnTo>
                <a:lnTo>
                  <a:pt x="135483" y="1545031"/>
                </a:lnTo>
                <a:lnTo>
                  <a:pt x="134391" y="1545628"/>
                </a:lnTo>
                <a:lnTo>
                  <a:pt x="133299" y="1545932"/>
                </a:lnTo>
                <a:close/>
              </a:path>
              <a:path w="2089150" h="2089150">
                <a:moveTo>
                  <a:pt x="113499" y="1507731"/>
                </a:moveTo>
                <a:lnTo>
                  <a:pt x="109727" y="1507731"/>
                </a:lnTo>
                <a:lnTo>
                  <a:pt x="107302" y="1506296"/>
                </a:lnTo>
                <a:lnTo>
                  <a:pt x="106006" y="1503806"/>
                </a:lnTo>
                <a:lnTo>
                  <a:pt x="104228" y="1500289"/>
                </a:lnTo>
                <a:lnTo>
                  <a:pt x="105714" y="1495971"/>
                </a:lnTo>
                <a:lnTo>
                  <a:pt x="109232" y="1494193"/>
                </a:lnTo>
                <a:lnTo>
                  <a:pt x="112801" y="1492503"/>
                </a:lnTo>
                <a:lnTo>
                  <a:pt x="117119" y="1493888"/>
                </a:lnTo>
                <a:lnTo>
                  <a:pt x="118808" y="1497507"/>
                </a:lnTo>
                <a:lnTo>
                  <a:pt x="120548" y="1501089"/>
                </a:lnTo>
                <a:lnTo>
                  <a:pt x="119062" y="1505305"/>
                </a:lnTo>
                <a:lnTo>
                  <a:pt x="115531" y="1507083"/>
                </a:lnTo>
                <a:lnTo>
                  <a:pt x="114541" y="1507528"/>
                </a:lnTo>
                <a:lnTo>
                  <a:pt x="113499" y="1507731"/>
                </a:lnTo>
                <a:close/>
              </a:path>
              <a:path w="2089150" h="2089150">
                <a:moveTo>
                  <a:pt x="95288" y="1468881"/>
                </a:moveTo>
                <a:lnTo>
                  <a:pt x="91567" y="1468881"/>
                </a:lnTo>
                <a:lnTo>
                  <a:pt x="88938" y="1467205"/>
                </a:lnTo>
                <a:lnTo>
                  <a:pt x="86169" y="1460995"/>
                </a:lnTo>
                <a:lnTo>
                  <a:pt x="87858" y="1456677"/>
                </a:lnTo>
                <a:lnTo>
                  <a:pt x="91478" y="1455140"/>
                </a:lnTo>
                <a:lnTo>
                  <a:pt x="95046" y="1453553"/>
                </a:lnTo>
                <a:lnTo>
                  <a:pt x="99263" y="1455191"/>
                </a:lnTo>
                <a:lnTo>
                  <a:pt x="102489" y="1462392"/>
                </a:lnTo>
                <a:lnTo>
                  <a:pt x="100799" y="1466608"/>
                </a:lnTo>
                <a:lnTo>
                  <a:pt x="96291" y="1468691"/>
                </a:lnTo>
                <a:lnTo>
                  <a:pt x="95288" y="1468881"/>
                </a:lnTo>
                <a:close/>
              </a:path>
              <a:path w="2089150" h="2089150">
                <a:moveTo>
                  <a:pt x="78727" y="1429194"/>
                </a:moveTo>
                <a:lnTo>
                  <a:pt x="75006" y="1429194"/>
                </a:lnTo>
                <a:lnTo>
                  <a:pt x="72326" y="1427416"/>
                </a:lnTo>
                <a:lnTo>
                  <a:pt x="71285" y="1424584"/>
                </a:lnTo>
                <a:lnTo>
                  <a:pt x="69799" y="1420964"/>
                </a:lnTo>
                <a:lnTo>
                  <a:pt x="71526" y="1416850"/>
                </a:lnTo>
                <a:lnTo>
                  <a:pt x="78917" y="1413916"/>
                </a:lnTo>
                <a:lnTo>
                  <a:pt x="83045" y="1415757"/>
                </a:lnTo>
                <a:lnTo>
                  <a:pt x="84531" y="1419377"/>
                </a:lnTo>
                <a:lnTo>
                  <a:pt x="85966" y="1423149"/>
                </a:lnTo>
                <a:lnTo>
                  <a:pt x="84137" y="1427264"/>
                </a:lnTo>
                <a:lnTo>
                  <a:pt x="80505" y="1428699"/>
                </a:lnTo>
                <a:lnTo>
                  <a:pt x="79616" y="1429003"/>
                </a:lnTo>
                <a:lnTo>
                  <a:pt x="78727" y="1429194"/>
                </a:lnTo>
                <a:close/>
              </a:path>
              <a:path w="2089150" h="2089150">
                <a:moveTo>
                  <a:pt x="63893" y="1388872"/>
                </a:moveTo>
                <a:lnTo>
                  <a:pt x="60071" y="1388872"/>
                </a:lnTo>
                <a:lnTo>
                  <a:pt x="57289" y="1386979"/>
                </a:lnTo>
                <a:lnTo>
                  <a:pt x="56349" y="1384058"/>
                </a:lnTo>
                <a:lnTo>
                  <a:pt x="55067" y="1380337"/>
                </a:lnTo>
                <a:lnTo>
                  <a:pt x="57048" y="1376172"/>
                </a:lnTo>
                <a:lnTo>
                  <a:pt x="60769" y="1374927"/>
                </a:lnTo>
                <a:lnTo>
                  <a:pt x="64490" y="1373631"/>
                </a:lnTo>
                <a:lnTo>
                  <a:pt x="68503" y="1375625"/>
                </a:lnTo>
                <a:lnTo>
                  <a:pt x="69799" y="1379347"/>
                </a:lnTo>
                <a:lnTo>
                  <a:pt x="71183" y="1383068"/>
                </a:lnTo>
                <a:lnTo>
                  <a:pt x="69100" y="1387182"/>
                </a:lnTo>
                <a:lnTo>
                  <a:pt x="65379" y="1388465"/>
                </a:lnTo>
                <a:lnTo>
                  <a:pt x="64592" y="1388770"/>
                </a:lnTo>
                <a:lnTo>
                  <a:pt x="63893" y="1388872"/>
                </a:lnTo>
                <a:close/>
              </a:path>
              <a:path w="2089150" h="2089150">
                <a:moveTo>
                  <a:pt x="50647" y="1347939"/>
                </a:moveTo>
                <a:lnTo>
                  <a:pt x="46926" y="1347939"/>
                </a:lnTo>
                <a:lnTo>
                  <a:pt x="44043" y="1345857"/>
                </a:lnTo>
                <a:lnTo>
                  <a:pt x="43017" y="1342529"/>
                </a:lnTo>
                <a:lnTo>
                  <a:pt x="42011" y="1338961"/>
                </a:lnTo>
                <a:lnTo>
                  <a:pt x="44145" y="1335036"/>
                </a:lnTo>
                <a:lnTo>
                  <a:pt x="47866" y="1333893"/>
                </a:lnTo>
                <a:lnTo>
                  <a:pt x="51739" y="1332814"/>
                </a:lnTo>
                <a:lnTo>
                  <a:pt x="55651" y="1334935"/>
                </a:lnTo>
                <a:lnTo>
                  <a:pt x="56914" y="1338961"/>
                </a:lnTo>
                <a:lnTo>
                  <a:pt x="57886" y="1342529"/>
                </a:lnTo>
                <a:lnTo>
                  <a:pt x="55752" y="1346453"/>
                </a:lnTo>
                <a:lnTo>
                  <a:pt x="51346" y="1347838"/>
                </a:lnTo>
                <a:lnTo>
                  <a:pt x="50647" y="1347939"/>
                </a:lnTo>
                <a:close/>
              </a:path>
              <a:path w="2089150" h="2089150">
                <a:moveTo>
                  <a:pt x="39141" y="1306614"/>
                </a:moveTo>
                <a:lnTo>
                  <a:pt x="35420" y="1306614"/>
                </a:lnTo>
                <a:lnTo>
                  <a:pt x="32486" y="1304429"/>
                </a:lnTo>
                <a:lnTo>
                  <a:pt x="31699" y="1301203"/>
                </a:lnTo>
                <a:lnTo>
                  <a:pt x="30708" y="1297343"/>
                </a:lnTo>
                <a:lnTo>
                  <a:pt x="33083" y="1293418"/>
                </a:lnTo>
                <a:lnTo>
                  <a:pt x="36906" y="1292580"/>
                </a:lnTo>
                <a:lnTo>
                  <a:pt x="40728" y="1291577"/>
                </a:lnTo>
                <a:lnTo>
                  <a:pt x="44538" y="1293812"/>
                </a:lnTo>
                <a:lnTo>
                  <a:pt x="46532" y="1301508"/>
                </a:lnTo>
                <a:lnTo>
                  <a:pt x="44145" y="1305420"/>
                </a:lnTo>
                <a:lnTo>
                  <a:pt x="40322" y="1306410"/>
                </a:lnTo>
                <a:lnTo>
                  <a:pt x="39141" y="1306614"/>
                </a:lnTo>
                <a:close/>
              </a:path>
              <a:path w="2089150" h="2089150">
                <a:moveTo>
                  <a:pt x="29908" y="1264742"/>
                </a:moveTo>
                <a:lnTo>
                  <a:pt x="25692" y="1264742"/>
                </a:lnTo>
                <a:lnTo>
                  <a:pt x="22669" y="1262506"/>
                </a:lnTo>
                <a:lnTo>
                  <a:pt x="21971" y="1259192"/>
                </a:lnTo>
                <a:lnTo>
                  <a:pt x="21183" y="1255217"/>
                </a:lnTo>
                <a:lnTo>
                  <a:pt x="23660" y="1251496"/>
                </a:lnTo>
                <a:lnTo>
                  <a:pt x="27571" y="1250607"/>
                </a:lnTo>
                <a:lnTo>
                  <a:pt x="31394" y="1249857"/>
                </a:lnTo>
                <a:lnTo>
                  <a:pt x="35217" y="1252296"/>
                </a:lnTo>
                <a:lnTo>
                  <a:pt x="36804" y="1260081"/>
                </a:lnTo>
                <a:lnTo>
                  <a:pt x="34328" y="1263853"/>
                </a:lnTo>
                <a:lnTo>
                  <a:pt x="29908" y="1264742"/>
                </a:lnTo>
                <a:close/>
              </a:path>
              <a:path w="2089150" h="2089150">
                <a:moveTo>
                  <a:pt x="21869" y="1222628"/>
                </a:moveTo>
                <a:lnTo>
                  <a:pt x="17652" y="1222628"/>
                </a:lnTo>
                <a:lnTo>
                  <a:pt x="14630" y="1220190"/>
                </a:lnTo>
                <a:lnTo>
                  <a:pt x="14135" y="1216672"/>
                </a:lnTo>
                <a:lnTo>
                  <a:pt x="13436" y="1212799"/>
                </a:lnTo>
                <a:lnTo>
                  <a:pt x="16065" y="1209078"/>
                </a:lnTo>
                <a:lnTo>
                  <a:pt x="20040" y="1208481"/>
                </a:lnTo>
                <a:lnTo>
                  <a:pt x="23850" y="1207846"/>
                </a:lnTo>
                <a:lnTo>
                  <a:pt x="27571" y="1210475"/>
                </a:lnTo>
                <a:lnTo>
                  <a:pt x="28168" y="1214386"/>
                </a:lnTo>
                <a:lnTo>
                  <a:pt x="28867" y="1218260"/>
                </a:lnTo>
                <a:lnTo>
                  <a:pt x="26187" y="1221981"/>
                </a:lnTo>
                <a:lnTo>
                  <a:pt x="22263" y="1222527"/>
                </a:lnTo>
                <a:lnTo>
                  <a:pt x="21869" y="1222628"/>
                </a:lnTo>
                <a:close/>
              </a:path>
              <a:path w="2089150" h="2089150">
                <a:moveTo>
                  <a:pt x="15875" y="1180261"/>
                </a:moveTo>
                <a:lnTo>
                  <a:pt x="11455" y="1180261"/>
                </a:lnTo>
                <a:lnTo>
                  <a:pt x="8331" y="1177582"/>
                </a:lnTo>
                <a:lnTo>
                  <a:pt x="7937" y="1173962"/>
                </a:lnTo>
                <a:lnTo>
                  <a:pt x="7442" y="1170038"/>
                </a:lnTo>
                <a:lnTo>
                  <a:pt x="10210" y="1166469"/>
                </a:lnTo>
                <a:lnTo>
                  <a:pt x="14135" y="1166025"/>
                </a:lnTo>
                <a:lnTo>
                  <a:pt x="18046" y="1165529"/>
                </a:lnTo>
                <a:lnTo>
                  <a:pt x="21577" y="1168349"/>
                </a:lnTo>
                <a:lnTo>
                  <a:pt x="22567" y="1176147"/>
                </a:lnTo>
                <a:lnTo>
                  <a:pt x="19837" y="1179766"/>
                </a:lnTo>
                <a:lnTo>
                  <a:pt x="15875" y="1180261"/>
                </a:lnTo>
                <a:close/>
              </a:path>
              <a:path w="2089150" h="2089150">
                <a:moveTo>
                  <a:pt x="11201" y="1137640"/>
                </a:moveTo>
                <a:lnTo>
                  <a:pt x="6934" y="1137640"/>
                </a:lnTo>
                <a:lnTo>
                  <a:pt x="3810" y="1134770"/>
                </a:lnTo>
                <a:lnTo>
                  <a:pt x="3213" y="1127125"/>
                </a:lnTo>
                <a:lnTo>
                  <a:pt x="6146" y="1123708"/>
                </a:lnTo>
                <a:lnTo>
                  <a:pt x="10109" y="1123403"/>
                </a:lnTo>
                <a:lnTo>
                  <a:pt x="14033" y="1123010"/>
                </a:lnTo>
                <a:lnTo>
                  <a:pt x="17462" y="1125931"/>
                </a:lnTo>
                <a:lnTo>
                  <a:pt x="18046" y="1133779"/>
                </a:lnTo>
                <a:lnTo>
                  <a:pt x="15125" y="1137246"/>
                </a:lnTo>
                <a:lnTo>
                  <a:pt x="11201" y="1137640"/>
                </a:lnTo>
                <a:close/>
              </a:path>
              <a:path w="2089150" h="2089150">
                <a:moveTo>
                  <a:pt x="8331" y="1094828"/>
                </a:moveTo>
                <a:lnTo>
                  <a:pt x="4216" y="1094828"/>
                </a:lnTo>
                <a:lnTo>
                  <a:pt x="1092" y="1091857"/>
                </a:lnTo>
                <a:lnTo>
                  <a:pt x="685" y="1084110"/>
                </a:lnTo>
                <a:lnTo>
                  <a:pt x="3810" y="1080795"/>
                </a:lnTo>
                <a:lnTo>
                  <a:pt x="11658" y="1080401"/>
                </a:lnTo>
                <a:lnTo>
                  <a:pt x="15024" y="1083525"/>
                </a:lnTo>
                <a:lnTo>
                  <a:pt x="15125" y="1087437"/>
                </a:lnTo>
                <a:lnTo>
                  <a:pt x="15328" y="1091412"/>
                </a:lnTo>
                <a:lnTo>
                  <a:pt x="12242" y="1094727"/>
                </a:lnTo>
                <a:lnTo>
                  <a:pt x="8331" y="1094828"/>
                </a:lnTo>
                <a:close/>
              </a:path>
              <a:path w="2089150" h="2089150">
                <a:moveTo>
                  <a:pt x="1046111" y="2089150"/>
                </a:moveTo>
                <a:lnTo>
                  <a:pt x="1042390" y="2089150"/>
                </a:lnTo>
                <a:lnTo>
                  <a:pt x="1040650" y="2088362"/>
                </a:lnTo>
                <a:lnTo>
                  <a:pt x="1039170" y="2086965"/>
                </a:lnTo>
                <a:lnTo>
                  <a:pt x="1037869" y="2085581"/>
                </a:lnTo>
                <a:lnTo>
                  <a:pt x="1037081" y="2083841"/>
                </a:lnTo>
                <a:lnTo>
                  <a:pt x="1037081" y="2080120"/>
                </a:lnTo>
                <a:lnTo>
                  <a:pt x="1037869" y="2078240"/>
                </a:lnTo>
                <a:lnTo>
                  <a:pt x="1041895" y="2074176"/>
                </a:lnTo>
                <a:lnTo>
                  <a:pt x="1046708" y="2074316"/>
                </a:lnTo>
                <a:lnTo>
                  <a:pt x="1049286" y="2076843"/>
                </a:lnTo>
                <a:lnTo>
                  <a:pt x="1050620" y="2078240"/>
                </a:lnTo>
                <a:lnTo>
                  <a:pt x="1051420" y="2080120"/>
                </a:lnTo>
                <a:lnTo>
                  <a:pt x="1051420" y="2083841"/>
                </a:lnTo>
                <a:lnTo>
                  <a:pt x="1050620" y="2085581"/>
                </a:lnTo>
                <a:lnTo>
                  <a:pt x="1049267" y="2087067"/>
                </a:lnTo>
                <a:lnTo>
                  <a:pt x="1047889" y="2088362"/>
                </a:lnTo>
                <a:lnTo>
                  <a:pt x="1046111" y="2089150"/>
                </a:lnTo>
                <a:close/>
              </a:path>
              <a:path w="2089150" h="2089150">
                <a:moveTo>
                  <a:pt x="9118" y="1052017"/>
                </a:moveTo>
                <a:lnTo>
                  <a:pt x="5308" y="1052017"/>
                </a:lnTo>
                <a:lnTo>
                  <a:pt x="3416" y="1051229"/>
                </a:lnTo>
                <a:lnTo>
                  <a:pt x="2133" y="1049985"/>
                </a:lnTo>
                <a:lnTo>
                  <a:pt x="787" y="1048499"/>
                </a:lnTo>
                <a:lnTo>
                  <a:pt x="44" y="1046810"/>
                </a:lnTo>
                <a:lnTo>
                  <a:pt x="0" y="1042987"/>
                </a:lnTo>
                <a:lnTo>
                  <a:pt x="787" y="1041107"/>
                </a:lnTo>
                <a:lnTo>
                  <a:pt x="2133" y="1039863"/>
                </a:lnTo>
                <a:lnTo>
                  <a:pt x="4902" y="1037081"/>
                </a:lnTo>
                <a:lnTo>
                  <a:pt x="9525" y="1037081"/>
                </a:lnTo>
                <a:lnTo>
                  <a:pt x="12242" y="1039863"/>
                </a:lnTo>
                <a:lnTo>
                  <a:pt x="13538" y="1041107"/>
                </a:lnTo>
                <a:lnTo>
                  <a:pt x="14325" y="1042987"/>
                </a:lnTo>
                <a:lnTo>
                  <a:pt x="14325" y="1046810"/>
                </a:lnTo>
                <a:lnTo>
                  <a:pt x="13538" y="1048600"/>
                </a:lnTo>
                <a:lnTo>
                  <a:pt x="12242" y="1049985"/>
                </a:lnTo>
                <a:lnTo>
                  <a:pt x="10909" y="1051229"/>
                </a:lnTo>
                <a:lnTo>
                  <a:pt x="9118" y="1052017"/>
                </a:lnTo>
                <a:close/>
              </a:path>
              <a:path w="2089150" h="2089150">
                <a:moveTo>
                  <a:pt x="1044270" y="14935"/>
                </a:moveTo>
                <a:lnTo>
                  <a:pt x="1042289" y="14935"/>
                </a:lnTo>
                <a:lnTo>
                  <a:pt x="1040549" y="14135"/>
                </a:lnTo>
                <a:lnTo>
                  <a:pt x="1037869" y="11468"/>
                </a:lnTo>
                <a:lnTo>
                  <a:pt x="1037081" y="9626"/>
                </a:lnTo>
                <a:lnTo>
                  <a:pt x="1037103" y="5803"/>
                </a:lnTo>
                <a:lnTo>
                  <a:pt x="1037869" y="4025"/>
                </a:lnTo>
                <a:lnTo>
                  <a:pt x="1039164" y="2628"/>
                </a:lnTo>
                <a:lnTo>
                  <a:pt x="1041895" y="0"/>
                </a:lnTo>
                <a:lnTo>
                  <a:pt x="1046606" y="0"/>
                </a:lnTo>
                <a:lnTo>
                  <a:pt x="1049286" y="2628"/>
                </a:lnTo>
                <a:lnTo>
                  <a:pt x="1050620" y="4025"/>
                </a:lnTo>
                <a:lnTo>
                  <a:pt x="1051420" y="5803"/>
                </a:lnTo>
                <a:lnTo>
                  <a:pt x="1051420" y="9626"/>
                </a:lnTo>
                <a:lnTo>
                  <a:pt x="1050620" y="11468"/>
                </a:lnTo>
                <a:lnTo>
                  <a:pt x="1049286" y="12750"/>
                </a:lnTo>
                <a:lnTo>
                  <a:pt x="1047889" y="14135"/>
                </a:lnTo>
                <a:lnTo>
                  <a:pt x="1046162" y="14884"/>
                </a:lnTo>
                <a:lnTo>
                  <a:pt x="1044270" y="14935"/>
                </a:lnTo>
                <a:close/>
              </a:path>
              <a:path w="2089150" h="2089150">
                <a:moveTo>
                  <a:pt x="2083346" y="1052017"/>
                </a:moveTo>
                <a:lnTo>
                  <a:pt x="2079371" y="1052017"/>
                </a:lnTo>
                <a:lnTo>
                  <a:pt x="2077631" y="1051229"/>
                </a:lnTo>
                <a:lnTo>
                  <a:pt x="2075002" y="1048600"/>
                </a:lnTo>
                <a:lnTo>
                  <a:pt x="2074257" y="1046810"/>
                </a:lnTo>
                <a:lnTo>
                  <a:pt x="2074214" y="1042987"/>
                </a:lnTo>
                <a:lnTo>
                  <a:pt x="2075002" y="1041107"/>
                </a:lnTo>
                <a:lnTo>
                  <a:pt x="2079028" y="1037081"/>
                </a:lnTo>
                <a:lnTo>
                  <a:pt x="2083790" y="1037081"/>
                </a:lnTo>
                <a:lnTo>
                  <a:pt x="2086470" y="1039863"/>
                </a:lnTo>
                <a:lnTo>
                  <a:pt x="2087752" y="1041107"/>
                </a:lnTo>
                <a:lnTo>
                  <a:pt x="2088553" y="1042987"/>
                </a:lnTo>
                <a:lnTo>
                  <a:pt x="2088553" y="1046810"/>
                </a:lnTo>
                <a:lnTo>
                  <a:pt x="2087752" y="1048600"/>
                </a:lnTo>
                <a:lnTo>
                  <a:pt x="2086368" y="1049985"/>
                </a:lnTo>
                <a:lnTo>
                  <a:pt x="2085073" y="1051229"/>
                </a:lnTo>
                <a:lnTo>
                  <a:pt x="2083346" y="1052017"/>
                </a:lnTo>
                <a:close/>
              </a:path>
            </a:pathLst>
          </a:custGeom>
          <a:solidFill>
            <a:srgbClr val="A18F62"/>
          </a:solidFill>
        </p:spPr>
        <p:txBody>
          <a:bodyPr wrap="square" lIns="0" tIns="0" rIns="0" bIns="0" rtlCol="0"/>
          <a:lstStyle/>
          <a:p>
            <a:endParaRPr/>
          </a:p>
        </p:txBody>
      </p:sp>
      <p:sp>
        <p:nvSpPr>
          <p:cNvPr id="5" name="object 5"/>
          <p:cNvSpPr/>
          <p:nvPr/>
        </p:nvSpPr>
        <p:spPr>
          <a:xfrm>
            <a:off x="1545526" y="2831452"/>
            <a:ext cx="2089150" cy="2089150"/>
          </a:xfrm>
          <a:custGeom>
            <a:avLst/>
            <a:gdLst/>
            <a:ahLst/>
            <a:cxnLst/>
            <a:rect l="l" t="t" r="r" b="b"/>
            <a:pathLst>
              <a:path w="2089150" h="2089150">
                <a:moveTo>
                  <a:pt x="1087488" y="2088261"/>
                </a:moveTo>
                <a:lnTo>
                  <a:pt x="1083322" y="2088261"/>
                </a:lnTo>
                <a:lnTo>
                  <a:pt x="1080198" y="2085187"/>
                </a:lnTo>
                <a:lnTo>
                  <a:pt x="1079804" y="2077440"/>
                </a:lnTo>
                <a:lnTo>
                  <a:pt x="1082827" y="2074125"/>
                </a:lnTo>
                <a:lnTo>
                  <a:pt x="1086891" y="2073922"/>
                </a:lnTo>
                <a:lnTo>
                  <a:pt x="1090815" y="2073821"/>
                </a:lnTo>
                <a:lnTo>
                  <a:pt x="1094143" y="2076843"/>
                </a:lnTo>
                <a:lnTo>
                  <a:pt x="1094262" y="2081364"/>
                </a:lnTo>
                <a:lnTo>
                  <a:pt x="1094435" y="2084692"/>
                </a:lnTo>
                <a:lnTo>
                  <a:pt x="1091412" y="2088057"/>
                </a:lnTo>
                <a:lnTo>
                  <a:pt x="1087488" y="2088261"/>
                </a:lnTo>
                <a:close/>
              </a:path>
              <a:path w="2089150" h="2089150">
                <a:moveTo>
                  <a:pt x="1130452" y="2085581"/>
                </a:moveTo>
                <a:lnTo>
                  <a:pt x="1126236" y="2085581"/>
                </a:lnTo>
                <a:lnTo>
                  <a:pt x="1123111" y="2082850"/>
                </a:lnTo>
                <a:lnTo>
                  <a:pt x="1122807" y="2079129"/>
                </a:lnTo>
                <a:lnTo>
                  <a:pt x="1122413" y="2075116"/>
                </a:lnTo>
                <a:lnTo>
                  <a:pt x="1125347" y="2071636"/>
                </a:lnTo>
                <a:lnTo>
                  <a:pt x="1133233" y="2071090"/>
                </a:lnTo>
                <a:lnTo>
                  <a:pt x="1136650" y="2073922"/>
                </a:lnTo>
                <a:lnTo>
                  <a:pt x="1137056" y="2077935"/>
                </a:lnTo>
                <a:lnTo>
                  <a:pt x="1137348" y="2081758"/>
                </a:lnTo>
                <a:lnTo>
                  <a:pt x="1134376" y="2085289"/>
                </a:lnTo>
                <a:lnTo>
                  <a:pt x="1130452" y="2085581"/>
                </a:lnTo>
                <a:close/>
              </a:path>
              <a:path w="2089150" h="2089150">
                <a:moveTo>
                  <a:pt x="1172870" y="2081263"/>
                </a:moveTo>
                <a:lnTo>
                  <a:pt x="1168946" y="2081263"/>
                </a:lnTo>
                <a:lnTo>
                  <a:pt x="1165923" y="2078634"/>
                </a:lnTo>
                <a:lnTo>
                  <a:pt x="1165428" y="2075014"/>
                </a:lnTo>
                <a:lnTo>
                  <a:pt x="1164932" y="2071090"/>
                </a:lnTo>
                <a:lnTo>
                  <a:pt x="1167765" y="2067521"/>
                </a:lnTo>
                <a:lnTo>
                  <a:pt x="1175550" y="2066531"/>
                </a:lnTo>
                <a:lnTo>
                  <a:pt x="1179169" y="2069312"/>
                </a:lnTo>
                <a:lnTo>
                  <a:pt x="1180160" y="2077148"/>
                </a:lnTo>
                <a:lnTo>
                  <a:pt x="1177290" y="2080666"/>
                </a:lnTo>
                <a:lnTo>
                  <a:pt x="1173365" y="2081161"/>
                </a:lnTo>
                <a:lnTo>
                  <a:pt x="1173060" y="2081161"/>
                </a:lnTo>
                <a:lnTo>
                  <a:pt x="1172870" y="2081263"/>
                </a:lnTo>
                <a:close/>
              </a:path>
              <a:path w="2089150" h="2089150">
                <a:moveTo>
                  <a:pt x="1211465" y="2075116"/>
                </a:moveTo>
                <a:lnTo>
                  <a:pt x="1208493" y="2072627"/>
                </a:lnTo>
                <a:lnTo>
                  <a:pt x="1207947" y="2069109"/>
                </a:lnTo>
                <a:lnTo>
                  <a:pt x="1207249" y="2065235"/>
                </a:lnTo>
                <a:lnTo>
                  <a:pt x="1209878" y="2061514"/>
                </a:lnTo>
                <a:lnTo>
                  <a:pt x="1213802" y="2060930"/>
                </a:lnTo>
                <a:lnTo>
                  <a:pt x="1217663" y="2060282"/>
                </a:lnTo>
                <a:lnTo>
                  <a:pt x="1221384" y="2062911"/>
                </a:lnTo>
                <a:lnTo>
                  <a:pt x="1221981" y="2066823"/>
                </a:lnTo>
                <a:lnTo>
                  <a:pt x="1222629" y="2070696"/>
                </a:lnTo>
                <a:lnTo>
                  <a:pt x="1220000" y="2074417"/>
                </a:lnTo>
                <a:lnTo>
                  <a:pt x="1216075" y="2074964"/>
                </a:lnTo>
                <a:lnTo>
                  <a:pt x="1215682" y="2075065"/>
                </a:lnTo>
                <a:lnTo>
                  <a:pt x="1211465" y="2075116"/>
                </a:lnTo>
                <a:close/>
              </a:path>
              <a:path w="2089150" h="2089150">
                <a:moveTo>
                  <a:pt x="1258100" y="2067229"/>
                </a:moveTo>
                <a:lnTo>
                  <a:pt x="1253782" y="2067229"/>
                </a:lnTo>
                <a:lnTo>
                  <a:pt x="1250759" y="2064994"/>
                </a:lnTo>
                <a:lnTo>
                  <a:pt x="1250061" y="2061514"/>
                </a:lnTo>
                <a:lnTo>
                  <a:pt x="1249260" y="2057704"/>
                </a:lnTo>
                <a:lnTo>
                  <a:pt x="1251699" y="2053882"/>
                </a:lnTo>
                <a:lnTo>
                  <a:pt x="1259484" y="2052345"/>
                </a:lnTo>
                <a:lnTo>
                  <a:pt x="1263307" y="2054771"/>
                </a:lnTo>
                <a:lnTo>
                  <a:pt x="1264056" y="2058695"/>
                </a:lnTo>
                <a:lnTo>
                  <a:pt x="1264843" y="2062518"/>
                </a:lnTo>
                <a:lnTo>
                  <a:pt x="1262418" y="2066277"/>
                </a:lnTo>
                <a:lnTo>
                  <a:pt x="1258100" y="2067229"/>
                </a:lnTo>
                <a:close/>
              </a:path>
              <a:path w="2089150" h="2089150">
                <a:moveTo>
                  <a:pt x="1299425" y="2057653"/>
                </a:moveTo>
                <a:lnTo>
                  <a:pt x="1295603" y="2057653"/>
                </a:lnTo>
                <a:lnTo>
                  <a:pt x="1292720" y="2055469"/>
                </a:lnTo>
                <a:lnTo>
                  <a:pt x="1291983" y="2052243"/>
                </a:lnTo>
                <a:lnTo>
                  <a:pt x="1290993" y="2048370"/>
                </a:lnTo>
                <a:lnTo>
                  <a:pt x="1293215" y="2044560"/>
                </a:lnTo>
                <a:lnTo>
                  <a:pt x="1297089" y="2043607"/>
                </a:lnTo>
                <a:lnTo>
                  <a:pt x="1300911" y="2042617"/>
                </a:lnTo>
                <a:lnTo>
                  <a:pt x="1304836" y="2044953"/>
                </a:lnTo>
                <a:lnTo>
                  <a:pt x="1305826" y="2048725"/>
                </a:lnTo>
                <a:lnTo>
                  <a:pt x="1306817" y="2052637"/>
                </a:lnTo>
                <a:lnTo>
                  <a:pt x="1304429" y="2056460"/>
                </a:lnTo>
                <a:lnTo>
                  <a:pt x="1300607" y="2057450"/>
                </a:lnTo>
                <a:lnTo>
                  <a:pt x="1299425" y="2057653"/>
                </a:lnTo>
                <a:close/>
              </a:path>
              <a:path w="2089150" h="2089150">
                <a:moveTo>
                  <a:pt x="1340840" y="2046236"/>
                </a:moveTo>
                <a:lnTo>
                  <a:pt x="1337119" y="2046236"/>
                </a:lnTo>
                <a:lnTo>
                  <a:pt x="1334300" y="2044255"/>
                </a:lnTo>
                <a:lnTo>
                  <a:pt x="1333249" y="2040928"/>
                </a:lnTo>
                <a:lnTo>
                  <a:pt x="1332217" y="2037410"/>
                </a:lnTo>
                <a:lnTo>
                  <a:pt x="1334350" y="2033397"/>
                </a:lnTo>
                <a:lnTo>
                  <a:pt x="1338122" y="2032304"/>
                </a:lnTo>
                <a:lnTo>
                  <a:pt x="1341932" y="2031111"/>
                </a:lnTo>
                <a:lnTo>
                  <a:pt x="1345857" y="2033397"/>
                </a:lnTo>
                <a:lnTo>
                  <a:pt x="1347130" y="2037410"/>
                </a:lnTo>
                <a:lnTo>
                  <a:pt x="1348092" y="2040928"/>
                </a:lnTo>
                <a:lnTo>
                  <a:pt x="1345958" y="2044852"/>
                </a:lnTo>
                <a:lnTo>
                  <a:pt x="1341539" y="2046135"/>
                </a:lnTo>
                <a:lnTo>
                  <a:pt x="1340840" y="2046236"/>
                </a:lnTo>
                <a:close/>
              </a:path>
              <a:path w="2089150" h="2089150">
                <a:moveTo>
                  <a:pt x="1381874" y="2033193"/>
                </a:moveTo>
                <a:lnTo>
                  <a:pt x="1378153" y="2033193"/>
                </a:lnTo>
                <a:lnTo>
                  <a:pt x="1375422" y="2031314"/>
                </a:lnTo>
                <a:lnTo>
                  <a:pt x="1374330" y="2028329"/>
                </a:lnTo>
                <a:lnTo>
                  <a:pt x="1373047" y="2024608"/>
                </a:lnTo>
                <a:lnTo>
                  <a:pt x="1375029" y="2020595"/>
                </a:lnTo>
                <a:lnTo>
                  <a:pt x="1378750" y="2019249"/>
                </a:lnTo>
                <a:lnTo>
                  <a:pt x="1382471" y="2017966"/>
                </a:lnTo>
                <a:lnTo>
                  <a:pt x="1386636" y="2019998"/>
                </a:lnTo>
                <a:lnTo>
                  <a:pt x="1387881" y="2023770"/>
                </a:lnTo>
                <a:lnTo>
                  <a:pt x="1389164" y="2027491"/>
                </a:lnTo>
                <a:lnTo>
                  <a:pt x="1387182" y="2031504"/>
                </a:lnTo>
                <a:lnTo>
                  <a:pt x="1382661" y="2033092"/>
                </a:lnTo>
                <a:lnTo>
                  <a:pt x="1381874" y="2033193"/>
                </a:lnTo>
                <a:close/>
              </a:path>
              <a:path w="2089150" h="2089150">
                <a:moveTo>
                  <a:pt x="1422311" y="2018360"/>
                </a:moveTo>
                <a:lnTo>
                  <a:pt x="1418590" y="2018360"/>
                </a:lnTo>
                <a:lnTo>
                  <a:pt x="1415859" y="2016671"/>
                </a:lnTo>
                <a:lnTo>
                  <a:pt x="1414767" y="2013851"/>
                </a:lnTo>
                <a:lnTo>
                  <a:pt x="1413319" y="2010219"/>
                </a:lnTo>
                <a:lnTo>
                  <a:pt x="1415161" y="2005952"/>
                </a:lnTo>
                <a:lnTo>
                  <a:pt x="1418780" y="2004618"/>
                </a:lnTo>
                <a:lnTo>
                  <a:pt x="1422552" y="2003132"/>
                </a:lnTo>
                <a:lnTo>
                  <a:pt x="1426667" y="2005012"/>
                </a:lnTo>
                <a:lnTo>
                  <a:pt x="1428115" y="2008631"/>
                </a:lnTo>
                <a:lnTo>
                  <a:pt x="1429499" y="2012353"/>
                </a:lnTo>
                <a:lnTo>
                  <a:pt x="1427708" y="2016480"/>
                </a:lnTo>
                <a:lnTo>
                  <a:pt x="1423987" y="2017864"/>
                </a:lnTo>
                <a:lnTo>
                  <a:pt x="1423200" y="2018258"/>
                </a:lnTo>
                <a:lnTo>
                  <a:pt x="1422311" y="2018360"/>
                </a:lnTo>
                <a:close/>
              </a:path>
              <a:path w="2089150" h="2089150">
                <a:moveTo>
                  <a:pt x="1462087" y="2001939"/>
                </a:moveTo>
                <a:lnTo>
                  <a:pt x="1458366" y="2001939"/>
                </a:lnTo>
                <a:lnTo>
                  <a:pt x="1455737" y="2000402"/>
                </a:lnTo>
                <a:lnTo>
                  <a:pt x="1454556" y="1997621"/>
                </a:lnTo>
                <a:lnTo>
                  <a:pt x="1452968" y="1994001"/>
                </a:lnTo>
                <a:lnTo>
                  <a:pt x="1454645" y="1989886"/>
                </a:lnTo>
                <a:lnTo>
                  <a:pt x="1458277" y="1988299"/>
                </a:lnTo>
                <a:lnTo>
                  <a:pt x="1461795" y="1986610"/>
                </a:lnTo>
                <a:lnTo>
                  <a:pt x="1466011" y="1988299"/>
                </a:lnTo>
                <a:lnTo>
                  <a:pt x="1467700" y="1991918"/>
                </a:lnTo>
                <a:lnTo>
                  <a:pt x="1469288" y="1995487"/>
                </a:lnTo>
                <a:lnTo>
                  <a:pt x="1467599" y="1999805"/>
                </a:lnTo>
                <a:lnTo>
                  <a:pt x="1463078" y="2001735"/>
                </a:lnTo>
                <a:lnTo>
                  <a:pt x="1462087" y="2001939"/>
                </a:lnTo>
                <a:close/>
              </a:path>
              <a:path w="2089150" h="2089150">
                <a:moveTo>
                  <a:pt x="1501178" y="1983879"/>
                </a:moveTo>
                <a:lnTo>
                  <a:pt x="1497457" y="1983879"/>
                </a:lnTo>
                <a:lnTo>
                  <a:pt x="1494878" y="1982393"/>
                </a:lnTo>
                <a:lnTo>
                  <a:pt x="1493596" y="1979866"/>
                </a:lnTo>
                <a:lnTo>
                  <a:pt x="1491957" y="1976335"/>
                </a:lnTo>
                <a:lnTo>
                  <a:pt x="1493342" y="1972030"/>
                </a:lnTo>
                <a:lnTo>
                  <a:pt x="1496961" y="1970239"/>
                </a:lnTo>
                <a:lnTo>
                  <a:pt x="1500492" y="1968601"/>
                </a:lnTo>
                <a:lnTo>
                  <a:pt x="1504708" y="1970036"/>
                </a:lnTo>
                <a:lnTo>
                  <a:pt x="1506486" y="1973567"/>
                </a:lnTo>
                <a:lnTo>
                  <a:pt x="1508226" y="1977136"/>
                </a:lnTo>
                <a:lnTo>
                  <a:pt x="1506740" y="1981352"/>
                </a:lnTo>
                <a:lnTo>
                  <a:pt x="1502130" y="1983638"/>
                </a:lnTo>
                <a:lnTo>
                  <a:pt x="1501178" y="1983879"/>
                </a:lnTo>
                <a:close/>
              </a:path>
              <a:path w="2089150" h="2089150">
                <a:moveTo>
                  <a:pt x="1539379" y="1964131"/>
                </a:moveTo>
                <a:lnTo>
                  <a:pt x="1535607" y="1964131"/>
                </a:lnTo>
                <a:lnTo>
                  <a:pt x="1533182" y="1962797"/>
                </a:lnTo>
                <a:lnTo>
                  <a:pt x="1530057" y="1956993"/>
                </a:lnTo>
                <a:lnTo>
                  <a:pt x="1531302" y="1952675"/>
                </a:lnTo>
                <a:lnTo>
                  <a:pt x="1534871" y="1950694"/>
                </a:lnTo>
                <a:lnTo>
                  <a:pt x="1538287" y="1948853"/>
                </a:lnTo>
                <a:lnTo>
                  <a:pt x="1542605" y="1950097"/>
                </a:lnTo>
                <a:lnTo>
                  <a:pt x="1546326" y="1957095"/>
                </a:lnTo>
                <a:lnTo>
                  <a:pt x="1545043" y="1961413"/>
                </a:lnTo>
                <a:lnTo>
                  <a:pt x="1540522" y="1963889"/>
                </a:lnTo>
                <a:lnTo>
                  <a:pt x="1539379" y="1964131"/>
                </a:lnTo>
                <a:close/>
              </a:path>
              <a:path w="2089150" h="2089150">
                <a:moveTo>
                  <a:pt x="1576793" y="1942960"/>
                </a:moveTo>
                <a:lnTo>
                  <a:pt x="1573022" y="1942960"/>
                </a:lnTo>
                <a:lnTo>
                  <a:pt x="1570685" y="1941664"/>
                </a:lnTo>
                <a:lnTo>
                  <a:pt x="1569402" y="1939429"/>
                </a:lnTo>
                <a:lnTo>
                  <a:pt x="1567357" y="1936102"/>
                </a:lnTo>
                <a:lnTo>
                  <a:pt x="1568399" y="1931644"/>
                </a:lnTo>
                <a:lnTo>
                  <a:pt x="1571879" y="1929612"/>
                </a:lnTo>
                <a:lnTo>
                  <a:pt x="1575206" y="1927618"/>
                </a:lnTo>
                <a:lnTo>
                  <a:pt x="1579613" y="1928710"/>
                </a:lnTo>
                <a:lnTo>
                  <a:pt x="1581556" y="1932139"/>
                </a:lnTo>
                <a:lnTo>
                  <a:pt x="1583639" y="1935518"/>
                </a:lnTo>
                <a:lnTo>
                  <a:pt x="1582547" y="1939925"/>
                </a:lnTo>
                <a:lnTo>
                  <a:pt x="1579118" y="1941868"/>
                </a:lnTo>
                <a:lnTo>
                  <a:pt x="1578025" y="1942553"/>
                </a:lnTo>
                <a:lnTo>
                  <a:pt x="1576793" y="1942960"/>
                </a:lnTo>
                <a:close/>
              </a:path>
              <a:path w="2089150" h="2089150">
                <a:moveTo>
                  <a:pt x="1613204" y="1920189"/>
                </a:moveTo>
                <a:lnTo>
                  <a:pt x="1609585" y="1920189"/>
                </a:lnTo>
                <a:lnTo>
                  <a:pt x="1607299" y="1918995"/>
                </a:lnTo>
                <a:lnTo>
                  <a:pt x="1605849" y="1916811"/>
                </a:lnTo>
                <a:lnTo>
                  <a:pt x="1603781" y="1913585"/>
                </a:lnTo>
                <a:lnTo>
                  <a:pt x="1604670" y="1909165"/>
                </a:lnTo>
                <a:lnTo>
                  <a:pt x="1607896" y="1906981"/>
                </a:lnTo>
                <a:lnTo>
                  <a:pt x="1611210" y="1904860"/>
                </a:lnTo>
                <a:lnTo>
                  <a:pt x="1615630" y="1905749"/>
                </a:lnTo>
                <a:lnTo>
                  <a:pt x="1617872" y="1909165"/>
                </a:lnTo>
                <a:lnTo>
                  <a:pt x="1619948" y="1912391"/>
                </a:lnTo>
                <a:lnTo>
                  <a:pt x="1619059" y="1916811"/>
                </a:lnTo>
                <a:lnTo>
                  <a:pt x="1614538" y="1919782"/>
                </a:lnTo>
                <a:lnTo>
                  <a:pt x="1613204" y="1920189"/>
                </a:lnTo>
                <a:close/>
              </a:path>
              <a:path w="2089150" h="2089150">
                <a:moveTo>
                  <a:pt x="1648726" y="1895919"/>
                </a:moveTo>
                <a:lnTo>
                  <a:pt x="1645005" y="1895919"/>
                </a:lnTo>
                <a:lnTo>
                  <a:pt x="1642821" y="1894827"/>
                </a:lnTo>
                <a:lnTo>
                  <a:pt x="1641475" y="1892896"/>
                </a:lnTo>
                <a:lnTo>
                  <a:pt x="1639100" y="1889721"/>
                </a:lnTo>
                <a:lnTo>
                  <a:pt x="1639887" y="1885213"/>
                </a:lnTo>
                <a:lnTo>
                  <a:pt x="1643113" y="1882978"/>
                </a:lnTo>
                <a:lnTo>
                  <a:pt x="1646237" y="1880692"/>
                </a:lnTo>
                <a:lnTo>
                  <a:pt x="1650809" y="1881390"/>
                </a:lnTo>
                <a:lnTo>
                  <a:pt x="1653032" y="1884616"/>
                </a:lnTo>
                <a:lnTo>
                  <a:pt x="1655318" y="1887791"/>
                </a:lnTo>
                <a:lnTo>
                  <a:pt x="1654619" y="1892300"/>
                </a:lnTo>
                <a:lnTo>
                  <a:pt x="1651406" y="1894535"/>
                </a:lnTo>
                <a:lnTo>
                  <a:pt x="1650212" y="1895424"/>
                </a:lnTo>
                <a:lnTo>
                  <a:pt x="1648726" y="1895919"/>
                </a:lnTo>
                <a:close/>
              </a:path>
              <a:path w="2089150" h="2089150">
                <a:moveTo>
                  <a:pt x="1679486" y="1870227"/>
                </a:moveTo>
                <a:lnTo>
                  <a:pt x="1677390" y="1869338"/>
                </a:lnTo>
                <a:lnTo>
                  <a:pt x="1676006" y="1867446"/>
                </a:lnTo>
                <a:lnTo>
                  <a:pt x="1673580" y="1864423"/>
                </a:lnTo>
                <a:lnTo>
                  <a:pt x="1674075" y="1859902"/>
                </a:lnTo>
                <a:lnTo>
                  <a:pt x="1677200" y="1857425"/>
                </a:lnTo>
                <a:lnTo>
                  <a:pt x="1680324" y="1855000"/>
                </a:lnTo>
                <a:lnTo>
                  <a:pt x="1684832" y="1855597"/>
                </a:lnTo>
                <a:lnTo>
                  <a:pt x="1687220" y="1858721"/>
                </a:lnTo>
                <a:lnTo>
                  <a:pt x="1689696" y="1861743"/>
                </a:lnTo>
                <a:lnTo>
                  <a:pt x="1689049" y="1866252"/>
                </a:lnTo>
                <a:lnTo>
                  <a:pt x="1686026" y="1868741"/>
                </a:lnTo>
                <a:lnTo>
                  <a:pt x="1684693" y="1869732"/>
                </a:lnTo>
                <a:lnTo>
                  <a:pt x="1683194" y="1870176"/>
                </a:lnTo>
                <a:lnTo>
                  <a:pt x="1681607" y="1870176"/>
                </a:lnTo>
                <a:lnTo>
                  <a:pt x="1679486" y="1870227"/>
                </a:lnTo>
                <a:close/>
              </a:path>
              <a:path w="2089150" h="2089150">
                <a:moveTo>
                  <a:pt x="1716493" y="1843087"/>
                </a:moveTo>
                <a:lnTo>
                  <a:pt x="1712810" y="1843087"/>
                </a:lnTo>
                <a:lnTo>
                  <a:pt x="1710880" y="1842350"/>
                </a:lnTo>
                <a:lnTo>
                  <a:pt x="1709394" y="1840661"/>
                </a:lnTo>
                <a:lnTo>
                  <a:pt x="1706867" y="1837588"/>
                </a:lnTo>
                <a:lnTo>
                  <a:pt x="1707261" y="1833067"/>
                </a:lnTo>
                <a:lnTo>
                  <a:pt x="1710283" y="1830539"/>
                </a:lnTo>
                <a:lnTo>
                  <a:pt x="1713217" y="1828012"/>
                </a:lnTo>
                <a:lnTo>
                  <a:pt x="1717725" y="1828355"/>
                </a:lnTo>
                <a:lnTo>
                  <a:pt x="1720303" y="1831428"/>
                </a:lnTo>
                <a:lnTo>
                  <a:pt x="1722843" y="1834362"/>
                </a:lnTo>
                <a:lnTo>
                  <a:pt x="1722437" y="1838921"/>
                </a:lnTo>
                <a:lnTo>
                  <a:pt x="1718119" y="1842642"/>
                </a:lnTo>
                <a:lnTo>
                  <a:pt x="1716493" y="1843087"/>
                </a:lnTo>
                <a:close/>
              </a:path>
              <a:path w="2089150" h="2089150">
                <a:moveTo>
                  <a:pt x="1748688" y="1814715"/>
                </a:moveTo>
                <a:lnTo>
                  <a:pt x="1745018" y="1814715"/>
                </a:lnTo>
                <a:lnTo>
                  <a:pt x="1743176" y="1813915"/>
                </a:lnTo>
                <a:lnTo>
                  <a:pt x="1741690" y="1812480"/>
                </a:lnTo>
                <a:lnTo>
                  <a:pt x="1739061" y="1809508"/>
                </a:lnTo>
                <a:lnTo>
                  <a:pt x="1739264" y="1804987"/>
                </a:lnTo>
                <a:lnTo>
                  <a:pt x="1742084" y="1802358"/>
                </a:lnTo>
                <a:lnTo>
                  <a:pt x="1745018" y="1799729"/>
                </a:lnTo>
                <a:lnTo>
                  <a:pt x="1749577" y="1799932"/>
                </a:lnTo>
                <a:lnTo>
                  <a:pt x="1752206" y="1802752"/>
                </a:lnTo>
                <a:lnTo>
                  <a:pt x="1754835" y="1805736"/>
                </a:lnTo>
                <a:lnTo>
                  <a:pt x="1754733" y="1810245"/>
                </a:lnTo>
                <a:lnTo>
                  <a:pt x="1751812" y="1812874"/>
                </a:lnTo>
                <a:lnTo>
                  <a:pt x="1750415" y="1814169"/>
                </a:lnTo>
                <a:lnTo>
                  <a:pt x="1748688" y="1814715"/>
                </a:lnTo>
                <a:close/>
              </a:path>
              <a:path w="2089150" h="2089150">
                <a:moveTo>
                  <a:pt x="1779689" y="1785099"/>
                </a:moveTo>
                <a:lnTo>
                  <a:pt x="1776069" y="1785099"/>
                </a:lnTo>
                <a:lnTo>
                  <a:pt x="1774189" y="1784400"/>
                </a:lnTo>
                <a:lnTo>
                  <a:pt x="1770062" y="1780184"/>
                </a:lnTo>
                <a:lnTo>
                  <a:pt x="1770062" y="1775675"/>
                </a:lnTo>
                <a:lnTo>
                  <a:pt x="1772843" y="1772945"/>
                </a:lnTo>
                <a:lnTo>
                  <a:pt x="1775675" y="1770062"/>
                </a:lnTo>
                <a:lnTo>
                  <a:pt x="1780184" y="1770062"/>
                </a:lnTo>
                <a:lnTo>
                  <a:pt x="1782914" y="1772945"/>
                </a:lnTo>
                <a:lnTo>
                  <a:pt x="1785696" y="1775675"/>
                </a:lnTo>
                <a:lnTo>
                  <a:pt x="1785696" y="1780184"/>
                </a:lnTo>
                <a:lnTo>
                  <a:pt x="1781530" y="1784400"/>
                </a:lnTo>
                <a:lnTo>
                  <a:pt x="1779689" y="1785099"/>
                </a:lnTo>
                <a:close/>
              </a:path>
              <a:path w="2089150" h="2089150">
                <a:moveTo>
                  <a:pt x="1809407" y="1754136"/>
                </a:moveTo>
                <a:lnTo>
                  <a:pt x="1805787" y="1754136"/>
                </a:lnTo>
                <a:lnTo>
                  <a:pt x="1804149" y="1753450"/>
                </a:lnTo>
                <a:lnTo>
                  <a:pt x="1802663" y="1752307"/>
                </a:lnTo>
                <a:lnTo>
                  <a:pt x="1799831" y="1749577"/>
                </a:lnTo>
                <a:lnTo>
                  <a:pt x="1799628" y="1745018"/>
                </a:lnTo>
                <a:lnTo>
                  <a:pt x="1802257" y="1742186"/>
                </a:lnTo>
                <a:lnTo>
                  <a:pt x="1804936" y="1739252"/>
                </a:lnTo>
                <a:lnTo>
                  <a:pt x="1809457" y="1739061"/>
                </a:lnTo>
                <a:lnTo>
                  <a:pt x="1812378" y="1741690"/>
                </a:lnTo>
                <a:lnTo>
                  <a:pt x="1815312" y="1744421"/>
                </a:lnTo>
                <a:lnTo>
                  <a:pt x="1815414" y="1748929"/>
                </a:lnTo>
                <a:lnTo>
                  <a:pt x="1812785" y="1751812"/>
                </a:lnTo>
                <a:lnTo>
                  <a:pt x="1811388" y="1753400"/>
                </a:lnTo>
                <a:lnTo>
                  <a:pt x="1809407" y="1754136"/>
                </a:lnTo>
                <a:close/>
              </a:path>
              <a:path w="2089150" h="2089150">
                <a:moveTo>
                  <a:pt x="1837880" y="1722043"/>
                </a:moveTo>
                <a:lnTo>
                  <a:pt x="1834261" y="1722043"/>
                </a:lnTo>
                <a:lnTo>
                  <a:pt x="1832622" y="1721446"/>
                </a:lnTo>
                <a:lnTo>
                  <a:pt x="1831339" y="1720303"/>
                </a:lnTo>
                <a:lnTo>
                  <a:pt x="1828253" y="1717725"/>
                </a:lnTo>
                <a:lnTo>
                  <a:pt x="1827911" y="1713306"/>
                </a:lnTo>
                <a:lnTo>
                  <a:pt x="1833016" y="1707210"/>
                </a:lnTo>
                <a:lnTo>
                  <a:pt x="1837537" y="1706816"/>
                </a:lnTo>
                <a:lnTo>
                  <a:pt x="1843493" y="1711921"/>
                </a:lnTo>
                <a:lnTo>
                  <a:pt x="1843887" y="1716443"/>
                </a:lnTo>
                <a:lnTo>
                  <a:pt x="1839963" y="1721154"/>
                </a:lnTo>
                <a:lnTo>
                  <a:pt x="1837880" y="1722043"/>
                </a:lnTo>
                <a:close/>
              </a:path>
              <a:path w="2089150" h="2089150">
                <a:moveTo>
                  <a:pt x="1864969" y="1688807"/>
                </a:moveTo>
                <a:lnTo>
                  <a:pt x="1862937" y="1688807"/>
                </a:lnTo>
                <a:lnTo>
                  <a:pt x="1861350" y="1688757"/>
                </a:lnTo>
                <a:lnTo>
                  <a:pt x="1859813" y="1688312"/>
                </a:lnTo>
                <a:lnTo>
                  <a:pt x="1858518" y="1687322"/>
                </a:lnTo>
                <a:lnTo>
                  <a:pt x="1855393" y="1684832"/>
                </a:lnTo>
                <a:lnTo>
                  <a:pt x="1854898" y="1680324"/>
                </a:lnTo>
                <a:lnTo>
                  <a:pt x="1857235" y="1677200"/>
                </a:lnTo>
                <a:lnTo>
                  <a:pt x="1859711" y="1674164"/>
                </a:lnTo>
                <a:lnTo>
                  <a:pt x="1864220" y="1673580"/>
                </a:lnTo>
                <a:lnTo>
                  <a:pt x="1870379" y="1678381"/>
                </a:lnTo>
                <a:lnTo>
                  <a:pt x="1870976" y="1682902"/>
                </a:lnTo>
                <a:lnTo>
                  <a:pt x="1867153" y="1687817"/>
                </a:lnTo>
                <a:lnTo>
                  <a:pt x="1864969" y="1688807"/>
                </a:lnTo>
                <a:close/>
              </a:path>
              <a:path w="2089150" h="2089150">
                <a:moveTo>
                  <a:pt x="1890712" y="1654428"/>
                </a:moveTo>
                <a:lnTo>
                  <a:pt x="1887093" y="1654428"/>
                </a:lnTo>
                <a:lnTo>
                  <a:pt x="1885607" y="1654035"/>
                </a:lnTo>
                <a:lnTo>
                  <a:pt x="1884311" y="1653133"/>
                </a:lnTo>
                <a:lnTo>
                  <a:pt x="1881187" y="1650758"/>
                </a:lnTo>
                <a:lnTo>
                  <a:pt x="1880400" y="1646389"/>
                </a:lnTo>
                <a:lnTo>
                  <a:pt x="1885010" y="1639989"/>
                </a:lnTo>
                <a:lnTo>
                  <a:pt x="1889480" y="1639201"/>
                </a:lnTo>
                <a:lnTo>
                  <a:pt x="1892706" y="1641424"/>
                </a:lnTo>
                <a:lnTo>
                  <a:pt x="1895919" y="1643811"/>
                </a:lnTo>
                <a:lnTo>
                  <a:pt x="1896618" y="1648218"/>
                </a:lnTo>
                <a:lnTo>
                  <a:pt x="1894332" y="1651444"/>
                </a:lnTo>
                <a:lnTo>
                  <a:pt x="1892998" y="1653438"/>
                </a:lnTo>
                <a:lnTo>
                  <a:pt x="1890712" y="1654428"/>
                </a:lnTo>
                <a:close/>
              </a:path>
              <a:path w="2089150" h="2089150">
                <a:moveTo>
                  <a:pt x="1911350" y="1619110"/>
                </a:moveTo>
                <a:lnTo>
                  <a:pt x="1910067" y="1618703"/>
                </a:lnTo>
                <a:lnTo>
                  <a:pt x="1908700" y="1617967"/>
                </a:lnTo>
                <a:lnTo>
                  <a:pt x="1905546" y="1615732"/>
                </a:lnTo>
                <a:lnTo>
                  <a:pt x="1904555" y="1611312"/>
                </a:lnTo>
                <a:lnTo>
                  <a:pt x="1908873" y="1604772"/>
                </a:lnTo>
                <a:lnTo>
                  <a:pt x="1913293" y="1603870"/>
                </a:lnTo>
                <a:lnTo>
                  <a:pt x="1916658" y="1606003"/>
                </a:lnTo>
                <a:lnTo>
                  <a:pt x="1919986" y="1608188"/>
                </a:lnTo>
                <a:lnTo>
                  <a:pt x="1920875" y="1612607"/>
                </a:lnTo>
                <a:lnTo>
                  <a:pt x="1918690" y="1615833"/>
                </a:lnTo>
                <a:lnTo>
                  <a:pt x="1917306" y="1617967"/>
                </a:lnTo>
                <a:lnTo>
                  <a:pt x="1915071" y="1619059"/>
                </a:lnTo>
                <a:lnTo>
                  <a:pt x="1912747" y="1619059"/>
                </a:lnTo>
                <a:lnTo>
                  <a:pt x="1911350" y="1619110"/>
                </a:lnTo>
                <a:close/>
              </a:path>
              <a:path w="2089150" h="2089150">
                <a:moveTo>
                  <a:pt x="1937842" y="1582839"/>
                </a:moveTo>
                <a:lnTo>
                  <a:pt x="1934222" y="1582839"/>
                </a:lnTo>
                <a:lnTo>
                  <a:pt x="1932939" y="1582445"/>
                </a:lnTo>
                <a:lnTo>
                  <a:pt x="1931746" y="1581899"/>
                </a:lnTo>
                <a:lnTo>
                  <a:pt x="1928317" y="1579816"/>
                </a:lnTo>
                <a:lnTo>
                  <a:pt x="1927225" y="1575396"/>
                </a:lnTo>
                <a:lnTo>
                  <a:pt x="1929307" y="1572069"/>
                </a:lnTo>
                <a:lnTo>
                  <a:pt x="1931250" y="1568602"/>
                </a:lnTo>
                <a:lnTo>
                  <a:pt x="1935657" y="1567561"/>
                </a:lnTo>
                <a:lnTo>
                  <a:pt x="1939137" y="1569592"/>
                </a:lnTo>
                <a:lnTo>
                  <a:pt x="1942464" y="1571574"/>
                </a:lnTo>
                <a:lnTo>
                  <a:pt x="1943544" y="1575993"/>
                </a:lnTo>
                <a:lnTo>
                  <a:pt x="1941563" y="1579321"/>
                </a:lnTo>
                <a:lnTo>
                  <a:pt x="1940178" y="1581543"/>
                </a:lnTo>
                <a:lnTo>
                  <a:pt x="1937842" y="1582839"/>
                </a:lnTo>
                <a:close/>
              </a:path>
              <a:path w="2089150" h="2089150">
                <a:moveTo>
                  <a:pt x="1959025" y="1545628"/>
                </a:moveTo>
                <a:lnTo>
                  <a:pt x="1955406" y="1545628"/>
                </a:lnTo>
                <a:lnTo>
                  <a:pt x="1954212" y="1545336"/>
                </a:lnTo>
                <a:lnTo>
                  <a:pt x="1953171" y="1544739"/>
                </a:lnTo>
                <a:lnTo>
                  <a:pt x="1949703" y="1542910"/>
                </a:lnTo>
                <a:lnTo>
                  <a:pt x="1948459" y="1538592"/>
                </a:lnTo>
                <a:lnTo>
                  <a:pt x="1952180" y="1531594"/>
                </a:lnTo>
                <a:lnTo>
                  <a:pt x="1956498" y="1530350"/>
                </a:lnTo>
                <a:lnTo>
                  <a:pt x="1959927" y="1532191"/>
                </a:lnTo>
                <a:lnTo>
                  <a:pt x="1963496" y="1534020"/>
                </a:lnTo>
                <a:lnTo>
                  <a:pt x="1964728" y="1538389"/>
                </a:lnTo>
                <a:lnTo>
                  <a:pt x="1962899" y="1541906"/>
                </a:lnTo>
                <a:lnTo>
                  <a:pt x="1961603" y="1544243"/>
                </a:lnTo>
                <a:lnTo>
                  <a:pt x="1959025" y="1545628"/>
                </a:lnTo>
                <a:close/>
              </a:path>
              <a:path w="2089150" h="2089150">
                <a:moveTo>
                  <a:pt x="1978875" y="1507629"/>
                </a:moveTo>
                <a:lnTo>
                  <a:pt x="1975154" y="1507629"/>
                </a:lnTo>
                <a:lnTo>
                  <a:pt x="1974062" y="1507337"/>
                </a:lnTo>
                <a:lnTo>
                  <a:pt x="1969541" y="1505102"/>
                </a:lnTo>
                <a:lnTo>
                  <a:pt x="1968055" y="1500886"/>
                </a:lnTo>
                <a:lnTo>
                  <a:pt x="1969744" y="1497317"/>
                </a:lnTo>
                <a:lnTo>
                  <a:pt x="1971535" y="1493786"/>
                </a:lnTo>
                <a:lnTo>
                  <a:pt x="1975840" y="1492351"/>
                </a:lnTo>
                <a:lnTo>
                  <a:pt x="1979371" y="1494091"/>
                </a:lnTo>
                <a:lnTo>
                  <a:pt x="1982889" y="1495780"/>
                </a:lnTo>
                <a:lnTo>
                  <a:pt x="1984375" y="1500085"/>
                </a:lnTo>
                <a:lnTo>
                  <a:pt x="1981352" y="1506092"/>
                </a:lnTo>
                <a:lnTo>
                  <a:pt x="1978875" y="1507629"/>
                </a:lnTo>
                <a:close/>
              </a:path>
              <a:path w="2089150" h="2089150">
                <a:moveTo>
                  <a:pt x="1996935" y="1468793"/>
                </a:moveTo>
                <a:lnTo>
                  <a:pt x="1993214" y="1468793"/>
                </a:lnTo>
                <a:lnTo>
                  <a:pt x="1992210" y="1468589"/>
                </a:lnTo>
                <a:lnTo>
                  <a:pt x="1991372" y="1468196"/>
                </a:lnTo>
                <a:lnTo>
                  <a:pt x="1987702" y="1466608"/>
                </a:lnTo>
                <a:lnTo>
                  <a:pt x="1986064" y="1462392"/>
                </a:lnTo>
                <a:lnTo>
                  <a:pt x="1987702" y="1458861"/>
                </a:lnTo>
                <a:lnTo>
                  <a:pt x="1989289" y="1455242"/>
                </a:lnTo>
                <a:lnTo>
                  <a:pt x="1993506" y="1453553"/>
                </a:lnTo>
                <a:lnTo>
                  <a:pt x="2000694" y="1456677"/>
                </a:lnTo>
                <a:lnTo>
                  <a:pt x="2002332" y="1460893"/>
                </a:lnTo>
                <a:lnTo>
                  <a:pt x="2000796" y="1464576"/>
                </a:lnTo>
                <a:lnTo>
                  <a:pt x="1999614" y="1467205"/>
                </a:lnTo>
                <a:lnTo>
                  <a:pt x="1996935" y="1468793"/>
                </a:lnTo>
                <a:close/>
              </a:path>
              <a:path w="2089150" h="2089150">
                <a:moveTo>
                  <a:pt x="2013445" y="1429296"/>
                </a:moveTo>
                <a:lnTo>
                  <a:pt x="2009724" y="1429296"/>
                </a:lnTo>
                <a:lnTo>
                  <a:pt x="2008835" y="1429194"/>
                </a:lnTo>
                <a:lnTo>
                  <a:pt x="2007946" y="1428800"/>
                </a:lnTo>
                <a:lnTo>
                  <a:pt x="2004326" y="1427365"/>
                </a:lnTo>
                <a:lnTo>
                  <a:pt x="2002536" y="1423250"/>
                </a:lnTo>
                <a:lnTo>
                  <a:pt x="2003920" y="1419580"/>
                </a:lnTo>
                <a:lnTo>
                  <a:pt x="2005418" y="1415859"/>
                </a:lnTo>
                <a:lnTo>
                  <a:pt x="2009533" y="1414068"/>
                </a:lnTo>
                <a:lnTo>
                  <a:pt x="2013254" y="1415554"/>
                </a:lnTo>
                <a:lnTo>
                  <a:pt x="2016874" y="1416951"/>
                </a:lnTo>
                <a:lnTo>
                  <a:pt x="2018664" y="1421066"/>
                </a:lnTo>
                <a:lnTo>
                  <a:pt x="2017268" y="1424787"/>
                </a:lnTo>
                <a:lnTo>
                  <a:pt x="2016074" y="1427657"/>
                </a:lnTo>
                <a:lnTo>
                  <a:pt x="2013445" y="1429296"/>
                </a:lnTo>
                <a:close/>
              </a:path>
              <a:path w="2089150" h="2089150">
                <a:moveTo>
                  <a:pt x="2028278" y="1389062"/>
                </a:moveTo>
                <a:lnTo>
                  <a:pt x="2024507" y="1389062"/>
                </a:lnTo>
                <a:lnTo>
                  <a:pt x="2023770" y="1388960"/>
                </a:lnTo>
                <a:lnTo>
                  <a:pt x="2023071" y="1388668"/>
                </a:lnTo>
                <a:lnTo>
                  <a:pt x="2019350" y="1387373"/>
                </a:lnTo>
                <a:lnTo>
                  <a:pt x="2017268" y="1383360"/>
                </a:lnTo>
                <a:lnTo>
                  <a:pt x="2018664" y="1379639"/>
                </a:lnTo>
                <a:lnTo>
                  <a:pt x="2019846" y="1375917"/>
                </a:lnTo>
                <a:lnTo>
                  <a:pt x="2023960" y="1373936"/>
                </a:lnTo>
                <a:lnTo>
                  <a:pt x="2031403" y="1376514"/>
                </a:lnTo>
                <a:lnTo>
                  <a:pt x="2033397" y="1380477"/>
                </a:lnTo>
                <a:lnTo>
                  <a:pt x="2031111" y="1387182"/>
                </a:lnTo>
                <a:lnTo>
                  <a:pt x="2028278" y="1389062"/>
                </a:lnTo>
                <a:close/>
              </a:path>
              <a:path w="2089150" h="2089150">
                <a:moveTo>
                  <a:pt x="2041525" y="1348333"/>
                </a:moveTo>
                <a:lnTo>
                  <a:pt x="2037803" y="1348333"/>
                </a:lnTo>
                <a:lnTo>
                  <a:pt x="2037118" y="1348231"/>
                </a:lnTo>
                <a:lnTo>
                  <a:pt x="2036419" y="1347990"/>
                </a:lnTo>
                <a:lnTo>
                  <a:pt x="2032596" y="1346847"/>
                </a:lnTo>
                <a:lnTo>
                  <a:pt x="2030412" y="1342885"/>
                </a:lnTo>
                <a:lnTo>
                  <a:pt x="2031606" y="1339062"/>
                </a:lnTo>
                <a:lnTo>
                  <a:pt x="2032698" y="1335341"/>
                </a:lnTo>
                <a:lnTo>
                  <a:pt x="2036711" y="1333207"/>
                </a:lnTo>
                <a:lnTo>
                  <a:pt x="2044255" y="1335443"/>
                </a:lnTo>
                <a:lnTo>
                  <a:pt x="2046439" y="1339405"/>
                </a:lnTo>
                <a:lnTo>
                  <a:pt x="2045246" y="1343228"/>
                </a:lnTo>
                <a:lnTo>
                  <a:pt x="2044357" y="1346250"/>
                </a:lnTo>
                <a:lnTo>
                  <a:pt x="2041525" y="1348333"/>
                </a:lnTo>
                <a:close/>
              </a:path>
              <a:path w="2089150" h="2089150">
                <a:moveTo>
                  <a:pt x="2049170" y="1307007"/>
                </a:moveTo>
                <a:lnTo>
                  <a:pt x="2048573" y="1306868"/>
                </a:lnTo>
                <a:lnTo>
                  <a:pt x="2048027" y="1306766"/>
                </a:lnTo>
                <a:lnTo>
                  <a:pt x="2044153" y="1305826"/>
                </a:lnTo>
                <a:lnTo>
                  <a:pt x="2041931" y="1301851"/>
                </a:lnTo>
                <a:lnTo>
                  <a:pt x="2042946" y="1297736"/>
                </a:lnTo>
                <a:lnTo>
                  <a:pt x="2043861" y="1294206"/>
                </a:lnTo>
                <a:lnTo>
                  <a:pt x="2047684" y="1291983"/>
                </a:lnTo>
                <a:lnTo>
                  <a:pt x="2051494" y="1292923"/>
                </a:lnTo>
                <a:lnTo>
                  <a:pt x="2055368" y="1293812"/>
                </a:lnTo>
                <a:lnTo>
                  <a:pt x="2057704" y="1297736"/>
                </a:lnTo>
                <a:lnTo>
                  <a:pt x="2056633" y="1301851"/>
                </a:lnTo>
                <a:lnTo>
                  <a:pt x="2055812" y="1304823"/>
                </a:lnTo>
                <a:lnTo>
                  <a:pt x="2052993" y="1306956"/>
                </a:lnTo>
                <a:lnTo>
                  <a:pt x="2049767" y="1306956"/>
                </a:lnTo>
                <a:lnTo>
                  <a:pt x="2049170" y="1307007"/>
                </a:lnTo>
                <a:close/>
              </a:path>
              <a:path w="2089150" h="2089150">
                <a:moveTo>
                  <a:pt x="2062708" y="1265135"/>
                </a:moveTo>
                <a:lnTo>
                  <a:pt x="2058492" y="1265135"/>
                </a:lnTo>
                <a:lnTo>
                  <a:pt x="2054085" y="1264246"/>
                </a:lnTo>
                <a:lnTo>
                  <a:pt x="2051646" y="1260424"/>
                </a:lnTo>
                <a:lnTo>
                  <a:pt x="2052447" y="1256614"/>
                </a:lnTo>
                <a:lnTo>
                  <a:pt x="2053336" y="1252791"/>
                </a:lnTo>
                <a:lnTo>
                  <a:pt x="2057057" y="1250264"/>
                </a:lnTo>
                <a:lnTo>
                  <a:pt x="2060879" y="1251102"/>
                </a:lnTo>
                <a:lnTo>
                  <a:pt x="2064791" y="1251889"/>
                </a:lnTo>
                <a:lnTo>
                  <a:pt x="2067280" y="1255610"/>
                </a:lnTo>
                <a:lnTo>
                  <a:pt x="2065782" y="1262913"/>
                </a:lnTo>
                <a:lnTo>
                  <a:pt x="2062708" y="1265135"/>
                </a:lnTo>
                <a:close/>
              </a:path>
              <a:path w="2089150" h="2089150">
                <a:moveTo>
                  <a:pt x="2070798" y="1223022"/>
                </a:moveTo>
                <a:lnTo>
                  <a:pt x="2066531" y="1223022"/>
                </a:lnTo>
                <a:lnTo>
                  <a:pt x="2066188" y="1222921"/>
                </a:lnTo>
                <a:lnTo>
                  <a:pt x="2062264" y="1222324"/>
                </a:lnTo>
                <a:lnTo>
                  <a:pt x="2059686" y="1218653"/>
                </a:lnTo>
                <a:lnTo>
                  <a:pt x="2060282" y="1214793"/>
                </a:lnTo>
                <a:lnTo>
                  <a:pt x="2060930" y="1210868"/>
                </a:lnTo>
                <a:lnTo>
                  <a:pt x="2064600" y="1208189"/>
                </a:lnTo>
                <a:lnTo>
                  <a:pt x="2068512" y="1208887"/>
                </a:lnTo>
                <a:lnTo>
                  <a:pt x="2072436" y="1209484"/>
                </a:lnTo>
                <a:lnTo>
                  <a:pt x="2075014" y="1213205"/>
                </a:lnTo>
                <a:lnTo>
                  <a:pt x="2074418" y="1217066"/>
                </a:lnTo>
                <a:lnTo>
                  <a:pt x="2073821" y="1220597"/>
                </a:lnTo>
                <a:lnTo>
                  <a:pt x="2070798" y="1223022"/>
                </a:lnTo>
                <a:close/>
              </a:path>
              <a:path w="2089150" h="2089150">
                <a:moveTo>
                  <a:pt x="2077046" y="1180604"/>
                </a:moveTo>
                <a:lnTo>
                  <a:pt x="2072639" y="1180604"/>
                </a:lnTo>
                <a:lnTo>
                  <a:pt x="2068715" y="1180109"/>
                </a:lnTo>
                <a:lnTo>
                  <a:pt x="2065883" y="1176489"/>
                </a:lnTo>
                <a:lnTo>
                  <a:pt x="2066328" y="1172667"/>
                </a:lnTo>
                <a:lnTo>
                  <a:pt x="2066836" y="1168755"/>
                </a:lnTo>
                <a:lnTo>
                  <a:pt x="2070353" y="1165872"/>
                </a:lnTo>
                <a:lnTo>
                  <a:pt x="2078240" y="1166863"/>
                </a:lnTo>
                <a:lnTo>
                  <a:pt x="2081072" y="1170533"/>
                </a:lnTo>
                <a:lnTo>
                  <a:pt x="2080627" y="1174356"/>
                </a:lnTo>
                <a:lnTo>
                  <a:pt x="2080069" y="1177975"/>
                </a:lnTo>
                <a:lnTo>
                  <a:pt x="2077046" y="1180604"/>
                </a:lnTo>
                <a:close/>
              </a:path>
              <a:path w="2089150" h="2089150">
                <a:moveTo>
                  <a:pt x="2081466" y="1138047"/>
                </a:moveTo>
                <a:lnTo>
                  <a:pt x="2077250" y="1138047"/>
                </a:lnTo>
                <a:lnTo>
                  <a:pt x="2073325" y="1137742"/>
                </a:lnTo>
                <a:lnTo>
                  <a:pt x="2070404" y="1134173"/>
                </a:lnTo>
                <a:lnTo>
                  <a:pt x="2070798" y="1130249"/>
                </a:lnTo>
                <a:lnTo>
                  <a:pt x="2071090" y="1126337"/>
                </a:lnTo>
                <a:lnTo>
                  <a:pt x="2074519" y="1123403"/>
                </a:lnTo>
                <a:lnTo>
                  <a:pt x="2078443" y="1123810"/>
                </a:lnTo>
                <a:lnTo>
                  <a:pt x="2082355" y="1124102"/>
                </a:lnTo>
                <a:lnTo>
                  <a:pt x="2085339" y="1127518"/>
                </a:lnTo>
                <a:lnTo>
                  <a:pt x="2085035" y="1131442"/>
                </a:lnTo>
                <a:lnTo>
                  <a:pt x="2084641" y="1135164"/>
                </a:lnTo>
                <a:lnTo>
                  <a:pt x="2081466" y="1138047"/>
                </a:lnTo>
                <a:close/>
              </a:path>
              <a:path w="2089150" h="2089150">
                <a:moveTo>
                  <a:pt x="2084336" y="1095324"/>
                </a:moveTo>
                <a:lnTo>
                  <a:pt x="2080323" y="1095324"/>
                </a:lnTo>
                <a:lnTo>
                  <a:pt x="2080171" y="1095235"/>
                </a:lnTo>
                <a:lnTo>
                  <a:pt x="2076259" y="1095133"/>
                </a:lnTo>
                <a:lnTo>
                  <a:pt x="2073135" y="1091806"/>
                </a:lnTo>
                <a:lnTo>
                  <a:pt x="2073528" y="1083817"/>
                </a:lnTo>
                <a:lnTo>
                  <a:pt x="2076856" y="1080795"/>
                </a:lnTo>
                <a:lnTo>
                  <a:pt x="2084743" y="1081189"/>
                </a:lnTo>
                <a:lnTo>
                  <a:pt x="2087765" y="1084414"/>
                </a:lnTo>
                <a:lnTo>
                  <a:pt x="2087664" y="1088428"/>
                </a:lnTo>
                <a:lnTo>
                  <a:pt x="2087460" y="1092301"/>
                </a:lnTo>
                <a:lnTo>
                  <a:pt x="2084336" y="1095324"/>
                </a:lnTo>
                <a:close/>
              </a:path>
              <a:path w="2089150" h="2089150">
                <a:moveTo>
                  <a:pt x="2080768" y="1009103"/>
                </a:moveTo>
                <a:lnTo>
                  <a:pt x="2076653" y="1009103"/>
                </a:lnTo>
                <a:lnTo>
                  <a:pt x="2073528" y="1006182"/>
                </a:lnTo>
                <a:lnTo>
                  <a:pt x="2073325" y="1002258"/>
                </a:lnTo>
                <a:lnTo>
                  <a:pt x="2073224" y="998296"/>
                </a:lnTo>
                <a:lnTo>
                  <a:pt x="2076259" y="994968"/>
                </a:lnTo>
                <a:lnTo>
                  <a:pt x="2080171" y="994867"/>
                </a:lnTo>
                <a:lnTo>
                  <a:pt x="2084095" y="994676"/>
                </a:lnTo>
                <a:lnTo>
                  <a:pt x="2087460" y="997750"/>
                </a:lnTo>
                <a:lnTo>
                  <a:pt x="2087867" y="1005687"/>
                </a:lnTo>
                <a:lnTo>
                  <a:pt x="2084692" y="1009002"/>
                </a:lnTo>
                <a:lnTo>
                  <a:pt x="2080768" y="1009103"/>
                </a:lnTo>
                <a:close/>
              </a:path>
              <a:path w="2089150" h="2089150">
                <a:moveTo>
                  <a:pt x="2078443" y="966292"/>
                </a:moveTo>
                <a:lnTo>
                  <a:pt x="2074227" y="966292"/>
                </a:lnTo>
                <a:lnTo>
                  <a:pt x="2071090" y="963460"/>
                </a:lnTo>
                <a:lnTo>
                  <a:pt x="2070506" y="955928"/>
                </a:lnTo>
                <a:lnTo>
                  <a:pt x="2073427" y="952360"/>
                </a:lnTo>
                <a:lnTo>
                  <a:pt x="2077351" y="952055"/>
                </a:lnTo>
                <a:lnTo>
                  <a:pt x="2081263" y="951814"/>
                </a:lnTo>
                <a:lnTo>
                  <a:pt x="2084743" y="954735"/>
                </a:lnTo>
                <a:lnTo>
                  <a:pt x="2084984" y="958659"/>
                </a:lnTo>
                <a:lnTo>
                  <a:pt x="2085289" y="962571"/>
                </a:lnTo>
                <a:lnTo>
                  <a:pt x="2082355" y="966000"/>
                </a:lnTo>
                <a:lnTo>
                  <a:pt x="2078443" y="966292"/>
                </a:lnTo>
                <a:close/>
              </a:path>
              <a:path w="2089150" h="2089150">
                <a:moveTo>
                  <a:pt x="2074418" y="923734"/>
                </a:moveTo>
                <a:lnTo>
                  <a:pt x="2070011" y="923734"/>
                </a:lnTo>
                <a:lnTo>
                  <a:pt x="2066836" y="921054"/>
                </a:lnTo>
                <a:lnTo>
                  <a:pt x="2066480" y="917435"/>
                </a:lnTo>
                <a:lnTo>
                  <a:pt x="2065934" y="913511"/>
                </a:lnTo>
                <a:lnTo>
                  <a:pt x="2068715" y="909942"/>
                </a:lnTo>
                <a:lnTo>
                  <a:pt x="2072639" y="909485"/>
                </a:lnTo>
                <a:lnTo>
                  <a:pt x="2076551" y="908989"/>
                </a:lnTo>
                <a:lnTo>
                  <a:pt x="2080120" y="911821"/>
                </a:lnTo>
                <a:lnTo>
                  <a:pt x="2080615" y="915746"/>
                </a:lnTo>
                <a:lnTo>
                  <a:pt x="2081072" y="919606"/>
                </a:lnTo>
                <a:lnTo>
                  <a:pt x="2078342" y="923239"/>
                </a:lnTo>
                <a:lnTo>
                  <a:pt x="2074418" y="923734"/>
                </a:lnTo>
                <a:close/>
              </a:path>
              <a:path w="2089150" h="2089150">
                <a:moveTo>
                  <a:pt x="2068118" y="881316"/>
                </a:moveTo>
                <a:lnTo>
                  <a:pt x="2064003" y="881316"/>
                </a:lnTo>
                <a:lnTo>
                  <a:pt x="2060981" y="878827"/>
                </a:lnTo>
                <a:lnTo>
                  <a:pt x="2060384" y="875309"/>
                </a:lnTo>
                <a:lnTo>
                  <a:pt x="2059686" y="871385"/>
                </a:lnTo>
                <a:lnTo>
                  <a:pt x="2062314" y="867765"/>
                </a:lnTo>
                <a:lnTo>
                  <a:pt x="2066289" y="867168"/>
                </a:lnTo>
                <a:lnTo>
                  <a:pt x="2070100" y="866482"/>
                </a:lnTo>
                <a:lnTo>
                  <a:pt x="2073821" y="869111"/>
                </a:lnTo>
                <a:lnTo>
                  <a:pt x="2074418" y="873023"/>
                </a:lnTo>
                <a:lnTo>
                  <a:pt x="2075116" y="876846"/>
                </a:lnTo>
                <a:lnTo>
                  <a:pt x="2072436" y="880617"/>
                </a:lnTo>
                <a:lnTo>
                  <a:pt x="2068512" y="881214"/>
                </a:lnTo>
                <a:lnTo>
                  <a:pt x="2068118" y="881316"/>
                </a:lnTo>
                <a:close/>
              </a:path>
              <a:path w="2089150" h="2089150">
                <a:moveTo>
                  <a:pt x="2060486" y="839190"/>
                </a:moveTo>
                <a:lnTo>
                  <a:pt x="2056257" y="839190"/>
                </a:lnTo>
                <a:lnTo>
                  <a:pt x="2053183" y="836917"/>
                </a:lnTo>
                <a:lnTo>
                  <a:pt x="2052535" y="833488"/>
                </a:lnTo>
                <a:lnTo>
                  <a:pt x="2051748" y="829665"/>
                </a:lnTo>
                <a:lnTo>
                  <a:pt x="2054174" y="825855"/>
                </a:lnTo>
                <a:lnTo>
                  <a:pt x="2057996" y="825055"/>
                </a:lnTo>
                <a:lnTo>
                  <a:pt x="2061972" y="824268"/>
                </a:lnTo>
                <a:lnTo>
                  <a:pt x="2065693" y="826693"/>
                </a:lnTo>
                <a:lnTo>
                  <a:pt x="2066531" y="830567"/>
                </a:lnTo>
                <a:lnTo>
                  <a:pt x="2067331" y="834478"/>
                </a:lnTo>
                <a:lnTo>
                  <a:pt x="2064893" y="838200"/>
                </a:lnTo>
                <a:lnTo>
                  <a:pt x="2060981" y="839101"/>
                </a:lnTo>
                <a:lnTo>
                  <a:pt x="2060486" y="839190"/>
                </a:lnTo>
                <a:close/>
              </a:path>
              <a:path w="2089150" h="2089150">
                <a:moveTo>
                  <a:pt x="2050453" y="797471"/>
                </a:moveTo>
                <a:lnTo>
                  <a:pt x="2046732" y="797471"/>
                </a:lnTo>
                <a:lnTo>
                  <a:pt x="2043760" y="795286"/>
                </a:lnTo>
                <a:lnTo>
                  <a:pt x="2042020" y="788149"/>
                </a:lnTo>
                <a:lnTo>
                  <a:pt x="2044255" y="784275"/>
                </a:lnTo>
                <a:lnTo>
                  <a:pt x="2048179" y="783336"/>
                </a:lnTo>
                <a:lnTo>
                  <a:pt x="2052040" y="782345"/>
                </a:lnTo>
                <a:lnTo>
                  <a:pt x="2055863" y="784669"/>
                </a:lnTo>
                <a:lnTo>
                  <a:pt x="2056803" y="788492"/>
                </a:lnTo>
                <a:lnTo>
                  <a:pt x="2057806" y="792365"/>
                </a:lnTo>
                <a:lnTo>
                  <a:pt x="2055469" y="796277"/>
                </a:lnTo>
                <a:lnTo>
                  <a:pt x="2051646" y="797178"/>
                </a:lnTo>
                <a:lnTo>
                  <a:pt x="2051050" y="797369"/>
                </a:lnTo>
                <a:lnTo>
                  <a:pt x="2050453" y="797471"/>
                </a:lnTo>
                <a:close/>
              </a:path>
              <a:path w="2089150" h="2089150">
                <a:moveTo>
                  <a:pt x="2039251" y="756094"/>
                </a:moveTo>
                <a:lnTo>
                  <a:pt x="2035428" y="756094"/>
                </a:lnTo>
                <a:lnTo>
                  <a:pt x="2032596" y="754062"/>
                </a:lnTo>
                <a:lnTo>
                  <a:pt x="2031707" y="750938"/>
                </a:lnTo>
                <a:lnTo>
                  <a:pt x="2031621" y="750735"/>
                </a:lnTo>
                <a:lnTo>
                  <a:pt x="2030615" y="747166"/>
                </a:lnTo>
                <a:lnTo>
                  <a:pt x="2032698" y="743254"/>
                </a:lnTo>
                <a:lnTo>
                  <a:pt x="2040242" y="741019"/>
                </a:lnTo>
                <a:lnTo>
                  <a:pt x="2044255" y="743153"/>
                </a:lnTo>
                <a:lnTo>
                  <a:pt x="2045518" y="747166"/>
                </a:lnTo>
                <a:lnTo>
                  <a:pt x="2046541" y="750735"/>
                </a:lnTo>
                <a:lnTo>
                  <a:pt x="2044357" y="754659"/>
                </a:lnTo>
                <a:lnTo>
                  <a:pt x="2039937" y="756043"/>
                </a:lnTo>
                <a:lnTo>
                  <a:pt x="2039251" y="756094"/>
                </a:lnTo>
                <a:close/>
              </a:path>
              <a:path w="2089150" h="2089150">
                <a:moveTo>
                  <a:pt x="2031707" y="751039"/>
                </a:moveTo>
                <a:close/>
              </a:path>
              <a:path w="2089150" h="2089150">
                <a:moveTo>
                  <a:pt x="2026196" y="715175"/>
                </a:moveTo>
                <a:lnTo>
                  <a:pt x="2022475" y="715175"/>
                </a:lnTo>
                <a:lnTo>
                  <a:pt x="2019706" y="713333"/>
                </a:lnTo>
                <a:lnTo>
                  <a:pt x="2018753" y="710260"/>
                </a:lnTo>
                <a:lnTo>
                  <a:pt x="2017369" y="706640"/>
                </a:lnTo>
                <a:lnTo>
                  <a:pt x="2019452" y="702525"/>
                </a:lnTo>
                <a:lnTo>
                  <a:pt x="2023173" y="701230"/>
                </a:lnTo>
                <a:lnTo>
                  <a:pt x="2026894" y="699985"/>
                </a:lnTo>
                <a:lnTo>
                  <a:pt x="2030907" y="701928"/>
                </a:lnTo>
                <a:lnTo>
                  <a:pt x="2032203" y="705650"/>
                </a:lnTo>
                <a:lnTo>
                  <a:pt x="2033485" y="709422"/>
                </a:lnTo>
                <a:lnTo>
                  <a:pt x="2031504" y="713536"/>
                </a:lnTo>
                <a:lnTo>
                  <a:pt x="2027783" y="714768"/>
                </a:lnTo>
                <a:lnTo>
                  <a:pt x="2026196" y="715175"/>
                </a:lnTo>
                <a:close/>
              </a:path>
              <a:path w="2089150" h="2089150">
                <a:moveTo>
                  <a:pt x="2011464" y="674839"/>
                </a:moveTo>
                <a:lnTo>
                  <a:pt x="2007844" y="674839"/>
                </a:lnTo>
                <a:lnTo>
                  <a:pt x="2005114" y="673049"/>
                </a:lnTo>
                <a:lnTo>
                  <a:pt x="2002536" y="666610"/>
                </a:lnTo>
                <a:lnTo>
                  <a:pt x="2004415" y="662482"/>
                </a:lnTo>
                <a:lnTo>
                  <a:pt x="2008047" y="660996"/>
                </a:lnTo>
                <a:lnTo>
                  <a:pt x="2011667" y="659612"/>
                </a:lnTo>
                <a:lnTo>
                  <a:pt x="2015883" y="661390"/>
                </a:lnTo>
                <a:lnTo>
                  <a:pt x="2017268" y="665111"/>
                </a:lnTo>
                <a:lnTo>
                  <a:pt x="2018703" y="668731"/>
                </a:lnTo>
                <a:lnTo>
                  <a:pt x="2016975" y="672858"/>
                </a:lnTo>
                <a:lnTo>
                  <a:pt x="2013254" y="674344"/>
                </a:lnTo>
                <a:lnTo>
                  <a:pt x="2012353" y="674636"/>
                </a:lnTo>
                <a:lnTo>
                  <a:pt x="2011464" y="674839"/>
                </a:lnTo>
                <a:close/>
              </a:path>
              <a:path w="2089150" h="2089150">
                <a:moveTo>
                  <a:pt x="1995195" y="635203"/>
                </a:moveTo>
                <a:lnTo>
                  <a:pt x="1991474" y="635203"/>
                </a:lnTo>
                <a:lnTo>
                  <a:pt x="1988794" y="633514"/>
                </a:lnTo>
                <a:lnTo>
                  <a:pt x="1987600" y="630834"/>
                </a:lnTo>
                <a:lnTo>
                  <a:pt x="1986064" y="627214"/>
                </a:lnTo>
                <a:lnTo>
                  <a:pt x="1987702" y="622998"/>
                </a:lnTo>
                <a:lnTo>
                  <a:pt x="1994992" y="619874"/>
                </a:lnTo>
                <a:lnTo>
                  <a:pt x="1999107" y="621512"/>
                </a:lnTo>
                <a:lnTo>
                  <a:pt x="2000796" y="625182"/>
                </a:lnTo>
                <a:lnTo>
                  <a:pt x="2002332" y="628700"/>
                </a:lnTo>
                <a:lnTo>
                  <a:pt x="2000694" y="632917"/>
                </a:lnTo>
                <a:lnTo>
                  <a:pt x="1997024" y="634606"/>
                </a:lnTo>
                <a:lnTo>
                  <a:pt x="1996186" y="634949"/>
                </a:lnTo>
                <a:lnTo>
                  <a:pt x="1995195" y="635203"/>
                </a:lnTo>
                <a:close/>
              </a:path>
              <a:path w="2089150" h="2089150">
                <a:moveTo>
                  <a:pt x="1977237" y="596214"/>
                </a:moveTo>
                <a:lnTo>
                  <a:pt x="1973465" y="596214"/>
                </a:lnTo>
                <a:lnTo>
                  <a:pt x="1970938" y="594715"/>
                </a:lnTo>
                <a:lnTo>
                  <a:pt x="1969744" y="592188"/>
                </a:lnTo>
                <a:lnTo>
                  <a:pt x="1967953" y="588619"/>
                </a:lnTo>
                <a:lnTo>
                  <a:pt x="1969452" y="584403"/>
                </a:lnTo>
                <a:lnTo>
                  <a:pt x="1976539" y="580885"/>
                </a:lnTo>
                <a:lnTo>
                  <a:pt x="1980755" y="582371"/>
                </a:lnTo>
                <a:lnTo>
                  <a:pt x="1982495" y="585889"/>
                </a:lnTo>
                <a:lnTo>
                  <a:pt x="1984286" y="589406"/>
                </a:lnTo>
                <a:lnTo>
                  <a:pt x="1982787" y="593725"/>
                </a:lnTo>
                <a:lnTo>
                  <a:pt x="1978278" y="596011"/>
                </a:lnTo>
                <a:lnTo>
                  <a:pt x="1977237" y="596214"/>
                </a:lnTo>
                <a:close/>
              </a:path>
              <a:path w="2089150" h="2089150">
                <a:moveTo>
                  <a:pt x="1957590" y="558114"/>
                </a:moveTo>
                <a:lnTo>
                  <a:pt x="1953869" y="558114"/>
                </a:lnTo>
                <a:lnTo>
                  <a:pt x="1951393" y="556717"/>
                </a:lnTo>
                <a:lnTo>
                  <a:pt x="1948268" y="550862"/>
                </a:lnTo>
                <a:lnTo>
                  <a:pt x="1949500" y="546544"/>
                </a:lnTo>
                <a:lnTo>
                  <a:pt x="1953069" y="544664"/>
                </a:lnTo>
                <a:lnTo>
                  <a:pt x="1956498" y="542785"/>
                </a:lnTo>
                <a:lnTo>
                  <a:pt x="1960816" y="544067"/>
                </a:lnTo>
                <a:lnTo>
                  <a:pt x="1962696" y="547497"/>
                </a:lnTo>
                <a:lnTo>
                  <a:pt x="1964537" y="550964"/>
                </a:lnTo>
                <a:lnTo>
                  <a:pt x="1963293" y="555332"/>
                </a:lnTo>
                <a:lnTo>
                  <a:pt x="1959825" y="557212"/>
                </a:lnTo>
                <a:lnTo>
                  <a:pt x="1958784" y="557809"/>
                </a:lnTo>
                <a:lnTo>
                  <a:pt x="1957590" y="558114"/>
                </a:lnTo>
                <a:close/>
              </a:path>
              <a:path w="2089150" h="2089150">
                <a:moveTo>
                  <a:pt x="1936457" y="520801"/>
                </a:moveTo>
                <a:lnTo>
                  <a:pt x="1932736" y="520801"/>
                </a:lnTo>
                <a:lnTo>
                  <a:pt x="1930400" y="519506"/>
                </a:lnTo>
                <a:lnTo>
                  <a:pt x="1929015" y="517283"/>
                </a:lnTo>
                <a:lnTo>
                  <a:pt x="1927034" y="513905"/>
                </a:lnTo>
                <a:lnTo>
                  <a:pt x="1928126" y="509485"/>
                </a:lnTo>
                <a:lnTo>
                  <a:pt x="1934921" y="505472"/>
                </a:lnTo>
                <a:lnTo>
                  <a:pt x="1939328" y="506564"/>
                </a:lnTo>
                <a:lnTo>
                  <a:pt x="1941271" y="509981"/>
                </a:lnTo>
                <a:lnTo>
                  <a:pt x="1943353" y="513359"/>
                </a:lnTo>
                <a:lnTo>
                  <a:pt x="1942160" y="517778"/>
                </a:lnTo>
                <a:lnTo>
                  <a:pt x="1937651" y="520407"/>
                </a:lnTo>
                <a:lnTo>
                  <a:pt x="1936457" y="520801"/>
                </a:lnTo>
                <a:close/>
              </a:path>
              <a:path w="2089150" h="2089150">
                <a:moveTo>
                  <a:pt x="1913788" y="484390"/>
                </a:moveTo>
                <a:lnTo>
                  <a:pt x="1910067" y="484390"/>
                </a:lnTo>
                <a:lnTo>
                  <a:pt x="1907832" y="483298"/>
                </a:lnTo>
                <a:lnTo>
                  <a:pt x="1906380" y="481063"/>
                </a:lnTo>
                <a:lnTo>
                  <a:pt x="1904263" y="477888"/>
                </a:lnTo>
                <a:lnTo>
                  <a:pt x="1905152" y="473468"/>
                </a:lnTo>
                <a:lnTo>
                  <a:pt x="1911845" y="469163"/>
                </a:lnTo>
                <a:lnTo>
                  <a:pt x="1916264" y="470052"/>
                </a:lnTo>
                <a:lnTo>
                  <a:pt x="1918457" y="473468"/>
                </a:lnTo>
                <a:lnTo>
                  <a:pt x="1920582" y="476643"/>
                </a:lnTo>
                <a:lnTo>
                  <a:pt x="1919592" y="481063"/>
                </a:lnTo>
                <a:lnTo>
                  <a:pt x="1915172" y="483997"/>
                </a:lnTo>
                <a:lnTo>
                  <a:pt x="1913788" y="484390"/>
                </a:lnTo>
                <a:close/>
              </a:path>
              <a:path w="2089150" h="2089150">
                <a:moveTo>
                  <a:pt x="1889620" y="449021"/>
                </a:moveTo>
                <a:lnTo>
                  <a:pt x="1885899" y="449021"/>
                </a:lnTo>
                <a:lnTo>
                  <a:pt x="1883765" y="447979"/>
                </a:lnTo>
                <a:lnTo>
                  <a:pt x="1882381" y="445985"/>
                </a:lnTo>
                <a:lnTo>
                  <a:pt x="1880044" y="442861"/>
                </a:lnTo>
                <a:lnTo>
                  <a:pt x="1880793" y="438353"/>
                </a:lnTo>
                <a:lnTo>
                  <a:pt x="1884070" y="436067"/>
                </a:lnTo>
                <a:lnTo>
                  <a:pt x="1887194" y="433743"/>
                </a:lnTo>
                <a:lnTo>
                  <a:pt x="1891703" y="434530"/>
                </a:lnTo>
                <a:lnTo>
                  <a:pt x="1893989" y="437756"/>
                </a:lnTo>
                <a:lnTo>
                  <a:pt x="1896325" y="440880"/>
                </a:lnTo>
                <a:lnTo>
                  <a:pt x="1895525" y="445401"/>
                </a:lnTo>
                <a:lnTo>
                  <a:pt x="1891118" y="448525"/>
                </a:lnTo>
                <a:lnTo>
                  <a:pt x="1889620" y="449021"/>
                </a:lnTo>
                <a:close/>
              </a:path>
              <a:path w="2089150" h="2089150">
                <a:moveTo>
                  <a:pt x="1864029" y="414693"/>
                </a:moveTo>
                <a:lnTo>
                  <a:pt x="1860410" y="414693"/>
                </a:lnTo>
                <a:lnTo>
                  <a:pt x="1858225" y="413689"/>
                </a:lnTo>
                <a:lnTo>
                  <a:pt x="1854403" y="408787"/>
                </a:lnTo>
                <a:lnTo>
                  <a:pt x="1855000" y="404266"/>
                </a:lnTo>
                <a:lnTo>
                  <a:pt x="1858124" y="401891"/>
                </a:lnTo>
                <a:lnTo>
                  <a:pt x="1861197" y="399453"/>
                </a:lnTo>
                <a:lnTo>
                  <a:pt x="1865718" y="400050"/>
                </a:lnTo>
                <a:lnTo>
                  <a:pt x="1868144" y="403085"/>
                </a:lnTo>
                <a:lnTo>
                  <a:pt x="1870621" y="406260"/>
                </a:lnTo>
                <a:lnTo>
                  <a:pt x="1870024" y="410768"/>
                </a:lnTo>
                <a:lnTo>
                  <a:pt x="1866849" y="413105"/>
                </a:lnTo>
                <a:lnTo>
                  <a:pt x="1865617" y="414185"/>
                </a:lnTo>
                <a:lnTo>
                  <a:pt x="1864029" y="414693"/>
                </a:lnTo>
                <a:close/>
              </a:path>
              <a:path w="2089150" h="2089150">
                <a:moveTo>
                  <a:pt x="1837042" y="381393"/>
                </a:moveTo>
                <a:lnTo>
                  <a:pt x="1833372" y="381393"/>
                </a:lnTo>
                <a:lnTo>
                  <a:pt x="1831428" y="380504"/>
                </a:lnTo>
                <a:lnTo>
                  <a:pt x="1827415" y="375894"/>
                </a:lnTo>
                <a:lnTo>
                  <a:pt x="1827809" y="371373"/>
                </a:lnTo>
                <a:lnTo>
                  <a:pt x="1830832" y="368846"/>
                </a:lnTo>
                <a:lnTo>
                  <a:pt x="1833765" y="366267"/>
                </a:lnTo>
                <a:lnTo>
                  <a:pt x="1838325" y="366560"/>
                </a:lnTo>
                <a:lnTo>
                  <a:pt x="1840864" y="369595"/>
                </a:lnTo>
                <a:lnTo>
                  <a:pt x="1843392" y="372668"/>
                </a:lnTo>
                <a:lnTo>
                  <a:pt x="1843036" y="377177"/>
                </a:lnTo>
                <a:lnTo>
                  <a:pt x="1840064" y="379717"/>
                </a:lnTo>
                <a:lnTo>
                  <a:pt x="1838680" y="380809"/>
                </a:lnTo>
                <a:lnTo>
                  <a:pt x="1837042" y="381393"/>
                </a:lnTo>
                <a:close/>
              </a:path>
              <a:path w="2089150" h="2089150">
                <a:moveTo>
                  <a:pt x="1808759" y="349300"/>
                </a:moveTo>
                <a:lnTo>
                  <a:pt x="1805139" y="349300"/>
                </a:lnTo>
                <a:lnTo>
                  <a:pt x="1803158" y="348513"/>
                </a:lnTo>
                <a:lnTo>
                  <a:pt x="1801761" y="347014"/>
                </a:lnTo>
                <a:lnTo>
                  <a:pt x="1799132" y="344093"/>
                </a:lnTo>
                <a:lnTo>
                  <a:pt x="1799336" y="339585"/>
                </a:lnTo>
                <a:lnTo>
                  <a:pt x="1802168" y="336905"/>
                </a:lnTo>
                <a:lnTo>
                  <a:pt x="1805139" y="334175"/>
                </a:lnTo>
                <a:lnTo>
                  <a:pt x="1809661" y="334365"/>
                </a:lnTo>
                <a:lnTo>
                  <a:pt x="1812289" y="337299"/>
                </a:lnTo>
                <a:lnTo>
                  <a:pt x="1814918" y="340169"/>
                </a:lnTo>
                <a:lnTo>
                  <a:pt x="1814715" y="344690"/>
                </a:lnTo>
                <a:lnTo>
                  <a:pt x="1811883" y="347421"/>
                </a:lnTo>
                <a:lnTo>
                  <a:pt x="1810499" y="348703"/>
                </a:lnTo>
                <a:lnTo>
                  <a:pt x="1808759" y="349300"/>
                </a:lnTo>
                <a:close/>
              </a:path>
              <a:path w="2089150" h="2089150">
                <a:moveTo>
                  <a:pt x="1779193" y="318350"/>
                </a:moveTo>
                <a:lnTo>
                  <a:pt x="1775472" y="318350"/>
                </a:lnTo>
                <a:lnTo>
                  <a:pt x="1773682" y="317652"/>
                </a:lnTo>
                <a:lnTo>
                  <a:pt x="1769465" y="313435"/>
                </a:lnTo>
                <a:lnTo>
                  <a:pt x="1769465" y="308914"/>
                </a:lnTo>
                <a:lnTo>
                  <a:pt x="1772348" y="306196"/>
                </a:lnTo>
                <a:lnTo>
                  <a:pt x="1775078" y="303364"/>
                </a:lnTo>
                <a:lnTo>
                  <a:pt x="1779587" y="303364"/>
                </a:lnTo>
                <a:lnTo>
                  <a:pt x="1782318" y="306196"/>
                </a:lnTo>
                <a:lnTo>
                  <a:pt x="1782470" y="306196"/>
                </a:lnTo>
                <a:lnTo>
                  <a:pt x="1785200" y="308914"/>
                </a:lnTo>
                <a:lnTo>
                  <a:pt x="1785200" y="313435"/>
                </a:lnTo>
                <a:lnTo>
                  <a:pt x="1782470" y="316306"/>
                </a:lnTo>
                <a:lnTo>
                  <a:pt x="1780984" y="317652"/>
                </a:lnTo>
                <a:lnTo>
                  <a:pt x="1779193" y="318350"/>
                </a:lnTo>
                <a:close/>
              </a:path>
              <a:path w="2089150" h="2089150">
                <a:moveTo>
                  <a:pt x="1748383" y="288734"/>
                </a:moveTo>
                <a:lnTo>
                  <a:pt x="1744662" y="288734"/>
                </a:lnTo>
                <a:lnTo>
                  <a:pt x="1742986" y="288137"/>
                </a:lnTo>
                <a:lnTo>
                  <a:pt x="1738668" y="284111"/>
                </a:lnTo>
                <a:lnTo>
                  <a:pt x="1738464" y="279603"/>
                </a:lnTo>
                <a:lnTo>
                  <a:pt x="1741195" y="276720"/>
                </a:lnTo>
                <a:lnTo>
                  <a:pt x="1743875" y="273799"/>
                </a:lnTo>
                <a:lnTo>
                  <a:pt x="1748383" y="273596"/>
                </a:lnTo>
                <a:lnTo>
                  <a:pt x="1751215" y="276326"/>
                </a:lnTo>
                <a:lnTo>
                  <a:pt x="1754187" y="279006"/>
                </a:lnTo>
                <a:lnTo>
                  <a:pt x="1754339" y="283514"/>
                </a:lnTo>
                <a:lnTo>
                  <a:pt x="1751711" y="286448"/>
                </a:lnTo>
                <a:lnTo>
                  <a:pt x="1750275" y="287934"/>
                </a:lnTo>
                <a:lnTo>
                  <a:pt x="1748383" y="288734"/>
                </a:lnTo>
                <a:close/>
              </a:path>
              <a:path w="2089150" h="2089150">
                <a:moveTo>
                  <a:pt x="1716290" y="260350"/>
                </a:moveTo>
                <a:lnTo>
                  <a:pt x="1712620" y="260350"/>
                </a:lnTo>
                <a:lnTo>
                  <a:pt x="1711083" y="259753"/>
                </a:lnTo>
                <a:lnTo>
                  <a:pt x="1709686" y="258660"/>
                </a:lnTo>
                <a:lnTo>
                  <a:pt x="1706613" y="256133"/>
                </a:lnTo>
                <a:lnTo>
                  <a:pt x="1706270" y="251625"/>
                </a:lnTo>
                <a:lnTo>
                  <a:pt x="1708797" y="248551"/>
                </a:lnTo>
                <a:lnTo>
                  <a:pt x="1711375" y="245617"/>
                </a:lnTo>
                <a:lnTo>
                  <a:pt x="1715897" y="245224"/>
                </a:lnTo>
                <a:lnTo>
                  <a:pt x="1718919" y="247751"/>
                </a:lnTo>
                <a:lnTo>
                  <a:pt x="1721942" y="250329"/>
                </a:lnTo>
                <a:lnTo>
                  <a:pt x="1722247" y="254850"/>
                </a:lnTo>
                <a:lnTo>
                  <a:pt x="1719707" y="257771"/>
                </a:lnTo>
                <a:lnTo>
                  <a:pt x="1718322" y="259460"/>
                </a:lnTo>
                <a:lnTo>
                  <a:pt x="1716290" y="260350"/>
                </a:lnTo>
                <a:close/>
              </a:path>
              <a:path w="2089150" h="2089150">
                <a:moveTo>
                  <a:pt x="1683194" y="233362"/>
                </a:moveTo>
                <a:lnTo>
                  <a:pt x="1679575" y="233362"/>
                </a:lnTo>
                <a:lnTo>
                  <a:pt x="1677987" y="232867"/>
                </a:lnTo>
                <a:lnTo>
                  <a:pt x="1676704" y="231775"/>
                </a:lnTo>
                <a:lnTo>
                  <a:pt x="1673580" y="229450"/>
                </a:lnTo>
                <a:lnTo>
                  <a:pt x="1672983" y="224929"/>
                </a:lnTo>
                <a:lnTo>
                  <a:pt x="1675409" y="221754"/>
                </a:lnTo>
                <a:lnTo>
                  <a:pt x="1677885" y="218732"/>
                </a:lnTo>
                <a:lnTo>
                  <a:pt x="1682305" y="218135"/>
                </a:lnTo>
                <a:lnTo>
                  <a:pt x="1685429" y="220560"/>
                </a:lnTo>
                <a:lnTo>
                  <a:pt x="1688604" y="222948"/>
                </a:lnTo>
                <a:lnTo>
                  <a:pt x="1689049" y="227456"/>
                </a:lnTo>
                <a:lnTo>
                  <a:pt x="1686725" y="230581"/>
                </a:lnTo>
                <a:lnTo>
                  <a:pt x="1685239" y="232371"/>
                </a:lnTo>
                <a:lnTo>
                  <a:pt x="1683194" y="233362"/>
                </a:lnTo>
                <a:close/>
              </a:path>
              <a:path w="2089150" h="2089150">
                <a:moveTo>
                  <a:pt x="1648917" y="207721"/>
                </a:moveTo>
                <a:lnTo>
                  <a:pt x="1645297" y="207721"/>
                </a:lnTo>
                <a:lnTo>
                  <a:pt x="1643811" y="207225"/>
                </a:lnTo>
                <a:lnTo>
                  <a:pt x="1639392" y="204101"/>
                </a:lnTo>
                <a:lnTo>
                  <a:pt x="1638604" y="199580"/>
                </a:lnTo>
                <a:lnTo>
                  <a:pt x="1640878" y="196456"/>
                </a:lnTo>
                <a:lnTo>
                  <a:pt x="1643214" y="193179"/>
                </a:lnTo>
                <a:lnTo>
                  <a:pt x="1647634" y="192481"/>
                </a:lnTo>
                <a:lnTo>
                  <a:pt x="1654124" y="197002"/>
                </a:lnTo>
                <a:lnTo>
                  <a:pt x="1654822" y="201510"/>
                </a:lnTo>
                <a:lnTo>
                  <a:pt x="1652536" y="204685"/>
                </a:lnTo>
                <a:lnTo>
                  <a:pt x="1651101" y="206628"/>
                </a:lnTo>
                <a:lnTo>
                  <a:pt x="1648917" y="207721"/>
                </a:lnTo>
                <a:close/>
              </a:path>
              <a:path w="2089150" h="2089150">
                <a:moveTo>
                  <a:pt x="1613700" y="183553"/>
                </a:moveTo>
                <a:lnTo>
                  <a:pt x="1610029" y="183553"/>
                </a:lnTo>
                <a:lnTo>
                  <a:pt x="1608683" y="183210"/>
                </a:lnTo>
                <a:lnTo>
                  <a:pt x="1607502" y="182410"/>
                </a:lnTo>
                <a:lnTo>
                  <a:pt x="1604175" y="180238"/>
                </a:lnTo>
                <a:lnTo>
                  <a:pt x="1603286" y="175818"/>
                </a:lnTo>
                <a:lnTo>
                  <a:pt x="1605407" y="172491"/>
                </a:lnTo>
                <a:lnTo>
                  <a:pt x="1607591" y="169125"/>
                </a:lnTo>
                <a:lnTo>
                  <a:pt x="1612011" y="168275"/>
                </a:lnTo>
                <a:lnTo>
                  <a:pt x="1615338" y="170408"/>
                </a:lnTo>
                <a:lnTo>
                  <a:pt x="1618615" y="172592"/>
                </a:lnTo>
                <a:lnTo>
                  <a:pt x="1619554" y="177012"/>
                </a:lnTo>
                <a:lnTo>
                  <a:pt x="1615935" y="182410"/>
                </a:lnTo>
                <a:lnTo>
                  <a:pt x="1613700" y="183553"/>
                </a:lnTo>
                <a:close/>
              </a:path>
              <a:path w="2089150" h="2089150">
                <a:moveTo>
                  <a:pt x="1577530" y="160781"/>
                </a:moveTo>
                <a:lnTo>
                  <a:pt x="1573809" y="160781"/>
                </a:lnTo>
                <a:lnTo>
                  <a:pt x="1572526" y="160489"/>
                </a:lnTo>
                <a:lnTo>
                  <a:pt x="1571485" y="159791"/>
                </a:lnTo>
                <a:lnTo>
                  <a:pt x="1568005" y="157860"/>
                </a:lnTo>
                <a:lnTo>
                  <a:pt x="1566964" y="153441"/>
                </a:lnTo>
                <a:lnTo>
                  <a:pt x="1568894" y="150025"/>
                </a:lnTo>
                <a:lnTo>
                  <a:pt x="1570990" y="146646"/>
                </a:lnTo>
                <a:lnTo>
                  <a:pt x="1575396" y="145605"/>
                </a:lnTo>
                <a:lnTo>
                  <a:pt x="1578724" y="147535"/>
                </a:lnTo>
                <a:lnTo>
                  <a:pt x="1582140" y="149618"/>
                </a:lnTo>
                <a:lnTo>
                  <a:pt x="1583232" y="153936"/>
                </a:lnTo>
                <a:lnTo>
                  <a:pt x="1581302" y="157365"/>
                </a:lnTo>
                <a:lnTo>
                  <a:pt x="1579918" y="159651"/>
                </a:lnTo>
                <a:lnTo>
                  <a:pt x="1577530" y="160781"/>
                </a:lnTo>
                <a:close/>
              </a:path>
              <a:path w="2089150" h="2089150">
                <a:moveTo>
                  <a:pt x="1540421" y="139700"/>
                </a:moveTo>
                <a:lnTo>
                  <a:pt x="1536700" y="139700"/>
                </a:lnTo>
                <a:lnTo>
                  <a:pt x="1535518" y="139407"/>
                </a:lnTo>
                <a:lnTo>
                  <a:pt x="1534477" y="138810"/>
                </a:lnTo>
                <a:lnTo>
                  <a:pt x="1530997" y="136918"/>
                </a:lnTo>
                <a:lnTo>
                  <a:pt x="1529753" y="132613"/>
                </a:lnTo>
                <a:lnTo>
                  <a:pt x="1531594" y="129082"/>
                </a:lnTo>
                <a:lnTo>
                  <a:pt x="1533474" y="125666"/>
                </a:lnTo>
                <a:lnTo>
                  <a:pt x="1537792" y="124371"/>
                </a:lnTo>
                <a:lnTo>
                  <a:pt x="1544789" y="128092"/>
                </a:lnTo>
                <a:lnTo>
                  <a:pt x="1546034" y="132410"/>
                </a:lnTo>
                <a:lnTo>
                  <a:pt x="1544193" y="135978"/>
                </a:lnTo>
                <a:lnTo>
                  <a:pt x="1542910" y="138315"/>
                </a:lnTo>
                <a:lnTo>
                  <a:pt x="1540421" y="139700"/>
                </a:lnTo>
                <a:close/>
              </a:path>
              <a:path w="2089150" h="2089150">
                <a:moveTo>
                  <a:pt x="1502524" y="120053"/>
                </a:moveTo>
                <a:lnTo>
                  <a:pt x="1498803" y="120053"/>
                </a:lnTo>
                <a:lnTo>
                  <a:pt x="1497711" y="119862"/>
                </a:lnTo>
                <a:lnTo>
                  <a:pt x="1496771" y="119367"/>
                </a:lnTo>
                <a:lnTo>
                  <a:pt x="1493240" y="117576"/>
                </a:lnTo>
                <a:lnTo>
                  <a:pt x="1491754" y="113309"/>
                </a:lnTo>
                <a:lnTo>
                  <a:pt x="1493393" y="109740"/>
                </a:lnTo>
                <a:lnTo>
                  <a:pt x="1495183" y="106210"/>
                </a:lnTo>
                <a:lnTo>
                  <a:pt x="1499501" y="104724"/>
                </a:lnTo>
                <a:lnTo>
                  <a:pt x="1503019" y="106514"/>
                </a:lnTo>
                <a:lnTo>
                  <a:pt x="1506588" y="108254"/>
                </a:lnTo>
                <a:lnTo>
                  <a:pt x="1508036" y="112521"/>
                </a:lnTo>
                <a:lnTo>
                  <a:pt x="1506296" y="116039"/>
                </a:lnTo>
                <a:lnTo>
                  <a:pt x="1505102" y="118567"/>
                </a:lnTo>
                <a:lnTo>
                  <a:pt x="1502524" y="120053"/>
                </a:lnTo>
                <a:close/>
              </a:path>
              <a:path w="2089150" h="2089150">
                <a:moveTo>
                  <a:pt x="1463878" y="102095"/>
                </a:moveTo>
                <a:lnTo>
                  <a:pt x="1460157" y="102095"/>
                </a:lnTo>
                <a:lnTo>
                  <a:pt x="1459166" y="101904"/>
                </a:lnTo>
                <a:lnTo>
                  <a:pt x="1458175" y="101409"/>
                </a:lnTo>
                <a:lnTo>
                  <a:pt x="1454645" y="99821"/>
                </a:lnTo>
                <a:lnTo>
                  <a:pt x="1452968" y="95605"/>
                </a:lnTo>
                <a:lnTo>
                  <a:pt x="1456093" y="88455"/>
                </a:lnTo>
                <a:lnTo>
                  <a:pt x="1460360" y="86766"/>
                </a:lnTo>
                <a:lnTo>
                  <a:pt x="1463979" y="88353"/>
                </a:lnTo>
                <a:lnTo>
                  <a:pt x="1467599" y="89890"/>
                </a:lnTo>
                <a:lnTo>
                  <a:pt x="1469186" y="94157"/>
                </a:lnTo>
                <a:lnTo>
                  <a:pt x="1467599" y="97777"/>
                </a:lnTo>
                <a:lnTo>
                  <a:pt x="1466405" y="100406"/>
                </a:lnTo>
                <a:lnTo>
                  <a:pt x="1463878" y="102095"/>
                </a:lnTo>
                <a:close/>
              </a:path>
              <a:path w="2089150" h="2089150">
                <a:moveTo>
                  <a:pt x="1424482" y="85674"/>
                </a:moveTo>
                <a:lnTo>
                  <a:pt x="1420761" y="85674"/>
                </a:lnTo>
                <a:lnTo>
                  <a:pt x="1419872" y="85483"/>
                </a:lnTo>
                <a:lnTo>
                  <a:pt x="1418983" y="85178"/>
                </a:lnTo>
                <a:lnTo>
                  <a:pt x="1415364" y="83743"/>
                </a:lnTo>
                <a:lnTo>
                  <a:pt x="1413522" y="79628"/>
                </a:lnTo>
                <a:lnTo>
                  <a:pt x="1414957" y="75958"/>
                </a:lnTo>
                <a:lnTo>
                  <a:pt x="1416354" y="72237"/>
                </a:lnTo>
                <a:lnTo>
                  <a:pt x="1420571" y="70497"/>
                </a:lnTo>
                <a:lnTo>
                  <a:pt x="1424190" y="71831"/>
                </a:lnTo>
                <a:lnTo>
                  <a:pt x="1427911" y="73329"/>
                </a:lnTo>
                <a:lnTo>
                  <a:pt x="1429702" y="77444"/>
                </a:lnTo>
                <a:lnTo>
                  <a:pt x="1428203" y="81064"/>
                </a:lnTo>
                <a:lnTo>
                  <a:pt x="1427162" y="83946"/>
                </a:lnTo>
                <a:lnTo>
                  <a:pt x="1424482" y="85674"/>
                </a:lnTo>
                <a:close/>
              </a:path>
              <a:path w="2089150" h="2089150">
                <a:moveTo>
                  <a:pt x="1384350" y="70891"/>
                </a:moveTo>
                <a:lnTo>
                  <a:pt x="1381379" y="70891"/>
                </a:lnTo>
                <a:lnTo>
                  <a:pt x="1379842" y="70789"/>
                </a:lnTo>
                <a:lnTo>
                  <a:pt x="1375321" y="69202"/>
                </a:lnTo>
                <a:lnTo>
                  <a:pt x="1373339" y="65189"/>
                </a:lnTo>
                <a:lnTo>
                  <a:pt x="1374635" y="61467"/>
                </a:lnTo>
                <a:lnTo>
                  <a:pt x="1375918" y="57696"/>
                </a:lnTo>
                <a:lnTo>
                  <a:pt x="1379943" y="55765"/>
                </a:lnTo>
                <a:lnTo>
                  <a:pt x="1383665" y="57010"/>
                </a:lnTo>
                <a:lnTo>
                  <a:pt x="1387386" y="58292"/>
                </a:lnTo>
                <a:lnTo>
                  <a:pt x="1389367" y="62306"/>
                </a:lnTo>
                <a:lnTo>
                  <a:pt x="1387081" y="69011"/>
                </a:lnTo>
                <a:lnTo>
                  <a:pt x="1384350" y="70891"/>
                </a:lnTo>
                <a:close/>
              </a:path>
              <a:path w="2089150" h="2089150">
                <a:moveTo>
                  <a:pt x="1343621" y="57797"/>
                </a:moveTo>
                <a:lnTo>
                  <a:pt x="1339850" y="57797"/>
                </a:lnTo>
                <a:lnTo>
                  <a:pt x="1339215" y="57696"/>
                </a:lnTo>
                <a:lnTo>
                  <a:pt x="1334744" y="56464"/>
                </a:lnTo>
                <a:lnTo>
                  <a:pt x="1332611" y="52438"/>
                </a:lnTo>
                <a:lnTo>
                  <a:pt x="1333703" y="48666"/>
                </a:lnTo>
                <a:lnTo>
                  <a:pt x="1334846" y="44843"/>
                </a:lnTo>
                <a:lnTo>
                  <a:pt x="1338808" y="42671"/>
                </a:lnTo>
                <a:lnTo>
                  <a:pt x="1342631" y="43853"/>
                </a:lnTo>
                <a:lnTo>
                  <a:pt x="1346352" y="44945"/>
                </a:lnTo>
                <a:lnTo>
                  <a:pt x="1348536" y="48971"/>
                </a:lnTo>
                <a:lnTo>
                  <a:pt x="1347444" y="52692"/>
                </a:lnTo>
                <a:lnTo>
                  <a:pt x="1346454" y="55867"/>
                </a:lnTo>
                <a:lnTo>
                  <a:pt x="1343621" y="57797"/>
                </a:lnTo>
                <a:close/>
              </a:path>
              <a:path w="2089150" h="2089150">
                <a:moveTo>
                  <a:pt x="1302448" y="46431"/>
                </a:moveTo>
                <a:lnTo>
                  <a:pt x="1298028" y="46431"/>
                </a:lnTo>
                <a:lnTo>
                  <a:pt x="1297482" y="46240"/>
                </a:lnTo>
                <a:lnTo>
                  <a:pt x="1293622" y="45250"/>
                </a:lnTo>
                <a:lnTo>
                  <a:pt x="1291386" y="41427"/>
                </a:lnTo>
                <a:lnTo>
                  <a:pt x="1292393" y="37312"/>
                </a:lnTo>
                <a:lnTo>
                  <a:pt x="1293215" y="33731"/>
                </a:lnTo>
                <a:lnTo>
                  <a:pt x="1297139" y="31407"/>
                </a:lnTo>
                <a:lnTo>
                  <a:pt x="1304836" y="33337"/>
                </a:lnTo>
                <a:lnTo>
                  <a:pt x="1307058" y="37312"/>
                </a:lnTo>
                <a:lnTo>
                  <a:pt x="1306169" y="41135"/>
                </a:lnTo>
                <a:lnTo>
                  <a:pt x="1305280" y="44259"/>
                </a:lnTo>
                <a:lnTo>
                  <a:pt x="1302448" y="46431"/>
                </a:lnTo>
                <a:close/>
              </a:path>
              <a:path w="2089150" h="2089150">
                <a:moveTo>
                  <a:pt x="1260830" y="36817"/>
                </a:moveTo>
                <a:lnTo>
                  <a:pt x="1256512" y="36817"/>
                </a:lnTo>
                <a:lnTo>
                  <a:pt x="1252093" y="35826"/>
                </a:lnTo>
                <a:lnTo>
                  <a:pt x="1249667" y="32105"/>
                </a:lnTo>
                <a:lnTo>
                  <a:pt x="1250454" y="28282"/>
                </a:lnTo>
                <a:lnTo>
                  <a:pt x="1251305" y="24307"/>
                </a:lnTo>
                <a:lnTo>
                  <a:pt x="1255077" y="21882"/>
                </a:lnTo>
                <a:lnTo>
                  <a:pt x="1262811" y="23469"/>
                </a:lnTo>
                <a:lnTo>
                  <a:pt x="1265237" y="27292"/>
                </a:lnTo>
                <a:lnTo>
                  <a:pt x="1264500" y="31102"/>
                </a:lnTo>
                <a:lnTo>
                  <a:pt x="1263802" y="34531"/>
                </a:lnTo>
                <a:lnTo>
                  <a:pt x="1260830" y="36817"/>
                </a:lnTo>
                <a:close/>
              </a:path>
              <a:path w="2089150" h="2089150">
                <a:moveTo>
                  <a:pt x="1218704" y="28968"/>
                </a:moveTo>
                <a:lnTo>
                  <a:pt x="1214983" y="28968"/>
                </a:lnTo>
                <a:lnTo>
                  <a:pt x="1214589" y="28828"/>
                </a:lnTo>
                <a:lnTo>
                  <a:pt x="1214196" y="28828"/>
                </a:lnTo>
                <a:lnTo>
                  <a:pt x="1210271" y="28181"/>
                </a:lnTo>
                <a:lnTo>
                  <a:pt x="1207592" y="24561"/>
                </a:lnTo>
                <a:lnTo>
                  <a:pt x="1208290" y="20586"/>
                </a:lnTo>
                <a:lnTo>
                  <a:pt x="1208938" y="16675"/>
                </a:lnTo>
                <a:lnTo>
                  <a:pt x="1212608" y="14135"/>
                </a:lnTo>
                <a:lnTo>
                  <a:pt x="1216571" y="14731"/>
                </a:lnTo>
                <a:lnTo>
                  <a:pt x="1220393" y="15379"/>
                </a:lnTo>
                <a:lnTo>
                  <a:pt x="1223022" y="19050"/>
                </a:lnTo>
                <a:lnTo>
                  <a:pt x="1222324" y="22974"/>
                </a:lnTo>
                <a:lnTo>
                  <a:pt x="1221778" y="26492"/>
                </a:lnTo>
                <a:lnTo>
                  <a:pt x="1218704" y="28968"/>
                </a:lnTo>
                <a:close/>
              </a:path>
              <a:path w="2089150" h="2089150">
                <a:moveTo>
                  <a:pt x="1176489" y="22771"/>
                </a:moveTo>
                <a:lnTo>
                  <a:pt x="1172070" y="22771"/>
                </a:lnTo>
                <a:lnTo>
                  <a:pt x="1168158" y="22275"/>
                </a:lnTo>
                <a:lnTo>
                  <a:pt x="1165326" y="18757"/>
                </a:lnTo>
                <a:lnTo>
                  <a:pt x="1165821" y="14833"/>
                </a:lnTo>
                <a:lnTo>
                  <a:pt x="1166266" y="10871"/>
                </a:lnTo>
                <a:lnTo>
                  <a:pt x="1169847" y="8039"/>
                </a:lnTo>
                <a:lnTo>
                  <a:pt x="1173759" y="8534"/>
                </a:lnTo>
                <a:lnTo>
                  <a:pt x="1177683" y="9029"/>
                </a:lnTo>
                <a:lnTo>
                  <a:pt x="1180503" y="12649"/>
                </a:lnTo>
                <a:lnTo>
                  <a:pt x="1180058" y="16471"/>
                </a:lnTo>
                <a:lnTo>
                  <a:pt x="1179563" y="20091"/>
                </a:lnTo>
                <a:lnTo>
                  <a:pt x="1176489" y="22771"/>
                </a:lnTo>
                <a:close/>
              </a:path>
              <a:path w="2089150" h="2089150">
                <a:moveTo>
                  <a:pt x="1133970" y="18453"/>
                </a:moveTo>
                <a:lnTo>
                  <a:pt x="1129855" y="18453"/>
                </a:lnTo>
                <a:lnTo>
                  <a:pt x="1129665" y="18364"/>
                </a:lnTo>
                <a:lnTo>
                  <a:pt x="1125740" y="18059"/>
                </a:lnTo>
                <a:lnTo>
                  <a:pt x="1122908" y="14643"/>
                </a:lnTo>
                <a:lnTo>
                  <a:pt x="1123505" y="6743"/>
                </a:lnTo>
                <a:lnTo>
                  <a:pt x="1126934" y="3822"/>
                </a:lnTo>
                <a:lnTo>
                  <a:pt x="1130846" y="4114"/>
                </a:lnTo>
                <a:lnTo>
                  <a:pt x="1134770" y="4521"/>
                </a:lnTo>
                <a:lnTo>
                  <a:pt x="1137742" y="7937"/>
                </a:lnTo>
                <a:lnTo>
                  <a:pt x="1137145" y="15582"/>
                </a:lnTo>
                <a:lnTo>
                  <a:pt x="1133970" y="18453"/>
                </a:lnTo>
                <a:close/>
              </a:path>
              <a:path w="2089150" h="2089150">
                <a:moveTo>
                  <a:pt x="1091311" y="15773"/>
                </a:moveTo>
                <a:lnTo>
                  <a:pt x="1087297" y="15773"/>
                </a:lnTo>
                <a:lnTo>
                  <a:pt x="1083221" y="15582"/>
                </a:lnTo>
                <a:lnTo>
                  <a:pt x="1080198" y="12255"/>
                </a:lnTo>
                <a:lnTo>
                  <a:pt x="1080370" y="8928"/>
                </a:lnTo>
                <a:lnTo>
                  <a:pt x="1080490" y="4419"/>
                </a:lnTo>
                <a:lnTo>
                  <a:pt x="1083818" y="1244"/>
                </a:lnTo>
                <a:lnTo>
                  <a:pt x="1091806" y="1638"/>
                </a:lnTo>
                <a:lnTo>
                  <a:pt x="1094828" y="5016"/>
                </a:lnTo>
                <a:lnTo>
                  <a:pt x="1094667" y="8331"/>
                </a:lnTo>
                <a:lnTo>
                  <a:pt x="1094536" y="12750"/>
                </a:lnTo>
                <a:lnTo>
                  <a:pt x="1091311" y="15773"/>
                </a:lnTo>
                <a:close/>
              </a:path>
              <a:path w="2089150" h="2089150">
                <a:moveTo>
                  <a:pt x="11861" y="1008710"/>
                </a:moveTo>
                <a:lnTo>
                  <a:pt x="7747" y="1008710"/>
                </a:lnTo>
                <a:lnTo>
                  <a:pt x="3822" y="1008506"/>
                </a:lnTo>
                <a:lnTo>
                  <a:pt x="800" y="1005281"/>
                </a:lnTo>
                <a:lnTo>
                  <a:pt x="901" y="1001267"/>
                </a:lnTo>
                <a:lnTo>
                  <a:pt x="1092" y="997343"/>
                </a:lnTo>
                <a:lnTo>
                  <a:pt x="4419" y="994270"/>
                </a:lnTo>
                <a:lnTo>
                  <a:pt x="8343" y="994473"/>
                </a:lnTo>
                <a:lnTo>
                  <a:pt x="12255" y="994575"/>
                </a:lnTo>
                <a:lnTo>
                  <a:pt x="15328" y="997940"/>
                </a:lnTo>
                <a:lnTo>
                  <a:pt x="15240" y="1001864"/>
                </a:lnTo>
                <a:lnTo>
                  <a:pt x="15036" y="1005687"/>
                </a:lnTo>
                <a:lnTo>
                  <a:pt x="11861" y="1008710"/>
                </a:lnTo>
                <a:close/>
              </a:path>
              <a:path w="2089150" h="2089150">
                <a:moveTo>
                  <a:pt x="14338" y="965898"/>
                </a:moveTo>
                <a:lnTo>
                  <a:pt x="10121" y="965898"/>
                </a:lnTo>
                <a:lnTo>
                  <a:pt x="6210" y="965593"/>
                </a:lnTo>
                <a:lnTo>
                  <a:pt x="3225" y="962177"/>
                </a:lnTo>
                <a:lnTo>
                  <a:pt x="3530" y="958253"/>
                </a:lnTo>
                <a:lnTo>
                  <a:pt x="3924" y="954239"/>
                </a:lnTo>
                <a:lnTo>
                  <a:pt x="7340" y="951407"/>
                </a:lnTo>
                <a:lnTo>
                  <a:pt x="11315" y="951661"/>
                </a:lnTo>
                <a:lnTo>
                  <a:pt x="15240" y="951953"/>
                </a:lnTo>
                <a:lnTo>
                  <a:pt x="18161" y="955433"/>
                </a:lnTo>
                <a:lnTo>
                  <a:pt x="17767" y="959345"/>
                </a:lnTo>
                <a:lnTo>
                  <a:pt x="17462" y="963066"/>
                </a:lnTo>
                <a:lnTo>
                  <a:pt x="14338" y="965898"/>
                </a:lnTo>
                <a:close/>
              </a:path>
              <a:path w="2089150" h="2089150">
                <a:moveTo>
                  <a:pt x="18656" y="923328"/>
                </a:moveTo>
                <a:lnTo>
                  <a:pt x="14236" y="923328"/>
                </a:lnTo>
                <a:lnTo>
                  <a:pt x="10325" y="922731"/>
                </a:lnTo>
                <a:lnTo>
                  <a:pt x="7442" y="919213"/>
                </a:lnTo>
                <a:lnTo>
                  <a:pt x="8432" y="911428"/>
                </a:lnTo>
                <a:lnTo>
                  <a:pt x="11963" y="908596"/>
                </a:lnTo>
                <a:lnTo>
                  <a:pt x="19850" y="909586"/>
                </a:lnTo>
                <a:lnTo>
                  <a:pt x="22669" y="913117"/>
                </a:lnTo>
                <a:lnTo>
                  <a:pt x="22174" y="917028"/>
                </a:lnTo>
                <a:lnTo>
                  <a:pt x="21678" y="920648"/>
                </a:lnTo>
                <a:lnTo>
                  <a:pt x="18656" y="923328"/>
                </a:lnTo>
                <a:close/>
              </a:path>
              <a:path w="2089150" h="2089150">
                <a:moveTo>
                  <a:pt x="24663" y="880910"/>
                </a:moveTo>
                <a:lnTo>
                  <a:pt x="20447" y="880910"/>
                </a:lnTo>
                <a:lnTo>
                  <a:pt x="20040" y="880821"/>
                </a:lnTo>
                <a:lnTo>
                  <a:pt x="16179" y="880122"/>
                </a:lnTo>
                <a:lnTo>
                  <a:pt x="13550" y="876503"/>
                </a:lnTo>
                <a:lnTo>
                  <a:pt x="14147" y="872578"/>
                </a:lnTo>
                <a:lnTo>
                  <a:pt x="14833" y="868718"/>
                </a:lnTo>
                <a:lnTo>
                  <a:pt x="18453" y="866089"/>
                </a:lnTo>
                <a:lnTo>
                  <a:pt x="22377" y="866775"/>
                </a:lnTo>
                <a:lnTo>
                  <a:pt x="26301" y="867371"/>
                </a:lnTo>
                <a:lnTo>
                  <a:pt x="28879" y="871092"/>
                </a:lnTo>
                <a:lnTo>
                  <a:pt x="28282" y="874915"/>
                </a:lnTo>
                <a:lnTo>
                  <a:pt x="27686" y="878433"/>
                </a:lnTo>
                <a:lnTo>
                  <a:pt x="24663" y="880910"/>
                </a:lnTo>
                <a:close/>
              </a:path>
              <a:path w="2089150" h="2089150">
                <a:moveTo>
                  <a:pt x="32397" y="838796"/>
                </a:moveTo>
                <a:lnTo>
                  <a:pt x="28079" y="838796"/>
                </a:lnTo>
                <a:lnTo>
                  <a:pt x="23761" y="837806"/>
                </a:lnTo>
                <a:lnTo>
                  <a:pt x="21285" y="834085"/>
                </a:lnTo>
                <a:lnTo>
                  <a:pt x="22872" y="826350"/>
                </a:lnTo>
                <a:lnTo>
                  <a:pt x="26695" y="823861"/>
                </a:lnTo>
                <a:lnTo>
                  <a:pt x="34429" y="825449"/>
                </a:lnTo>
                <a:lnTo>
                  <a:pt x="36918" y="829271"/>
                </a:lnTo>
                <a:lnTo>
                  <a:pt x="36118" y="833094"/>
                </a:lnTo>
                <a:lnTo>
                  <a:pt x="35331" y="836510"/>
                </a:lnTo>
                <a:lnTo>
                  <a:pt x="32397" y="838796"/>
                </a:lnTo>
                <a:close/>
              </a:path>
              <a:path w="2089150" h="2089150">
                <a:moveTo>
                  <a:pt x="41922" y="797077"/>
                </a:moveTo>
                <a:lnTo>
                  <a:pt x="38201" y="797077"/>
                </a:lnTo>
                <a:lnTo>
                  <a:pt x="37604" y="796975"/>
                </a:lnTo>
                <a:lnTo>
                  <a:pt x="37007" y="796785"/>
                </a:lnTo>
                <a:lnTo>
                  <a:pt x="33197" y="795883"/>
                </a:lnTo>
                <a:lnTo>
                  <a:pt x="30810" y="791972"/>
                </a:lnTo>
                <a:lnTo>
                  <a:pt x="32791" y="784275"/>
                </a:lnTo>
                <a:lnTo>
                  <a:pt x="36614" y="782040"/>
                </a:lnTo>
                <a:lnTo>
                  <a:pt x="40436" y="782942"/>
                </a:lnTo>
                <a:lnTo>
                  <a:pt x="44259" y="783932"/>
                </a:lnTo>
                <a:lnTo>
                  <a:pt x="46634" y="787844"/>
                </a:lnTo>
                <a:lnTo>
                  <a:pt x="45569" y="791972"/>
                </a:lnTo>
                <a:lnTo>
                  <a:pt x="44856" y="794892"/>
                </a:lnTo>
                <a:lnTo>
                  <a:pt x="41922" y="797077"/>
                </a:lnTo>
                <a:close/>
              </a:path>
              <a:path w="2089150" h="2089150">
                <a:moveTo>
                  <a:pt x="53238" y="755751"/>
                </a:moveTo>
                <a:lnTo>
                  <a:pt x="49364" y="755751"/>
                </a:lnTo>
                <a:lnTo>
                  <a:pt x="48666" y="755650"/>
                </a:lnTo>
                <a:lnTo>
                  <a:pt x="48120" y="755459"/>
                </a:lnTo>
                <a:lnTo>
                  <a:pt x="44259" y="754265"/>
                </a:lnTo>
                <a:lnTo>
                  <a:pt x="42125" y="750341"/>
                </a:lnTo>
                <a:lnTo>
                  <a:pt x="43307" y="746518"/>
                </a:lnTo>
                <a:lnTo>
                  <a:pt x="44361" y="742810"/>
                </a:lnTo>
                <a:lnTo>
                  <a:pt x="48425" y="740625"/>
                </a:lnTo>
                <a:lnTo>
                  <a:pt x="55968" y="742848"/>
                </a:lnTo>
                <a:lnTo>
                  <a:pt x="58102" y="746823"/>
                </a:lnTo>
                <a:lnTo>
                  <a:pt x="56057" y="753668"/>
                </a:lnTo>
                <a:lnTo>
                  <a:pt x="53238" y="755751"/>
                </a:lnTo>
                <a:close/>
              </a:path>
              <a:path w="2089150" h="2089150">
                <a:moveTo>
                  <a:pt x="66179" y="714870"/>
                </a:moveTo>
                <a:lnTo>
                  <a:pt x="62458" y="714870"/>
                </a:lnTo>
                <a:lnTo>
                  <a:pt x="61671" y="714768"/>
                </a:lnTo>
                <a:lnTo>
                  <a:pt x="60871" y="714476"/>
                </a:lnTo>
                <a:lnTo>
                  <a:pt x="57150" y="713231"/>
                </a:lnTo>
                <a:lnTo>
                  <a:pt x="55168" y="709167"/>
                </a:lnTo>
                <a:lnTo>
                  <a:pt x="57746" y="701725"/>
                </a:lnTo>
                <a:lnTo>
                  <a:pt x="61772" y="699693"/>
                </a:lnTo>
                <a:lnTo>
                  <a:pt x="65493" y="701027"/>
                </a:lnTo>
                <a:lnTo>
                  <a:pt x="69215" y="702221"/>
                </a:lnTo>
                <a:lnTo>
                  <a:pt x="71196" y="706335"/>
                </a:lnTo>
                <a:lnTo>
                  <a:pt x="69900" y="710056"/>
                </a:lnTo>
                <a:lnTo>
                  <a:pt x="68910" y="713041"/>
                </a:lnTo>
                <a:lnTo>
                  <a:pt x="66179" y="714870"/>
                </a:lnTo>
                <a:close/>
              </a:path>
              <a:path w="2089150" h="2089150">
                <a:moveTo>
                  <a:pt x="80822" y="674636"/>
                </a:moveTo>
                <a:lnTo>
                  <a:pt x="77050" y="674636"/>
                </a:lnTo>
                <a:lnTo>
                  <a:pt x="76149" y="674535"/>
                </a:lnTo>
                <a:lnTo>
                  <a:pt x="75311" y="674141"/>
                </a:lnTo>
                <a:lnTo>
                  <a:pt x="71640" y="672757"/>
                </a:lnTo>
                <a:lnTo>
                  <a:pt x="69900" y="668540"/>
                </a:lnTo>
                <a:lnTo>
                  <a:pt x="71297" y="664921"/>
                </a:lnTo>
                <a:lnTo>
                  <a:pt x="72732" y="661301"/>
                </a:lnTo>
                <a:lnTo>
                  <a:pt x="76847" y="659409"/>
                </a:lnTo>
                <a:lnTo>
                  <a:pt x="80518" y="660895"/>
                </a:lnTo>
                <a:lnTo>
                  <a:pt x="84239" y="662292"/>
                </a:lnTo>
                <a:lnTo>
                  <a:pt x="85979" y="666508"/>
                </a:lnTo>
                <a:lnTo>
                  <a:pt x="84632" y="670128"/>
                </a:lnTo>
                <a:lnTo>
                  <a:pt x="83451" y="672960"/>
                </a:lnTo>
                <a:lnTo>
                  <a:pt x="80822" y="674636"/>
                </a:lnTo>
                <a:close/>
              </a:path>
              <a:path w="2089150" h="2089150">
                <a:moveTo>
                  <a:pt x="97091" y="635203"/>
                </a:moveTo>
                <a:lnTo>
                  <a:pt x="93370" y="635203"/>
                </a:lnTo>
                <a:lnTo>
                  <a:pt x="92379" y="634949"/>
                </a:lnTo>
                <a:lnTo>
                  <a:pt x="91389" y="634606"/>
                </a:lnTo>
                <a:lnTo>
                  <a:pt x="87858" y="633018"/>
                </a:lnTo>
                <a:lnTo>
                  <a:pt x="86169" y="628802"/>
                </a:lnTo>
                <a:lnTo>
                  <a:pt x="89344" y="621512"/>
                </a:lnTo>
                <a:lnTo>
                  <a:pt x="93560" y="619874"/>
                </a:lnTo>
                <a:lnTo>
                  <a:pt x="97193" y="621512"/>
                </a:lnTo>
                <a:lnTo>
                  <a:pt x="100812" y="623100"/>
                </a:lnTo>
                <a:lnTo>
                  <a:pt x="102400" y="627316"/>
                </a:lnTo>
                <a:lnTo>
                  <a:pt x="100812" y="630834"/>
                </a:lnTo>
                <a:lnTo>
                  <a:pt x="99669" y="633615"/>
                </a:lnTo>
                <a:lnTo>
                  <a:pt x="97091" y="635203"/>
                </a:lnTo>
                <a:close/>
              </a:path>
              <a:path w="2089150" h="2089150">
                <a:moveTo>
                  <a:pt x="114947" y="596404"/>
                </a:moveTo>
                <a:lnTo>
                  <a:pt x="111226" y="596404"/>
                </a:lnTo>
                <a:lnTo>
                  <a:pt x="110134" y="596112"/>
                </a:lnTo>
                <a:lnTo>
                  <a:pt x="109143" y="595617"/>
                </a:lnTo>
                <a:lnTo>
                  <a:pt x="105625" y="593928"/>
                </a:lnTo>
                <a:lnTo>
                  <a:pt x="104178" y="589610"/>
                </a:lnTo>
                <a:lnTo>
                  <a:pt x="105918" y="586092"/>
                </a:lnTo>
                <a:lnTo>
                  <a:pt x="107607" y="582561"/>
                </a:lnTo>
                <a:lnTo>
                  <a:pt x="111925" y="581075"/>
                </a:lnTo>
                <a:lnTo>
                  <a:pt x="115443" y="582866"/>
                </a:lnTo>
                <a:lnTo>
                  <a:pt x="118960" y="584504"/>
                </a:lnTo>
                <a:lnTo>
                  <a:pt x="120459" y="588810"/>
                </a:lnTo>
                <a:lnTo>
                  <a:pt x="118770" y="592391"/>
                </a:lnTo>
                <a:lnTo>
                  <a:pt x="117525" y="594918"/>
                </a:lnTo>
                <a:lnTo>
                  <a:pt x="114947" y="596404"/>
                </a:lnTo>
                <a:close/>
              </a:path>
              <a:path w="2089150" h="2089150">
                <a:moveTo>
                  <a:pt x="134493" y="558304"/>
                </a:moveTo>
                <a:lnTo>
                  <a:pt x="130771" y="558304"/>
                </a:lnTo>
                <a:lnTo>
                  <a:pt x="129578" y="558114"/>
                </a:lnTo>
                <a:lnTo>
                  <a:pt x="125069" y="555675"/>
                </a:lnTo>
                <a:lnTo>
                  <a:pt x="123774" y="551218"/>
                </a:lnTo>
                <a:lnTo>
                  <a:pt x="127546" y="544360"/>
                </a:lnTo>
                <a:lnTo>
                  <a:pt x="131864" y="543077"/>
                </a:lnTo>
                <a:lnTo>
                  <a:pt x="135381" y="544956"/>
                </a:lnTo>
                <a:lnTo>
                  <a:pt x="138811" y="546849"/>
                </a:lnTo>
                <a:lnTo>
                  <a:pt x="140106" y="551116"/>
                </a:lnTo>
                <a:lnTo>
                  <a:pt x="138214" y="554583"/>
                </a:lnTo>
                <a:lnTo>
                  <a:pt x="136969" y="557022"/>
                </a:lnTo>
                <a:lnTo>
                  <a:pt x="134493" y="558304"/>
                </a:lnTo>
                <a:close/>
              </a:path>
              <a:path w="2089150" h="2089150">
                <a:moveTo>
                  <a:pt x="155486" y="521195"/>
                </a:moveTo>
                <a:lnTo>
                  <a:pt x="151853" y="521195"/>
                </a:lnTo>
                <a:lnTo>
                  <a:pt x="150571" y="520801"/>
                </a:lnTo>
                <a:lnTo>
                  <a:pt x="149428" y="520103"/>
                </a:lnTo>
                <a:lnTo>
                  <a:pt x="146100" y="518172"/>
                </a:lnTo>
                <a:lnTo>
                  <a:pt x="145008" y="513753"/>
                </a:lnTo>
                <a:lnTo>
                  <a:pt x="146951" y="510387"/>
                </a:lnTo>
                <a:lnTo>
                  <a:pt x="149034" y="506958"/>
                </a:lnTo>
                <a:lnTo>
                  <a:pt x="153352" y="505866"/>
                </a:lnTo>
                <a:lnTo>
                  <a:pt x="156768" y="507860"/>
                </a:lnTo>
                <a:lnTo>
                  <a:pt x="160147" y="509892"/>
                </a:lnTo>
                <a:lnTo>
                  <a:pt x="161290" y="514299"/>
                </a:lnTo>
                <a:lnTo>
                  <a:pt x="159245" y="517677"/>
                </a:lnTo>
                <a:lnTo>
                  <a:pt x="157962" y="519912"/>
                </a:lnTo>
                <a:lnTo>
                  <a:pt x="155486" y="521195"/>
                </a:lnTo>
                <a:close/>
              </a:path>
              <a:path w="2089150" h="2089150">
                <a:moveTo>
                  <a:pt x="178206" y="484886"/>
                </a:moveTo>
                <a:lnTo>
                  <a:pt x="174434" y="484886"/>
                </a:lnTo>
                <a:lnTo>
                  <a:pt x="173088" y="484492"/>
                </a:lnTo>
                <a:lnTo>
                  <a:pt x="168579" y="481507"/>
                </a:lnTo>
                <a:lnTo>
                  <a:pt x="167678" y="477100"/>
                </a:lnTo>
                <a:lnTo>
                  <a:pt x="169811" y="473773"/>
                </a:lnTo>
                <a:lnTo>
                  <a:pt x="171996" y="470547"/>
                </a:lnTo>
                <a:lnTo>
                  <a:pt x="176415" y="469557"/>
                </a:lnTo>
                <a:lnTo>
                  <a:pt x="183006" y="473875"/>
                </a:lnTo>
                <a:lnTo>
                  <a:pt x="183959" y="478281"/>
                </a:lnTo>
                <a:lnTo>
                  <a:pt x="181825" y="481609"/>
                </a:lnTo>
                <a:lnTo>
                  <a:pt x="180428" y="483692"/>
                </a:lnTo>
                <a:lnTo>
                  <a:pt x="178206" y="484886"/>
                </a:lnTo>
                <a:close/>
              </a:path>
              <a:path w="2089150" h="2089150">
                <a:moveTo>
                  <a:pt x="202260" y="449516"/>
                </a:moveTo>
                <a:lnTo>
                  <a:pt x="198488" y="449516"/>
                </a:lnTo>
                <a:lnTo>
                  <a:pt x="197154" y="449110"/>
                </a:lnTo>
                <a:lnTo>
                  <a:pt x="195859" y="448119"/>
                </a:lnTo>
                <a:lnTo>
                  <a:pt x="192633" y="445897"/>
                </a:lnTo>
                <a:lnTo>
                  <a:pt x="191947" y="441477"/>
                </a:lnTo>
                <a:lnTo>
                  <a:pt x="196456" y="434975"/>
                </a:lnTo>
                <a:lnTo>
                  <a:pt x="200977" y="434289"/>
                </a:lnTo>
                <a:lnTo>
                  <a:pt x="204101" y="436562"/>
                </a:lnTo>
                <a:lnTo>
                  <a:pt x="207327" y="438848"/>
                </a:lnTo>
                <a:lnTo>
                  <a:pt x="208114" y="443356"/>
                </a:lnTo>
                <a:lnTo>
                  <a:pt x="204393" y="448475"/>
                </a:lnTo>
                <a:lnTo>
                  <a:pt x="202260" y="449516"/>
                </a:lnTo>
                <a:close/>
              </a:path>
              <a:path w="2089150" h="2089150">
                <a:moveTo>
                  <a:pt x="227761" y="415188"/>
                </a:moveTo>
                <a:lnTo>
                  <a:pt x="224040" y="415188"/>
                </a:lnTo>
                <a:lnTo>
                  <a:pt x="222554" y="414693"/>
                </a:lnTo>
                <a:lnTo>
                  <a:pt x="221157" y="413689"/>
                </a:lnTo>
                <a:lnTo>
                  <a:pt x="218135" y="411264"/>
                </a:lnTo>
                <a:lnTo>
                  <a:pt x="217538" y="406793"/>
                </a:lnTo>
                <a:lnTo>
                  <a:pt x="220027" y="403669"/>
                </a:lnTo>
                <a:lnTo>
                  <a:pt x="222351" y="400545"/>
                </a:lnTo>
                <a:lnTo>
                  <a:pt x="226872" y="400050"/>
                </a:lnTo>
                <a:lnTo>
                  <a:pt x="230047" y="402386"/>
                </a:lnTo>
                <a:lnTo>
                  <a:pt x="233070" y="404863"/>
                </a:lnTo>
                <a:lnTo>
                  <a:pt x="233667" y="409384"/>
                </a:lnTo>
                <a:lnTo>
                  <a:pt x="229793" y="414286"/>
                </a:lnTo>
                <a:lnTo>
                  <a:pt x="227761" y="415188"/>
                </a:lnTo>
                <a:close/>
              </a:path>
              <a:path w="2089150" h="2089150">
                <a:moveTo>
                  <a:pt x="254647" y="381990"/>
                </a:moveTo>
                <a:lnTo>
                  <a:pt x="251028" y="381990"/>
                </a:lnTo>
                <a:lnTo>
                  <a:pt x="249339" y="381393"/>
                </a:lnTo>
                <a:lnTo>
                  <a:pt x="248005" y="380212"/>
                </a:lnTo>
                <a:lnTo>
                  <a:pt x="244919" y="377774"/>
                </a:lnTo>
                <a:lnTo>
                  <a:pt x="244627" y="373265"/>
                </a:lnTo>
                <a:lnTo>
                  <a:pt x="249732" y="367156"/>
                </a:lnTo>
                <a:lnTo>
                  <a:pt x="254254" y="366864"/>
                </a:lnTo>
                <a:lnTo>
                  <a:pt x="257225" y="369442"/>
                </a:lnTo>
                <a:lnTo>
                  <a:pt x="260261" y="371868"/>
                </a:lnTo>
                <a:lnTo>
                  <a:pt x="260654" y="376389"/>
                </a:lnTo>
                <a:lnTo>
                  <a:pt x="256628" y="381101"/>
                </a:lnTo>
                <a:lnTo>
                  <a:pt x="254647" y="381990"/>
                </a:lnTo>
                <a:close/>
              </a:path>
              <a:path w="2089150" h="2089150">
                <a:moveTo>
                  <a:pt x="282930" y="349897"/>
                </a:moveTo>
                <a:lnTo>
                  <a:pt x="279209" y="349897"/>
                </a:lnTo>
                <a:lnTo>
                  <a:pt x="277520" y="349199"/>
                </a:lnTo>
                <a:lnTo>
                  <a:pt x="276174" y="347916"/>
                </a:lnTo>
                <a:lnTo>
                  <a:pt x="273202" y="345287"/>
                </a:lnTo>
                <a:lnTo>
                  <a:pt x="272999" y="340766"/>
                </a:lnTo>
                <a:lnTo>
                  <a:pt x="275780" y="337896"/>
                </a:lnTo>
                <a:lnTo>
                  <a:pt x="278409" y="334962"/>
                </a:lnTo>
                <a:lnTo>
                  <a:pt x="282930" y="334771"/>
                </a:lnTo>
                <a:lnTo>
                  <a:pt x="285800" y="337400"/>
                </a:lnTo>
                <a:lnTo>
                  <a:pt x="288734" y="340169"/>
                </a:lnTo>
                <a:lnTo>
                  <a:pt x="288925" y="344690"/>
                </a:lnTo>
                <a:lnTo>
                  <a:pt x="284810" y="349110"/>
                </a:lnTo>
                <a:lnTo>
                  <a:pt x="282930" y="349897"/>
                </a:lnTo>
                <a:close/>
              </a:path>
              <a:path w="2089150" h="2089150">
                <a:moveTo>
                  <a:pt x="312496" y="318935"/>
                </a:moveTo>
                <a:lnTo>
                  <a:pt x="308876" y="318935"/>
                </a:lnTo>
                <a:lnTo>
                  <a:pt x="306984" y="318198"/>
                </a:lnTo>
                <a:lnTo>
                  <a:pt x="302768" y="314032"/>
                </a:lnTo>
                <a:lnTo>
                  <a:pt x="302768" y="309511"/>
                </a:lnTo>
                <a:lnTo>
                  <a:pt x="305600" y="306692"/>
                </a:lnTo>
                <a:lnTo>
                  <a:pt x="308381" y="303961"/>
                </a:lnTo>
                <a:lnTo>
                  <a:pt x="312889" y="303961"/>
                </a:lnTo>
                <a:lnTo>
                  <a:pt x="315722" y="306692"/>
                </a:lnTo>
                <a:lnTo>
                  <a:pt x="318490" y="309511"/>
                </a:lnTo>
                <a:lnTo>
                  <a:pt x="318490" y="314032"/>
                </a:lnTo>
                <a:lnTo>
                  <a:pt x="314325" y="318198"/>
                </a:lnTo>
                <a:lnTo>
                  <a:pt x="312496" y="318935"/>
                </a:lnTo>
                <a:close/>
              </a:path>
              <a:path w="2089150" h="2089150">
                <a:moveTo>
                  <a:pt x="343306" y="289229"/>
                </a:moveTo>
                <a:lnTo>
                  <a:pt x="339674" y="289229"/>
                </a:lnTo>
                <a:lnTo>
                  <a:pt x="337693" y="288429"/>
                </a:lnTo>
                <a:lnTo>
                  <a:pt x="336359" y="286943"/>
                </a:lnTo>
                <a:lnTo>
                  <a:pt x="333578" y="284010"/>
                </a:lnTo>
                <a:lnTo>
                  <a:pt x="333781" y="279501"/>
                </a:lnTo>
                <a:lnTo>
                  <a:pt x="336753" y="276821"/>
                </a:lnTo>
                <a:lnTo>
                  <a:pt x="339585" y="274192"/>
                </a:lnTo>
                <a:lnTo>
                  <a:pt x="344093" y="274396"/>
                </a:lnTo>
                <a:lnTo>
                  <a:pt x="346824" y="277215"/>
                </a:lnTo>
                <a:lnTo>
                  <a:pt x="349504" y="280200"/>
                </a:lnTo>
                <a:lnTo>
                  <a:pt x="349300" y="284708"/>
                </a:lnTo>
                <a:lnTo>
                  <a:pt x="346379" y="287337"/>
                </a:lnTo>
                <a:lnTo>
                  <a:pt x="344982" y="288632"/>
                </a:lnTo>
                <a:lnTo>
                  <a:pt x="343306" y="289229"/>
                </a:lnTo>
                <a:close/>
              </a:path>
              <a:path w="2089150" h="2089150">
                <a:moveTo>
                  <a:pt x="375297" y="260845"/>
                </a:moveTo>
                <a:lnTo>
                  <a:pt x="371576" y="260845"/>
                </a:lnTo>
                <a:lnTo>
                  <a:pt x="369646" y="259956"/>
                </a:lnTo>
                <a:lnTo>
                  <a:pt x="368249" y="258267"/>
                </a:lnTo>
                <a:lnTo>
                  <a:pt x="365671" y="255244"/>
                </a:lnTo>
                <a:lnTo>
                  <a:pt x="366077" y="250825"/>
                </a:lnTo>
                <a:lnTo>
                  <a:pt x="372071" y="245719"/>
                </a:lnTo>
                <a:lnTo>
                  <a:pt x="376593" y="246011"/>
                </a:lnTo>
                <a:lnTo>
                  <a:pt x="379171" y="249046"/>
                </a:lnTo>
                <a:lnTo>
                  <a:pt x="381698" y="252120"/>
                </a:lnTo>
                <a:lnTo>
                  <a:pt x="381304" y="256628"/>
                </a:lnTo>
                <a:lnTo>
                  <a:pt x="378269" y="259156"/>
                </a:lnTo>
                <a:lnTo>
                  <a:pt x="376986" y="260248"/>
                </a:lnTo>
                <a:lnTo>
                  <a:pt x="375297" y="260845"/>
                </a:lnTo>
                <a:close/>
              </a:path>
              <a:path w="2089150" h="2089150">
                <a:moveTo>
                  <a:pt x="404761" y="233756"/>
                </a:moveTo>
                <a:lnTo>
                  <a:pt x="402729" y="232867"/>
                </a:lnTo>
                <a:lnTo>
                  <a:pt x="401345" y="230987"/>
                </a:lnTo>
                <a:lnTo>
                  <a:pt x="398868" y="227863"/>
                </a:lnTo>
                <a:lnTo>
                  <a:pt x="399453" y="223443"/>
                </a:lnTo>
                <a:lnTo>
                  <a:pt x="402539" y="220967"/>
                </a:lnTo>
                <a:lnTo>
                  <a:pt x="405663" y="218528"/>
                </a:lnTo>
                <a:lnTo>
                  <a:pt x="410171" y="219125"/>
                </a:lnTo>
                <a:lnTo>
                  <a:pt x="412508" y="222250"/>
                </a:lnTo>
                <a:lnTo>
                  <a:pt x="414985" y="225285"/>
                </a:lnTo>
                <a:lnTo>
                  <a:pt x="414388" y="229793"/>
                </a:lnTo>
                <a:lnTo>
                  <a:pt x="411365" y="232270"/>
                </a:lnTo>
                <a:lnTo>
                  <a:pt x="409981" y="233260"/>
                </a:lnTo>
                <a:lnTo>
                  <a:pt x="408482" y="233718"/>
                </a:lnTo>
                <a:lnTo>
                  <a:pt x="406946" y="233718"/>
                </a:lnTo>
                <a:lnTo>
                  <a:pt x="404761" y="233756"/>
                </a:lnTo>
                <a:close/>
              </a:path>
              <a:path w="2089150" h="2089150">
                <a:moveTo>
                  <a:pt x="442772" y="208114"/>
                </a:moveTo>
                <a:lnTo>
                  <a:pt x="439051" y="208114"/>
                </a:lnTo>
                <a:lnTo>
                  <a:pt x="436867" y="207022"/>
                </a:lnTo>
                <a:lnTo>
                  <a:pt x="433146" y="201917"/>
                </a:lnTo>
                <a:lnTo>
                  <a:pt x="433933" y="197396"/>
                </a:lnTo>
                <a:lnTo>
                  <a:pt x="437159" y="195160"/>
                </a:lnTo>
                <a:lnTo>
                  <a:pt x="440334" y="192785"/>
                </a:lnTo>
                <a:lnTo>
                  <a:pt x="444855" y="193573"/>
                </a:lnTo>
                <a:lnTo>
                  <a:pt x="447078" y="196850"/>
                </a:lnTo>
                <a:lnTo>
                  <a:pt x="449364" y="199974"/>
                </a:lnTo>
                <a:lnTo>
                  <a:pt x="448665" y="204495"/>
                </a:lnTo>
                <a:lnTo>
                  <a:pt x="445401" y="206730"/>
                </a:lnTo>
                <a:lnTo>
                  <a:pt x="444157" y="207619"/>
                </a:lnTo>
                <a:lnTo>
                  <a:pt x="442772" y="208114"/>
                </a:lnTo>
                <a:close/>
              </a:path>
              <a:path w="2089150" h="2089150">
                <a:moveTo>
                  <a:pt x="477989" y="183857"/>
                </a:moveTo>
                <a:lnTo>
                  <a:pt x="474370" y="183857"/>
                </a:lnTo>
                <a:lnTo>
                  <a:pt x="472033" y="182714"/>
                </a:lnTo>
                <a:lnTo>
                  <a:pt x="470681" y="180530"/>
                </a:lnTo>
                <a:lnTo>
                  <a:pt x="468464" y="177304"/>
                </a:lnTo>
                <a:lnTo>
                  <a:pt x="469455" y="172885"/>
                </a:lnTo>
                <a:lnTo>
                  <a:pt x="472833" y="170713"/>
                </a:lnTo>
                <a:lnTo>
                  <a:pt x="476059" y="168579"/>
                </a:lnTo>
                <a:lnTo>
                  <a:pt x="480466" y="169519"/>
                </a:lnTo>
                <a:lnTo>
                  <a:pt x="484784" y="176110"/>
                </a:lnTo>
                <a:lnTo>
                  <a:pt x="483895" y="180530"/>
                </a:lnTo>
                <a:lnTo>
                  <a:pt x="480492" y="182714"/>
                </a:lnTo>
                <a:lnTo>
                  <a:pt x="479374" y="183464"/>
                </a:lnTo>
                <a:lnTo>
                  <a:pt x="477989" y="183857"/>
                </a:lnTo>
                <a:close/>
              </a:path>
              <a:path w="2089150" h="2089150">
                <a:moveTo>
                  <a:pt x="514350" y="161086"/>
                </a:moveTo>
                <a:lnTo>
                  <a:pt x="510578" y="161086"/>
                </a:lnTo>
                <a:lnTo>
                  <a:pt x="508254" y="159791"/>
                </a:lnTo>
                <a:lnTo>
                  <a:pt x="506856" y="157556"/>
                </a:lnTo>
                <a:lnTo>
                  <a:pt x="504926" y="154241"/>
                </a:lnTo>
                <a:lnTo>
                  <a:pt x="505968" y="149821"/>
                </a:lnTo>
                <a:lnTo>
                  <a:pt x="509447" y="147840"/>
                </a:lnTo>
                <a:lnTo>
                  <a:pt x="512762" y="145757"/>
                </a:lnTo>
                <a:lnTo>
                  <a:pt x="517182" y="146850"/>
                </a:lnTo>
                <a:lnTo>
                  <a:pt x="519112" y="150266"/>
                </a:lnTo>
                <a:lnTo>
                  <a:pt x="521195" y="153644"/>
                </a:lnTo>
                <a:lnTo>
                  <a:pt x="520103" y="158064"/>
                </a:lnTo>
                <a:lnTo>
                  <a:pt x="516686" y="160096"/>
                </a:lnTo>
                <a:lnTo>
                  <a:pt x="515594" y="160781"/>
                </a:lnTo>
                <a:lnTo>
                  <a:pt x="514350" y="161086"/>
                </a:lnTo>
                <a:close/>
              </a:path>
              <a:path w="2089150" h="2089150">
                <a:moveTo>
                  <a:pt x="551561" y="139801"/>
                </a:moveTo>
                <a:lnTo>
                  <a:pt x="547789" y="139801"/>
                </a:lnTo>
                <a:lnTo>
                  <a:pt x="545363" y="138506"/>
                </a:lnTo>
                <a:lnTo>
                  <a:pt x="544068" y="136029"/>
                </a:lnTo>
                <a:lnTo>
                  <a:pt x="542239" y="132613"/>
                </a:lnTo>
                <a:lnTo>
                  <a:pt x="543471" y="128295"/>
                </a:lnTo>
                <a:lnTo>
                  <a:pt x="546950" y="126453"/>
                </a:lnTo>
                <a:lnTo>
                  <a:pt x="550367" y="124472"/>
                </a:lnTo>
                <a:lnTo>
                  <a:pt x="554685" y="125856"/>
                </a:lnTo>
                <a:lnTo>
                  <a:pt x="556615" y="129285"/>
                </a:lnTo>
                <a:lnTo>
                  <a:pt x="558507" y="132702"/>
                </a:lnTo>
                <a:lnTo>
                  <a:pt x="557212" y="137121"/>
                </a:lnTo>
                <a:lnTo>
                  <a:pt x="552602" y="139598"/>
                </a:lnTo>
                <a:lnTo>
                  <a:pt x="551561" y="139801"/>
                </a:lnTo>
                <a:close/>
              </a:path>
              <a:path w="2089150" h="2089150">
                <a:moveTo>
                  <a:pt x="589508" y="120154"/>
                </a:moveTo>
                <a:lnTo>
                  <a:pt x="585787" y="120154"/>
                </a:lnTo>
                <a:lnTo>
                  <a:pt x="583361" y="118668"/>
                </a:lnTo>
                <a:lnTo>
                  <a:pt x="580288" y="112610"/>
                </a:lnTo>
                <a:lnTo>
                  <a:pt x="581774" y="108254"/>
                </a:lnTo>
                <a:lnTo>
                  <a:pt x="585292" y="106616"/>
                </a:lnTo>
                <a:lnTo>
                  <a:pt x="588860" y="104825"/>
                </a:lnTo>
                <a:lnTo>
                  <a:pt x="593178" y="106311"/>
                </a:lnTo>
                <a:lnTo>
                  <a:pt x="594918" y="109842"/>
                </a:lnTo>
                <a:lnTo>
                  <a:pt x="596607" y="113360"/>
                </a:lnTo>
                <a:lnTo>
                  <a:pt x="595122" y="117678"/>
                </a:lnTo>
                <a:lnTo>
                  <a:pt x="591591" y="119367"/>
                </a:lnTo>
                <a:lnTo>
                  <a:pt x="590600" y="119964"/>
                </a:lnTo>
                <a:lnTo>
                  <a:pt x="589508" y="120154"/>
                </a:lnTo>
                <a:close/>
              </a:path>
              <a:path w="2089150" h="2089150">
                <a:moveTo>
                  <a:pt x="628408" y="102095"/>
                </a:moveTo>
                <a:lnTo>
                  <a:pt x="624687" y="102095"/>
                </a:lnTo>
                <a:lnTo>
                  <a:pt x="622058" y="100406"/>
                </a:lnTo>
                <a:lnTo>
                  <a:pt x="620864" y="97777"/>
                </a:lnTo>
                <a:lnTo>
                  <a:pt x="619277" y="94157"/>
                </a:lnTo>
                <a:lnTo>
                  <a:pt x="620966" y="89890"/>
                </a:lnTo>
                <a:lnTo>
                  <a:pt x="624586" y="88353"/>
                </a:lnTo>
                <a:lnTo>
                  <a:pt x="628103" y="86766"/>
                </a:lnTo>
                <a:lnTo>
                  <a:pt x="632320" y="88455"/>
                </a:lnTo>
                <a:lnTo>
                  <a:pt x="633907" y="92075"/>
                </a:lnTo>
                <a:lnTo>
                  <a:pt x="635596" y="95605"/>
                </a:lnTo>
                <a:lnTo>
                  <a:pt x="633907" y="99821"/>
                </a:lnTo>
                <a:lnTo>
                  <a:pt x="630288" y="101409"/>
                </a:lnTo>
                <a:lnTo>
                  <a:pt x="629399" y="101904"/>
                </a:lnTo>
                <a:lnTo>
                  <a:pt x="628408" y="102095"/>
                </a:lnTo>
                <a:close/>
              </a:path>
              <a:path w="2089150" h="2089150">
                <a:moveTo>
                  <a:pt x="667994" y="85585"/>
                </a:moveTo>
                <a:lnTo>
                  <a:pt x="664222" y="85585"/>
                </a:lnTo>
                <a:lnTo>
                  <a:pt x="661492" y="83946"/>
                </a:lnTo>
                <a:lnTo>
                  <a:pt x="659015" y="77342"/>
                </a:lnTo>
                <a:lnTo>
                  <a:pt x="660806" y="73228"/>
                </a:lnTo>
                <a:lnTo>
                  <a:pt x="664527" y="71831"/>
                </a:lnTo>
                <a:lnTo>
                  <a:pt x="668197" y="70396"/>
                </a:lnTo>
                <a:lnTo>
                  <a:pt x="672312" y="72135"/>
                </a:lnTo>
                <a:lnTo>
                  <a:pt x="673747" y="75857"/>
                </a:lnTo>
                <a:lnTo>
                  <a:pt x="675132" y="79527"/>
                </a:lnTo>
                <a:lnTo>
                  <a:pt x="673354" y="83642"/>
                </a:lnTo>
                <a:lnTo>
                  <a:pt x="668832" y="85483"/>
                </a:lnTo>
                <a:lnTo>
                  <a:pt x="667994" y="85585"/>
                </a:lnTo>
                <a:close/>
              </a:path>
              <a:path w="2089150" h="2089150">
                <a:moveTo>
                  <a:pt x="708228" y="70789"/>
                </a:moveTo>
                <a:lnTo>
                  <a:pt x="704507" y="70789"/>
                </a:lnTo>
                <a:lnTo>
                  <a:pt x="701624" y="68910"/>
                </a:lnTo>
                <a:lnTo>
                  <a:pt x="700684" y="65989"/>
                </a:lnTo>
                <a:lnTo>
                  <a:pt x="699401" y="62217"/>
                </a:lnTo>
                <a:lnTo>
                  <a:pt x="701332" y="58191"/>
                </a:lnTo>
                <a:lnTo>
                  <a:pt x="705104" y="56959"/>
                </a:lnTo>
                <a:lnTo>
                  <a:pt x="708825" y="55664"/>
                </a:lnTo>
                <a:lnTo>
                  <a:pt x="712939" y="57594"/>
                </a:lnTo>
                <a:lnTo>
                  <a:pt x="714235" y="61366"/>
                </a:lnTo>
                <a:lnTo>
                  <a:pt x="715467" y="65087"/>
                </a:lnTo>
                <a:lnTo>
                  <a:pt x="713435" y="69113"/>
                </a:lnTo>
                <a:lnTo>
                  <a:pt x="709714" y="70396"/>
                </a:lnTo>
                <a:lnTo>
                  <a:pt x="709015" y="70700"/>
                </a:lnTo>
                <a:lnTo>
                  <a:pt x="708228" y="70789"/>
                </a:lnTo>
                <a:close/>
              </a:path>
              <a:path w="2089150" h="2089150">
                <a:moveTo>
                  <a:pt x="749058" y="57696"/>
                </a:moveTo>
                <a:lnTo>
                  <a:pt x="745236" y="57696"/>
                </a:lnTo>
                <a:lnTo>
                  <a:pt x="742403" y="55664"/>
                </a:lnTo>
                <a:lnTo>
                  <a:pt x="740422" y="48767"/>
                </a:lnTo>
                <a:lnTo>
                  <a:pt x="742607" y="44843"/>
                </a:lnTo>
                <a:lnTo>
                  <a:pt x="746328" y="43662"/>
                </a:lnTo>
                <a:lnTo>
                  <a:pt x="750049" y="42621"/>
                </a:lnTo>
                <a:lnTo>
                  <a:pt x="754062" y="44754"/>
                </a:lnTo>
                <a:lnTo>
                  <a:pt x="755338" y="48767"/>
                </a:lnTo>
                <a:lnTo>
                  <a:pt x="756348" y="52336"/>
                </a:lnTo>
                <a:lnTo>
                  <a:pt x="754164" y="56362"/>
                </a:lnTo>
                <a:lnTo>
                  <a:pt x="749744" y="57594"/>
                </a:lnTo>
                <a:lnTo>
                  <a:pt x="749058" y="57696"/>
                </a:lnTo>
                <a:close/>
              </a:path>
              <a:path w="2089150" h="2089150">
                <a:moveTo>
                  <a:pt x="790879" y="46342"/>
                </a:moveTo>
                <a:lnTo>
                  <a:pt x="786460" y="46342"/>
                </a:lnTo>
                <a:lnTo>
                  <a:pt x="783628" y="44157"/>
                </a:lnTo>
                <a:lnTo>
                  <a:pt x="782739" y="40932"/>
                </a:lnTo>
                <a:lnTo>
                  <a:pt x="781748" y="37109"/>
                </a:lnTo>
                <a:lnTo>
                  <a:pt x="784136" y="33286"/>
                </a:lnTo>
                <a:lnTo>
                  <a:pt x="791768" y="31305"/>
                </a:lnTo>
                <a:lnTo>
                  <a:pt x="795591" y="33642"/>
                </a:lnTo>
                <a:lnTo>
                  <a:pt x="797572" y="41325"/>
                </a:lnTo>
                <a:lnTo>
                  <a:pt x="795286" y="45148"/>
                </a:lnTo>
                <a:lnTo>
                  <a:pt x="791476" y="46139"/>
                </a:lnTo>
                <a:lnTo>
                  <a:pt x="790879" y="46342"/>
                </a:lnTo>
                <a:close/>
              </a:path>
              <a:path w="2089150" h="2089150">
                <a:moveTo>
                  <a:pt x="832396" y="36715"/>
                </a:moveTo>
                <a:lnTo>
                  <a:pt x="828078" y="36715"/>
                </a:lnTo>
                <a:lnTo>
                  <a:pt x="825157" y="34429"/>
                </a:lnTo>
                <a:lnTo>
                  <a:pt x="823671" y="27190"/>
                </a:lnTo>
                <a:lnTo>
                  <a:pt x="826147" y="23469"/>
                </a:lnTo>
                <a:lnTo>
                  <a:pt x="829970" y="22580"/>
                </a:lnTo>
                <a:lnTo>
                  <a:pt x="833882" y="21780"/>
                </a:lnTo>
                <a:lnTo>
                  <a:pt x="837603" y="24256"/>
                </a:lnTo>
                <a:lnTo>
                  <a:pt x="838403" y="28181"/>
                </a:lnTo>
                <a:lnTo>
                  <a:pt x="839292" y="32003"/>
                </a:lnTo>
                <a:lnTo>
                  <a:pt x="836714" y="35826"/>
                </a:lnTo>
                <a:lnTo>
                  <a:pt x="832396" y="36715"/>
                </a:lnTo>
                <a:close/>
              </a:path>
              <a:path w="2089150" h="2089150">
                <a:moveTo>
                  <a:pt x="874318" y="28828"/>
                </a:moveTo>
                <a:lnTo>
                  <a:pt x="870102" y="28828"/>
                </a:lnTo>
                <a:lnTo>
                  <a:pt x="867079" y="26390"/>
                </a:lnTo>
                <a:lnTo>
                  <a:pt x="866584" y="22872"/>
                </a:lnTo>
                <a:lnTo>
                  <a:pt x="865886" y="19050"/>
                </a:lnTo>
                <a:lnTo>
                  <a:pt x="868514" y="15278"/>
                </a:lnTo>
                <a:lnTo>
                  <a:pt x="872490" y="14731"/>
                </a:lnTo>
                <a:lnTo>
                  <a:pt x="876300" y="14046"/>
                </a:lnTo>
                <a:lnTo>
                  <a:pt x="880021" y="16675"/>
                </a:lnTo>
                <a:lnTo>
                  <a:pt x="880618" y="20485"/>
                </a:lnTo>
                <a:lnTo>
                  <a:pt x="881316" y="24409"/>
                </a:lnTo>
                <a:lnTo>
                  <a:pt x="878636" y="28079"/>
                </a:lnTo>
                <a:lnTo>
                  <a:pt x="874712" y="28778"/>
                </a:lnTo>
                <a:lnTo>
                  <a:pt x="874318" y="28828"/>
                </a:lnTo>
                <a:close/>
              </a:path>
              <a:path w="2089150" h="2089150">
                <a:moveTo>
                  <a:pt x="916533" y="22771"/>
                </a:moveTo>
                <a:lnTo>
                  <a:pt x="912418" y="22771"/>
                </a:lnTo>
                <a:lnTo>
                  <a:pt x="909396" y="20091"/>
                </a:lnTo>
                <a:lnTo>
                  <a:pt x="908900" y="16471"/>
                </a:lnTo>
                <a:lnTo>
                  <a:pt x="908405" y="12560"/>
                </a:lnTo>
                <a:lnTo>
                  <a:pt x="911275" y="9029"/>
                </a:lnTo>
                <a:lnTo>
                  <a:pt x="915200" y="8534"/>
                </a:lnTo>
                <a:lnTo>
                  <a:pt x="919022" y="8039"/>
                </a:lnTo>
                <a:lnTo>
                  <a:pt x="922642" y="10769"/>
                </a:lnTo>
                <a:lnTo>
                  <a:pt x="923137" y="14731"/>
                </a:lnTo>
                <a:lnTo>
                  <a:pt x="923531" y="18656"/>
                </a:lnTo>
                <a:lnTo>
                  <a:pt x="920750" y="22174"/>
                </a:lnTo>
                <a:lnTo>
                  <a:pt x="916838" y="22669"/>
                </a:lnTo>
                <a:lnTo>
                  <a:pt x="916533" y="22771"/>
                </a:lnTo>
                <a:close/>
              </a:path>
              <a:path w="2089150" h="2089150">
                <a:moveTo>
                  <a:pt x="959256" y="18364"/>
                </a:moveTo>
                <a:lnTo>
                  <a:pt x="954938" y="18364"/>
                </a:lnTo>
                <a:lnTo>
                  <a:pt x="951814" y="15481"/>
                </a:lnTo>
                <a:lnTo>
                  <a:pt x="951509" y="11760"/>
                </a:lnTo>
                <a:lnTo>
                  <a:pt x="951217" y="7835"/>
                </a:lnTo>
                <a:lnTo>
                  <a:pt x="954138" y="4419"/>
                </a:lnTo>
                <a:lnTo>
                  <a:pt x="962025" y="3822"/>
                </a:lnTo>
                <a:lnTo>
                  <a:pt x="965454" y="6654"/>
                </a:lnTo>
                <a:lnTo>
                  <a:pt x="966050" y="14592"/>
                </a:lnTo>
                <a:lnTo>
                  <a:pt x="963168" y="18059"/>
                </a:lnTo>
                <a:lnTo>
                  <a:pt x="959256" y="18364"/>
                </a:lnTo>
                <a:close/>
              </a:path>
              <a:path w="2089150" h="2089150">
                <a:moveTo>
                  <a:pt x="1001572" y="15773"/>
                </a:moveTo>
                <a:lnTo>
                  <a:pt x="997648" y="15773"/>
                </a:lnTo>
                <a:lnTo>
                  <a:pt x="994422" y="12750"/>
                </a:lnTo>
                <a:lnTo>
                  <a:pt x="994321" y="8928"/>
                </a:lnTo>
                <a:lnTo>
                  <a:pt x="994079" y="5016"/>
                </a:lnTo>
                <a:lnTo>
                  <a:pt x="997153" y="1638"/>
                </a:lnTo>
                <a:lnTo>
                  <a:pt x="1001077" y="1435"/>
                </a:lnTo>
                <a:lnTo>
                  <a:pt x="1005090" y="1346"/>
                </a:lnTo>
                <a:lnTo>
                  <a:pt x="1008316" y="4419"/>
                </a:lnTo>
                <a:lnTo>
                  <a:pt x="1008710" y="12255"/>
                </a:lnTo>
                <a:lnTo>
                  <a:pt x="1005586" y="15582"/>
                </a:lnTo>
                <a:lnTo>
                  <a:pt x="1001661" y="15684"/>
                </a:lnTo>
                <a:close/>
              </a:path>
              <a:path w="2089150" h="2089150">
                <a:moveTo>
                  <a:pt x="1004595" y="2088362"/>
                </a:moveTo>
                <a:lnTo>
                  <a:pt x="1000671" y="2088261"/>
                </a:lnTo>
                <a:lnTo>
                  <a:pt x="996759" y="2088057"/>
                </a:lnTo>
                <a:lnTo>
                  <a:pt x="993724" y="2084692"/>
                </a:lnTo>
                <a:lnTo>
                  <a:pt x="993927" y="2080767"/>
                </a:lnTo>
                <a:lnTo>
                  <a:pt x="994029" y="2076843"/>
                </a:lnTo>
                <a:lnTo>
                  <a:pt x="997356" y="2073821"/>
                </a:lnTo>
                <a:lnTo>
                  <a:pt x="1001268" y="2073922"/>
                </a:lnTo>
                <a:lnTo>
                  <a:pt x="1005192" y="2074125"/>
                </a:lnTo>
                <a:lnTo>
                  <a:pt x="1008316" y="2077440"/>
                </a:lnTo>
                <a:lnTo>
                  <a:pt x="1008164" y="2081364"/>
                </a:lnTo>
                <a:lnTo>
                  <a:pt x="1007960" y="2085289"/>
                </a:lnTo>
                <a:lnTo>
                  <a:pt x="1004595" y="2088362"/>
                </a:lnTo>
                <a:close/>
              </a:path>
              <a:path w="2089150" h="2089150">
                <a:moveTo>
                  <a:pt x="961936" y="2085581"/>
                </a:moveTo>
                <a:lnTo>
                  <a:pt x="957668" y="2085581"/>
                </a:lnTo>
                <a:lnTo>
                  <a:pt x="953744" y="2085187"/>
                </a:lnTo>
                <a:lnTo>
                  <a:pt x="950810" y="2081758"/>
                </a:lnTo>
                <a:lnTo>
                  <a:pt x="951407" y="2073922"/>
                </a:lnTo>
                <a:lnTo>
                  <a:pt x="954938" y="2070950"/>
                </a:lnTo>
                <a:lnTo>
                  <a:pt x="958761" y="2071344"/>
                </a:lnTo>
                <a:lnTo>
                  <a:pt x="962774" y="2071636"/>
                </a:lnTo>
                <a:lnTo>
                  <a:pt x="965644" y="2075116"/>
                </a:lnTo>
                <a:lnTo>
                  <a:pt x="965060" y="2082749"/>
                </a:lnTo>
                <a:lnTo>
                  <a:pt x="961936" y="2085581"/>
                </a:lnTo>
                <a:close/>
              </a:path>
              <a:path w="2089150" h="2089150">
                <a:moveTo>
                  <a:pt x="919111" y="2081161"/>
                </a:moveTo>
                <a:lnTo>
                  <a:pt x="914704" y="2081161"/>
                </a:lnTo>
                <a:lnTo>
                  <a:pt x="910831" y="2080666"/>
                </a:lnTo>
                <a:lnTo>
                  <a:pt x="907999" y="2077148"/>
                </a:lnTo>
                <a:lnTo>
                  <a:pt x="909002" y="2069312"/>
                </a:lnTo>
                <a:lnTo>
                  <a:pt x="912520" y="2066429"/>
                </a:lnTo>
                <a:lnTo>
                  <a:pt x="920356" y="2067420"/>
                </a:lnTo>
                <a:lnTo>
                  <a:pt x="923239" y="2070950"/>
                </a:lnTo>
                <a:lnTo>
                  <a:pt x="922642" y="2074862"/>
                </a:lnTo>
                <a:lnTo>
                  <a:pt x="922235" y="2078532"/>
                </a:lnTo>
                <a:lnTo>
                  <a:pt x="919111" y="2081161"/>
                </a:lnTo>
                <a:close/>
              </a:path>
              <a:path w="2089150" h="2089150">
                <a:moveTo>
                  <a:pt x="876604" y="2075116"/>
                </a:moveTo>
                <a:lnTo>
                  <a:pt x="872782" y="2075116"/>
                </a:lnTo>
                <a:lnTo>
                  <a:pt x="872388" y="2075014"/>
                </a:lnTo>
                <a:lnTo>
                  <a:pt x="871982" y="2075014"/>
                </a:lnTo>
                <a:lnTo>
                  <a:pt x="868172" y="2074316"/>
                </a:lnTo>
                <a:lnTo>
                  <a:pt x="865492" y="2070595"/>
                </a:lnTo>
                <a:lnTo>
                  <a:pt x="866089" y="2066734"/>
                </a:lnTo>
                <a:lnTo>
                  <a:pt x="866775" y="2062810"/>
                </a:lnTo>
                <a:lnTo>
                  <a:pt x="870496" y="2060282"/>
                </a:lnTo>
                <a:lnTo>
                  <a:pt x="878243" y="2061514"/>
                </a:lnTo>
                <a:lnTo>
                  <a:pt x="880922" y="2065185"/>
                </a:lnTo>
                <a:lnTo>
                  <a:pt x="880224" y="2069109"/>
                </a:lnTo>
                <a:lnTo>
                  <a:pt x="879627" y="2072627"/>
                </a:lnTo>
                <a:lnTo>
                  <a:pt x="876604" y="2075116"/>
                </a:lnTo>
                <a:close/>
              </a:path>
              <a:path w="2089150" h="2089150">
                <a:moveTo>
                  <a:pt x="834390" y="2067128"/>
                </a:moveTo>
                <a:lnTo>
                  <a:pt x="830072" y="2067128"/>
                </a:lnTo>
                <a:lnTo>
                  <a:pt x="825754" y="2066188"/>
                </a:lnTo>
                <a:lnTo>
                  <a:pt x="823277" y="2062416"/>
                </a:lnTo>
                <a:lnTo>
                  <a:pt x="824865" y="2054669"/>
                </a:lnTo>
                <a:lnTo>
                  <a:pt x="828675" y="2052243"/>
                </a:lnTo>
                <a:lnTo>
                  <a:pt x="832497" y="2053031"/>
                </a:lnTo>
                <a:lnTo>
                  <a:pt x="836371" y="2053932"/>
                </a:lnTo>
                <a:lnTo>
                  <a:pt x="838898" y="2057653"/>
                </a:lnTo>
                <a:lnTo>
                  <a:pt x="838111" y="2061476"/>
                </a:lnTo>
                <a:lnTo>
                  <a:pt x="837311" y="2064892"/>
                </a:lnTo>
                <a:lnTo>
                  <a:pt x="834390" y="2067128"/>
                </a:lnTo>
                <a:close/>
              </a:path>
              <a:path w="2089150" h="2089150">
                <a:moveTo>
                  <a:pt x="792568" y="2057501"/>
                </a:moveTo>
                <a:lnTo>
                  <a:pt x="788746" y="2057501"/>
                </a:lnTo>
                <a:lnTo>
                  <a:pt x="787552" y="2057298"/>
                </a:lnTo>
                <a:lnTo>
                  <a:pt x="783729" y="2056358"/>
                </a:lnTo>
                <a:lnTo>
                  <a:pt x="781456" y="2052396"/>
                </a:lnTo>
                <a:lnTo>
                  <a:pt x="782517" y="2048268"/>
                </a:lnTo>
                <a:lnTo>
                  <a:pt x="783336" y="2044750"/>
                </a:lnTo>
                <a:lnTo>
                  <a:pt x="787260" y="2042515"/>
                </a:lnTo>
                <a:lnTo>
                  <a:pt x="791070" y="2043468"/>
                </a:lnTo>
                <a:lnTo>
                  <a:pt x="794893" y="2044357"/>
                </a:lnTo>
                <a:lnTo>
                  <a:pt x="797179" y="2048268"/>
                </a:lnTo>
                <a:lnTo>
                  <a:pt x="796112" y="2052396"/>
                </a:lnTo>
                <a:lnTo>
                  <a:pt x="795388" y="2055317"/>
                </a:lnTo>
                <a:lnTo>
                  <a:pt x="792568" y="2057501"/>
                </a:lnTo>
                <a:close/>
              </a:path>
              <a:path w="2089150" h="2089150">
                <a:moveTo>
                  <a:pt x="751039" y="2046135"/>
                </a:moveTo>
                <a:lnTo>
                  <a:pt x="747318" y="2046135"/>
                </a:lnTo>
                <a:lnTo>
                  <a:pt x="746620" y="2046046"/>
                </a:lnTo>
                <a:lnTo>
                  <a:pt x="742213" y="2044750"/>
                </a:lnTo>
                <a:lnTo>
                  <a:pt x="740029" y="2040737"/>
                </a:lnTo>
                <a:lnTo>
                  <a:pt x="741121" y="2037016"/>
                </a:lnTo>
                <a:lnTo>
                  <a:pt x="742315" y="2033193"/>
                </a:lnTo>
                <a:lnTo>
                  <a:pt x="746226" y="2031009"/>
                </a:lnTo>
                <a:lnTo>
                  <a:pt x="750049" y="2032203"/>
                </a:lnTo>
                <a:lnTo>
                  <a:pt x="753770" y="2033295"/>
                </a:lnTo>
                <a:lnTo>
                  <a:pt x="755954" y="2037308"/>
                </a:lnTo>
                <a:lnTo>
                  <a:pt x="754862" y="2041029"/>
                </a:lnTo>
                <a:lnTo>
                  <a:pt x="753872" y="2044153"/>
                </a:lnTo>
                <a:lnTo>
                  <a:pt x="751039" y="2046135"/>
                </a:lnTo>
                <a:close/>
              </a:path>
              <a:path w="2089150" h="2089150">
                <a:moveTo>
                  <a:pt x="710107" y="2033092"/>
                </a:moveTo>
                <a:lnTo>
                  <a:pt x="706335" y="2033092"/>
                </a:lnTo>
                <a:lnTo>
                  <a:pt x="705599" y="2032990"/>
                </a:lnTo>
                <a:lnTo>
                  <a:pt x="704900" y="2032698"/>
                </a:lnTo>
                <a:lnTo>
                  <a:pt x="701128" y="2031403"/>
                </a:lnTo>
                <a:lnTo>
                  <a:pt x="699198" y="2027389"/>
                </a:lnTo>
                <a:lnTo>
                  <a:pt x="700392" y="2023668"/>
                </a:lnTo>
                <a:lnTo>
                  <a:pt x="701725" y="2019896"/>
                </a:lnTo>
                <a:lnTo>
                  <a:pt x="705802" y="2017864"/>
                </a:lnTo>
                <a:lnTo>
                  <a:pt x="709510" y="2019249"/>
                </a:lnTo>
                <a:lnTo>
                  <a:pt x="713232" y="2020392"/>
                </a:lnTo>
                <a:lnTo>
                  <a:pt x="715225" y="2024506"/>
                </a:lnTo>
                <a:lnTo>
                  <a:pt x="712939" y="2031212"/>
                </a:lnTo>
                <a:lnTo>
                  <a:pt x="710107" y="2033092"/>
                </a:lnTo>
                <a:close/>
              </a:path>
              <a:path w="2089150" h="2089150">
                <a:moveTo>
                  <a:pt x="669734" y="2018360"/>
                </a:moveTo>
                <a:lnTo>
                  <a:pt x="666115" y="2018360"/>
                </a:lnTo>
                <a:lnTo>
                  <a:pt x="665213" y="2018156"/>
                </a:lnTo>
                <a:lnTo>
                  <a:pt x="664324" y="2017864"/>
                </a:lnTo>
                <a:lnTo>
                  <a:pt x="660704" y="2016378"/>
                </a:lnTo>
                <a:lnTo>
                  <a:pt x="658863" y="2012264"/>
                </a:lnTo>
                <a:lnTo>
                  <a:pt x="660311" y="2008543"/>
                </a:lnTo>
                <a:lnTo>
                  <a:pt x="661695" y="2004910"/>
                </a:lnTo>
                <a:lnTo>
                  <a:pt x="665911" y="2003132"/>
                </a:lnTo>
                <a:lnTo>
                  <a:pt x="669531" y="2004517"/>
                </a:lnTo>
                <a:lnTo>
                  <a:pt x="673150" y="2006003"/>
                </a:lnTo>
                <a:lnTo>
                  <a:pt x="675043" y="2010130"/>
                </a:lnTo>
                <a:lnTo>
                  <a:pt x="673544" y="2013750"/>
                </a:lnTo>
                <a:lnTo>
                  <a:pt x="672465" y="2016569"/>
                </a:lnTo>
                <a:lnTo>
                  <a:pt x="669734" y="2018360"/>
                </a:lnTo>
                <a:close/>
              </a:path>
              <a:path w="2089150" h="2089150">
                <a:moveTo>
                  <a:pt x="630186" y="2001939"/>
                </a:moveTo>
                <a:lnTo>
                  <a:pt x="626465" y="2001939"/>
                </a:lnTo>
                <a:lnTo>
                  <a:pt x="625475" y="2001735"/>
                </a:lnTo>
                <a:lnTo>
                  <a:pt x="620966" y="1999805"/>
                </a:lnTo>
                <a:lnTo>
                  <a:pt x="619379" y="1995589"/>
                </a:lnTo>
                <a:lnTo>
                  <a:pt x="620966" y="1991918"/>
                </a:lnTo>
                <a:lnTo>
                  <a:pt x="622503" y="1988299"/>
                </a:lnTo>
                <a:lnTo>
                  <a:pt x="626719" y="1986661"/>
                </a:lnTo>
                <a:lnTo>
                  <a:pt x="633907" y="1989886"/>
                </a:lnTo>
                <a:lnTo>
                  <a:pt x="635596" y="1994001"/>
                </a:lnTo>
                <a:lnTo>
                  <a:pt x="634009" y="1997621"/>
                </a:lnTo>
                <a:lnTo>
                  <a:pt x="632815" y="2000402"/>
                </a:lnTo>
                <a:lnTo>
                  <a:pt x="630186" y="2001939"/>
                </a:lnTo>
                <a:close/>
              </a:path>
              <a:path w="2089150" h="2089150">
                <a:moveTo>
                  <a:pt x="591299" y="1983879"/>
                </a:moveTo>
                <a:lnTo>
                  <a:pt x="587578" y="1983879"/>
                </a:lnTo>
                <a:lnTo>
                  <a:pt x="586486" y="1983689"/>
                </a:lnTo>
                <a:lnTo>
                  <a:pt x="585495" y="1983181"/>
                </a:lnTo>
                <a:lnTo>
                  <a:pt x="581977" y="1981453"/>
                </a:lnTo>
                <a:lnTo>
                  <a:pt x="580478" y="1977237"/>
                </a:lnTo>
                <a:lnTo>
                  <a:pt x="582269" y="1973656"/>
                </a:lnTo>
                <a:lnTo>
                  <a:pt x="583958" y="1970138"/>
                </a:lnTo>
                <a:lnTo>
                  <a:pt x="588276" y="1968652"/>
                </a:lnTo>
                <a:lnTo>
                  <a:pt x="591794" y="1970341"/>
                </a:lnTo>
                <a:lnTo>
                  <a:pt x="595312" y="1972119"/>
                </a:lnTo>
                <a:lnTo>
                  <a:pt x="596811" y="1976437"/>
                </a:lnTo>
                <a:lnTo>
                  <a:pt x="595122" y="1979968"/>
                </a:lnTo>
                <a:lnTo>
                  <a:pt x="593826" y="1982393"/>
                </a:lnTo>
                <a:lnTo>
                  <a:pt x="591299" y="1983879"/>
                </a:lnTo>
                <a:close/>
              </a:path>
              <a:path w="2089150" h="2089150">
                <a:moveTo>
                  <a:pt x="553097" y="1964385"/>
                </a:moveTo>
                <a:lnTo>
                  <a:pt x="550672" y="1964385"/>
                </a:lnTo>
                <a:lnTo>
                  <a:pt x="549478" y="1964334"/>
                </a:lnTo>
                <a:lnTo>
                  <a:pt x="548284" y="1964042"/>
                </a:lnTo>
                <a:lnTo>
                  <a:pt x="547192" y="1963496"/>
                </a:lnTo>
                <a:lnTo>
                  <a:pt x="543775" y="1961603"/>
                </a:lnTo>
                <a:lnTo>
                  <a:pt x="542480" y="1957197"/>
                </a:lnTo>
                <a:lnTo>
                  <a:pt x="546252" y="1950351"/>
                </a:lnTo>
                <a:lnTo>
                  <a:pt x="550570" y="1949056"/>
                </a:lnTo>
                <a:lnTo>
                  <a:pt x="553986" y="1950935"/>
                </a:lnTo>
                <a:lnTo>
                  <a:pt x="557517" y="1952777"/>
                </a:lnTo>
                <a:lnTo>
                  <a:pt x="558800" y="1957095"/>
                </a:lnTo>
                <a:lnTo>
                  <a:pt x="556971" y="1960511"/>
                </a:lnTo>
                <a:lnTo>
                  <a:pt x="555675" y="1963000"/>
                </a:lnTo>
                <a:lnTo>
                  <a:pt x="553097" y="1964385"/>
                </a:lnTo>
                <a:close/>
              </a:path>
              <a:path w="2089150" h="2089150">
                <a:moveTo>
                  <a:pt x="515886" y="1943150"/>
                </a:moveTo>
                <a:lnTo>
                  <a:pt x="512165" y="1943150"/>
                </a:lnTo>
                <a:lnTo>
                  <a:pt x="510882" y="1942858"/>
                </a:lnTo>
                <a:lnTo>
                  <a:pt x="509841" y="1942160"/>
                </a:lnTo>
                <a:lnTo>
                  <a:pt x="506361" y="1940128"/>
                </a:lnTo>
                <a:lnTo>
                  <a:pt x="505269" y="1935708"/>
                </a:lnTo>
                <a:lnTo>
                  <a:pt x="507365" y="1932343"/>
                </a:lnTo>
                <a:lnTo>
                  <a:pt x="509346" y="1929015"/>
                </a:lnTo>
                <a:lnTo>
                  <a:pt x="513753" y="1927821"/>
                </a:lnTo>
                <a:lnTo>
                  <a:pt x="517080" y="1929904"/>
                </a:lnTo>
                <a:lnTo>
                  <a:pt x="520509" y="1931835"/>
                </a:lnTo>
                <a:lnTo>
                  <a:pt x="521601" y="1936254"/>
                </a:lnTo>
                <a:lnTo>
                  <a:pt x="519518" y="1939734"/>
                </a:lnTo>
                <a:lnTo>
                  <a:pt x="518274" y="1941868"/>
                </a:lnTo>
                <a:lnTo>
                  <a:pt x="515886" y="1943150"/>
                </a:lnTo>
                <a:close/>
              </a:path>
              <a:path w="2089150" h="2089150">
                <a:moveTo>
                  <a:pt x="479475" y="1920481"/>
                </a:moveTo>
                <a:lnTo>
                  <a:pt x="475856" y="1920481"/>
                </a:lnTo>
                <a:lnTo>
                  <a:pt x="474472" y="1920087"/>
                </a:lnTo>
                <a:lnTo>
                  <a:pt x="473176" y="1919287"/>
                </a:lnTo>
                <a:lnTo>
                  <a:pt x="469950" y="1917103"/>
                </a:lnTo>
                <a:lnTo>
                  <a:pt x="468960" y="1912696"/>
                </a:lnTo>
                <a:lnTo>
                  <a:pt x="473278" y="1906142"/>
                </a:lnTo>
                <a:lnTo>
                  <a:pt x="477697" y="1905152"/>
                </a:lnTo>
                <a:lnTo>
                  <a:pt x="481063" y="1907286"/>
                </a:lnTo>
                <a:lnTo>
                  <a:pt x="484390" y="1909470"/>
                </a:lnTo>
                <a:lnTo>
                  <a:pt x="485279" y="1913877"/>
                </a:lnTo>
                <a:lnTo>
                  <a:pt x="483095" y="1917204"/>
                </a:lnTo>
                <a:lnTo>
                  <a:pt x="481761" y="1919287"/>
                </a:lnTo>
                <a:lnTo>
                  <a:pt x="479475" y="1920481"/>
                </a:lnTo>
                <a:close/>
              </a:path>
              <a:path w="2089150" h="2089150">
                <a:moveTo>
                  <a:pt x="444055" y="1896325"/>
                </a:moveTo>
                <a:lnTo>
                  <a:pt x="440385" y="1896325"/>
                </a:lnTo>
                <a:lnTo>
                  <a:pt x="438950" y="1895830"/>
                </a:lnTo>
                <a:lnTo>
                  <a:pt x="437654" y="1894928"/>
                </a:lnTo>
                <a:lnTo>
                  <a:pt x="434428" y="1892604"/>
                </a:lnTo>
                <a:lnTo>
                  <a:pt x="433743" y="1888185"/>
                </a:lnTo>
                <a:lnTo>
                  <a:pt x="435965" y="1884908"/>
                </a:lnTo>
                <a:lnTo>
                  <a:pt x="438251" y="1881784"/>
                </a:lnTo>
                <a:lnTo>
                  <a:pt x="442772" y="1880997"/>
                </a:lnTo>
                <a:lnTo>
                  <a:pt x="445985" y="1883371"/>
                </a:lnTo>
                <a:lnTo>
                  <a:pt x="449122" y="1885607"/>
                </a:lnTo>
                <a:lnTo>
                  <a:pt x="449910" y="1890026"/>
                </a:lnTo>
                <a:lnTo>
                  <a:pt x="446189" y="1895233"/>
                </a:lnTo>
                <a:lnTo>
                  <a:pt x="444055" y="1896325"/>
                </a:lnTo>
                <a:close/>
              </a:path>
              <a:path w="2089150" h="2089150">
                <a:moveTo>
                  <a:pt x="405955" y="1870722"/>
                </a:moveTo>
                <a:lnTo>
                  <a:pt x="404368" y="1870075"/>
                </a:lnTo>
                <a:lnTo>
                  <a:pt x="403085" y="1869135"/>
                </a:lnTo>
                <a:lnTo>
                  <a:pt x="399961" y="1866760"/>
                </a:lnTo>
                <a:lnTo>
                  <a:pt x="399453" y="1862239"/>
                </a:lnTo>
                <a:lnTo>
                  <a:pt x="401840" y="1859114"/>
                </a:lnTo>
                <a:lnTo>
                  <a:pt x="404266" y="1855990"/>
                </a:lnTo>
                <a:lnTo>
                  <a:pt x="408787" y="1855495"/>
                </a:lnTo>
                <a:lnTo>
                  <a:pt x="414985" y="1860257"/>
                </a:lnTo>
                <a:lnTo>
                  <a:pt x="415582" y="1864817"/>
                </a:lnTo>
                <a:lnTo>
                  <a:pt x="413105" y="1867941"/>
                </a:lnTo>
                <a:lnTo>
                  <a:pt x="411759" y="1869681"/>
                </a:lnTo>
                <a:lnTo>
                  <a:pt x="409575" y="1870671"/>
                </a:lnTo>
                <a:lnTo>
                  <a:pt x="407492" y="1870671"/>
                </a:lnTo>
                <a:lnTo>
                  <a:pt x="405955" y="1870722"/>
                </a:lnTo>
                <a:close/>
              </a:path>
              <a:path w="2089150" h="2089150">
                <a:moveTo>
                  <a:pt x="376288" y="1843582"/>
                </a:moveTo>
                <a:lnTo>
                  <a:pt x="372567" y="1843582"/>
                </a:lnTo>
                <a:lnTo>
                  <a:pt x="370979" y="1843087"/>
                </a:lnTo>
                <a:lnTo>
                  <a:pt x="369646" y="1841944"/>
                </a:lnTo>
                <a:lnTo>
                  <a:pt x="366572" y="1839366"/>
                </a:lnTo>
                <a:lnTo>
                  <a:pt x="366268" y="1834857"/>
                </a:lnTo>
                <a:lnTo>
                  <a:pt x="368846" y="1831924"/>
                </a:lnTo>
                <a:lnTo>
                  <a:pt x="371386" y="1828850"/>
                </a:lnTo>
                <a:lnTo>
                  <a:pt x="375894" y="1828457"/>
                </a:lnTo>
                <a:lnTo>
                  <a:pt x="378866" y="1831035"/>
                </a:lnTo>
                <a:lnTo>
                  <a:pt x="381901" y="1833562"/>
                </a:lnTo>
                <a:lnTo>
                  <a:pt x="382193" y="1838083"/>
                </a:lnTo>
                <a:lnTo>
                  <a:pt x="379768" y="1841157"/>
                </a:lnTo>
                <a:lnTo>
                  <a:pt x="378269" y="1842795"/>
                </a:lnTo>
                <a:lnTo>
                  <a:pt x="376288" y="1843582"/>
                </a:lnTo>
                <a:close/>
              </a:path>
              <a:path w="2089150" h="2089150">
                <a:moveTo>
                  <a:pt x="344093" y="1815312"/>
                </a:moveTo>
                <a:lnTo>
                  <a:pt x="340372" y="1815312"/>
                </a:lnTo>
                <a:lnTo>
                  <a:pt x="338683" y="1814664"/>
                </a:lnTo>
                <a:lnTo>
                  <a:pt x="337350" y="1813369"/>
                </a:lnTo>
                <a:lnTo>
                  <a:pt x="334365" y="1810689"/>
                </a:lnTo>
                <a:lnTo>
                  <a:pt x="334175" y="1806181"/>
                </a:lnTo>
                <a:lnTo>
                  <a:pt x="336854" y="1803260"/>
                </a:lnTo>
                <a:lnTo>
                  <a:pt x="339585" y="1800428"/>
                </a:lnTo>
                <a:lnTo>
                  <a:pt x="344093" y="1800225"/>
                </a:lnTo>
                <a:lnTo>
                  <a:pt x="346925" y="1802853"/>
                </a:lnTo>
                <a:lnTo>
                  <a:pt x="349897" y="1805533"/>
                </a:lnTo>
                <a:lnTo>
                  <a:pt x="350100" y="1810054"/>
                </a:lnTo>
                <a:lnTo>
                  <a:pt x="347319" y="1812975"/>
                </a:lnTo>
                <a:lnTo>
                  <a:pt x="345986" y="1814563"/>
                </a:lnTo>
                <a:lnTo>
                  <a:pt x="344093" y="1815312"/>
                </a:lnTo>
                <a:close/>
              </a:path>
              <a:path w="2089150" h="2089150">
                <a:moveTo>
                  <a:pt x="313093" y="1785594"/>
                </a:moveTo>
                <a:lnTo>
                  <a:pt x="309321" y="1785594"/>
                </a:lnTo>
                <a:lnTo>
                  <a:pt x="307581" y="1784896"/>
                </a:lnTo>
                <a:lnTo>
                  <a:pt x="306095" y="1783511"/>
                </a:lnTo>
                <a:lnTo>
                  <a:pt x="303364" y="1780781"/>
                </a:lnTo>
                <a:lnTo>
                  <a:pt x="303364" y="1776260"/>
                </a:lnTo>
                <a:lnTo>
                  <a:pt x="306095" y="1773389"/>
                </a:lnTo>
                <a:lnTo>
                  <a:pt x="308965" y="1770659"/>
                </a:lnTo>
                <a:lnTo>
                  <a:pt x="313486" y="1770659"/>
                </a:lnTo>
                <a:lnTo>
                  <a:pt x="316217" y="1773389"/>
                </a:lnTo>
                <a:lnTo>
                  <a:pt x="319036" y="1776260"/>
                </a:lnTo>
                <a:lnTo>
                  <a:pt x="319036" y="1780781"/>
                </a:lnTo>
                <a:lnTo>
                  <a:pt x="316217" y="1783511"/>
                </a:lnTo>
                <a:lnTo>
                  <a:pt x="314820" y="1784896"/>
                </a:lnTo>
                <a:lnTo>
                  <a:pt x="313093" y="1785594"/>
                </a:lnTo>
                <a:close/>
              </a:path>
              <a:path w="2089150" h="2089150">
                <a:moveTo>
                  <a:pt x="283222" y="1754733"/>
                </a:moveTo>
                <a:lnTo>
                  <a:pt x="279603" y="1754733"/>
                </a:lnTo>
                <a:lnTo>
                  <a:pt x="277622" y="1753997"/>
                </a:lnTo>
                <a:lnTo>
                  <a:pt x="276275" y="1752409"/>
                </a:lnTo>
                <a:lnTo>
                  <a:pt x="273596" y="1749577"/>
                </a:lnTo>
                <a:lnTo>
                  <a:pt x="273799" y="1744916"/>
                </a:lnTo>
                <a:lnTo>
                  <a:pt x="276669" y="1742287"/>
                </a:lnTo>
                <a:lnTo>
                  <a:pt x="279603" y="1739658"/>
                </a:lnTo>
                <a:lnTo>
                  <a:pt x="284111" y="1739849"/>
                </a:lnTo>
                <a:lnTo>
                  <a:pt x="289420" y="1745602"/>
                </a:lnTo>
                <a:lnTo>
                  <a:pt x="289229" y="1750123"/>
                </a:lnTo>
                <a:lnTo>
                  <a:pt x="286346" y="1752803"/>
                </a:lnTo>
                <a:lnTo>
                  <a:pt x="285013" y="1754085"/>
                </a:lnTo>
                <a:lnTo>
                  <a:pt x="283222" y="1754733"/>
                </a:lnTo>
                <a:close/>
              </a:path>
              <a:path w="2089150" h="2089150">
                <a:moveTo>
                  <a:pt x="254749" y="1722589"/>
                </a:moveTo>
                <a:lnTo>
                  <a:pt x="253111" y="1722589"/>
                </a:lnTo>
                <a:lnTo>
                  <a:pt x="251129" y="1722539"/>
                </a:lnTo>
                <a:lnTo>
                  <a:pt x="249047" y="1721789"/>
                </a:lnTo>
                <a:lnTo>
                  <a:pt x="247700" y="1720113"/>
                </a:lnTo>
                <a:lnTo>
                  <a:pt x="245122" y="1717027"/>
                </a:lnTo>
                <a:lnTo>
                  <a:pt x="245427" y="1712518"/>
                </a:lnTo>
                <a:lnTo>
                  <a:pt x="248500" y="1709991"/>
                </a:lnTo>
                <a:lnTo>
                  <a:pt x="251523" y="1707464"/>
                </a:lnTo>
                <a:lnTo>
                  <a:pt x="256031" y="1707857"/>
                </a:lnTo>
                <a:lnTo>
                  <a:pt x="258572" y="1710880"/>
                </a:lnTo>
                <a:lnTo>
                  <a:pt x="261150" y="1713814"/>
                </a:lnTo>
                <a:lnTo>
                  <a:pt x="260756" y="1718322"/>
                </a:lnTo>
                <a:lnTo>
                  <a:pt x="257721" y="1720900"/>
                </a:lnTo>
                <a:lnTo>
                  <a:pt x="256438" y="1722094"/>
                </a:lnTo>
                <a:lnTo>
                  <a:pt x="254749" y="1722589"/>
                </a:lnTo>
                <a:close/>
              </a:path>
              <a:path w="2089150" h="2089150">
                <a:moveTo>
                  <a:pt x="227558" y="1689353"/>
                </a:moveTo>
                <a:lnTo>
                  <a:pt x="223939" y="1689353"/>
                </a:lnTo>
                <a:lnTo>
                  <a:pt x="221754" y="1688363"/>
                </a:lnTo>
                <a:lnTo>
                  <a:pt x="220421" y="1686623"/>
                </a:lnTo>
                <a:lnTo>
                  <a:pt x="217931" y="1683499"/>
                </a:lnTo>
                <a:lnTo>
                  <a:pt x="218528" y="1678978"/>
                </a:lnTo>
                <a:lnTo>
                  <a:pt x="221653" y="1676603"/>
                </a:lnTo>
                <a:lnTo>
                  <a:pt x="224739" y="1674126"/>
                </a:lnTo>
                <a:lnTo>
                  <a:pt x="229247" y="1674622"/>
                </a:lnTo>
                <a:lnTo>
                  <a:pt x="231686" y="1677797"/>
                </a:lnTo>
                <a:lnTo>
                  <a:pt x="234162" y="1680921"/>
                </a:lnTo>
                <a:lnTo>
                  <a:pt x="233565" y="1685328"/>
                </a:lnTo>
                <a:lnTo>
                  <a:pt x="230390" y="1687817"/>
                </a:lnTo>
                <a:lnTo>
                  <a:pt x="229146" y="1688858"/>
                </a:lnTo>
                <a:lnTo>
                  <a:pt x="227558" y="1689353"/>
                </a:lnTo>
                <a:close/>
              </a:path>
              <a:path w="2089150" h="2089150">
                <a:moveTo>
                  <a:pt x="201866" y="1655025"/>
                </a:moveTo>
                <a:lnTo>
                  <a:pt x="198094" y="1655025"/>
                </a:lnTo>
                <a:lnTo>
                  <a:pt x="195961" y="1653933"/>
                </a:lnTo>
                <a:lnTo>
                  <a:pt x="194576" y="1651939"/>
                </a:lnTo>
                <a:lnTo>
                  <a:pt x="192239" y="1648815"/>
                </a:lnTo>
                <a:lnTo>
                  <a:pt x="192989" y="1644307"/>
                </a:lnTo>
                <a:lnTo>
                  <a:pt x="196253" y="1642021"/>
                </a:lnTo>
                <a:lnTo>
                  <a:pt x="199390" y="1639697"/>
                </a:lnTo>
                <a:lnTo>
                  <a:pt x="203898" y="1640484"/>
                </a:lnTo>
                <a:lnTo>
                  <a:pt x="208406" y="1646834"/>
                </a:lnTo>
                <a:lnTo>
                  <a:pt x="207721" y="1651355"/>
                </a:lnTo>
                <a:lnTo>
                  <a:pt x="203200" y="1654530"/>
                </a:lnTo>
                <a:lnTo>
                  <a:pt x="201866" y="1655025"/>
                </a:lnTo>
                <a:close/>
              </a:path>
              <a:path w="2089150" h="2089150">
                <a:moveTo>
                  <a:pt x="177507" y="1619554"/>
                </a:moveTo>
                <a:lnTo>
                  <a:pt x="173786" y="1619554"/>
                </a:lnTo>
                <a:lnTo>
                  <a:pt x="171500" y="1618462"/>
                </a:lnTo>
                <a:lnTo>
                  <a:pt x="170049" y="1616227"/>
                </a:lnTo>
                <a:lnTo>
                  <a:pt x="167982" y="1613103"/>
                </a:lnTo>
                <a:lnTo>
                  <a:pt x="168871" y="1608683"/>
                </a:lnTo>
                <a:lnTo>
                  <a:pt x="172199" y="1606499"/>
                </a:lnTo>
                <a:lnTo>
                  <a:pt x="175526" y="1604365"/>
                </a:lnTo>
                <a:lnTo>
                  <a:pt x="179933" y="1605216"/>
                </a:lnTo>
                <a:lnTo>
                  <a:pt x="182240" y="1608683"/>
                </a:lnTo>
                <a:lnTo>
                  <a:pt x="184251" y="1611807"/>
                </a:lnTo>
                <a:lnTo>
                  <a:pt x="183311" y="1616227"/>
                </a:lnTo>
                <a:lnTo>
                  <a:pt x="179952" y="1618462"/>
                </a:lnTo>
                <a:lnTo>
                  <a:pt x="178841" y="1619148"/>
                </a:lnTo>
                <a:lnTo>
                  <a:pt x="177507" y="1619554"/>
                </a:lnTo>
                <a:close/>
              </a:path>
              <a:path w="2089150" h="2089150">
                <a:moveTo>
                  <a:pt x="154635" y="1583232"/>
                </a:moveTo>
                <a:lnTo>
                  <a:pt x="150914" y="1583232"/>
                </a:lnTo>
                <a:lnTo>
                  <a:pt x="148539" y="1581950"/>
                </a:lnTo>
                <a:lnTo>
                  <a:pt x="147243" y="1579714"/>
                </a:lnTo>
                <a:lnTo>
                  <a:pt x="145211" y="1576336"/>
                </a:lnTo>
                <a:lnTo>
                  <a:pt x="146304" y="1571980"/>
                </a:lnTo>
                <a:lnTo>
                  <a:pt x="149720" y="1569986"/>
                </a:lnTo>
                <a:lnTo>
                  <a:pt x="153047" y="1567954"/>
                </a:lnTo>
                <a:lnTo>
                  <a:pt x="157467" y="1568996"/>
                </a:lnTo>
                <a:lnTo>
                  <a:pt x="159550" y="1572475"/>
                </a:lnTo>
                <a:lnTo>
                  <a:pt x="161480" y="1575790"/>
                </a:lnTo>
                <a:lnTo>
                  <a:pt x="160388" y="1580210"/>
                </a:lnTo>
                <a:lnTo>
                  <a:pt x="156972" y="1582140"/>
                </a:lnTo>
                <a:lnTo>
                  <a:pt x="155879" y="1582940"/>
                </a:lnTo>
                <a:lnTo>
                  <a:pt x="154635" y="1583232"/>
                </a:lnTo>
                <a:close/>
              </a:path>
              <a:path w="2089150" h="2089150">
                <a:moveTo>
                  <a:pt x="133299" y="1545932"/>
                </a:moveTo>
                <a:lnTo>
                  <a:pt x="129578" y="1545932"/>
                </a:lnTo>
                <a:lnTo>
                  <a:pt x="127152" y="1544535"/>
                </a:lnTo>
                <a:lnTo>
                  <a:pt x="125856" y="1542211"/>
                </a:lnTo>
                <a:lnTo>
                  <a:pt x="123875" y="1538782"/>
                </a:lnTo>
                <a:lnTo>
                  <a:pt x="125272" y="1534464"/>
                </a:lnTo>
                <a:lnTo>
                  <a:pt x="128689" y="1532483"/>
                </a:lnTo>
                <a:lnTo>
                  <a:pt x="132168" y="1530654"/>
                </a:lnTo>
                <a:lnTo>
                  <a:pt x="136474" y="1531886"/>
                </a:lnTo>
                <a:lnTo>
                  <a:pt x="138417" y="1535315"/>
                </a:lnTo>
                <a:lnTo>
                  <a:pt x="140296" y="1538884"/>
                </a:lnTo>
                <a:lnTo>
                  <a:pt x="139014" y="1543202"/>
                </a:lnTo>
                <a:lnTo>
                  <a:pt x="135483" y="1545031"/>
                </a:lnTo>
                <a:lnTo>
                  <a:pt x="134391" y="1545628"/>
                </a:lnTo>
                <a:lnTo>
                  <a:pt x="133299" y="1545932"/>
                </a:lnTo>
                <a:close/>
              </a:path>
              <a:path w="2089150" h="2089150">
                <a:moveTo>
                  <a:pt x="113512" y="1507731"/>
                </a:moveTo>
                <a:lnTo>
                  <a:pt x="109740" y="1507731"/>
                </a:lnTo>
                <a:lnTo>
                  <a:pt x="107315" y="1506296"/>
                </a:lnTo>
                <a:lnTo>
                  <a:pt x="106019" y="1503806"/>
                </a:lnTo>
                <a:lnTo>
                  <a:pt x="104228" y="1500289"/>
                </a:lnTo>
                <a:lnTo>
                  <a:pt x="105727" y="1495971"/>
                </a:lnTo>
                <a:lnTo>
                  <a:pt x="109245" y="1494193"/>
                </a:lnTo>
                <a:lnTo>
                  <a:pt x="112814" y="1492503"/>
                </a:lnTo>
                <a:lnTo>
                  <a:pt x="117132" y="1493888"/>
                </a:lnTo>
                <a:lnTo>
                  <a:pt x="118821" y="1497507"/>
                </a:lnTo>
                <a:lnTo>
                  <a:pt x="120561" y="1501089"/>
                </a:lnTo>
                <a:lnTo>
                  <a:pt x="119062" y="1505305"/>
                </a:lnTo>
                <a:lnTo>
                  <a:pt x="115544" y="1507083"/>
                </a:lnTo>
                <a:lnTo>
                  <a:pt x="114554" y="1507528"/>
                </a:lnTo>
                <a:lnTo>
                  <a:pt x="113512" y="1507731"/>
                </a:lnTo>
                <a:close/>
              </a:path>
              <a:path w="2089150" h="2089150">
                <a:moveTo>
                  <a:pt x="95300" y="1468881"/>
                </a:moveTo>
                <a:lnTo>
                  <a:pt x="91579" y="1468881"/>
                </a:lnTo>
                <a:lnTo>
                  <a:pt x="88950" y="1467205"/>
                </a:lnTo>
                <a:lnTo>
                  <a:pt x="87756" y="1464576"/>
                </a:lnTo>
                <a:lnTo>
                  <a:pt x="86169" y="1460995"/>
                </a:lnTo>
                <a:lnTo>
                  <a:pt x="87858" y="1456677"/>
                </a:lnTo>
                <a:lnTo>
                  <a:pt x="91478" y="1455140"/>
                </a:lnTo>
                <a:lnTo>
                  <a:pt x="95059" y="1453553"/>
                </a:lnTo>
                <a:lnTo>
                  <a:pt x="99275" y="1455191"/>
                </a:lnTo>
                <a:lnTo>
                  <a:pt x="102501" y="1462392"/>
                </a:lnTo>
                <a:lnTo>
                  <a:pt x="100812" y="1466608"/>
                </a:lnTo>
                <a:lnTo>
                  <a:pt x="96291" y="1468691"/>
                </a:lnTo>
                <a:lnTo>
                  <a:pt x="95300" y="1468881"/>
                </a:lnTo>
                <a:close/>
              </a:path>
              <a:path w="2089150" h="2089150">
                <a:moveTo>
                  <a:pt x="78740" y="1429194"/>
                </a:moveTo>
                <a:lnTo>
                  <a:pt x="75018" y="1429194"/>
                </a:lnTo>
                <a:lnTo>
                  <a:pt x="72339" y="1427416"/>
                </a:lnTo>
                <a:lnTo>
                  <a:pt x="71297" y="1424584"/>
                </a:lnTo>
                <a:lnTo>
                  <a:pt x="69799" y="1420964"/>
                </a:lnTo>
                <a:lnTo>
                  <a:pt x="71539" y="1416850"/>
                </a:lnTo>
                <a:lnTo>
                  <a:pt x="78930" y="1413916"/>
                </a:lnTo>
                <a:lnTo>
                  <a:pt x="83045" y="1415757"/>
                </a:lnTo>
                <a:lnTo>
                  <a:pt x="84543" y="1419377"/>
                </a:lnTo>
                <a:lnTo>
                  <a:pt x="85979" y="1423149"/>
                </a:lnTo>
                <a:lnTo>
                  <a:pt x="84137" y="1427264"/>
                </a:lnTo>
                <a:lnTo>
                  <a:pt x="80518" y="1428699"/>
                </a:lnTo>
                <a:lnTo>
                  <a:pt x="79629" y="1429003"/>
                </a:lnTo>
                <a:lnTo>
                  <a:pt x="78740" y="1429194"/>
                </a:lnTo>
                <a:close/>
              </a:path>
              <a:path w="2089150" h="2089150">
                <a:moveTo>
                  <a:pt x="63906" y="1388872"/>
                </a:moveTo>
                <a:lnTo>
                  <a:pt x="60083" y="1388872"/>
                </a:lnTo>
                <a:lnTo>
                  <a:pt x="57353" y="1386979"/>
                </a:lnTo>
                <a:lnTo>
                  <a:pt x="56362" y="1384058"/>
                </a:lnTo>
                <a:lnTo>
                  <a:pt x="55067" y="1380337"/>
                </a:lnTo>
                <a:lnTo>
                  <a:pt x="57061" y="1376172"/>
                </a:lnTo>
                <a:lnTo>
                  <a:pt x="60769" y="1374927"/>
                </a:lnTo>
                <a:lnTo>
                  <a:pt x="64490" y="1373631"/>
                </a:lnTo>
                <a:lnTo>
                  <a:pt x="68516" y="1375625"/>
                </a:lnTo>
                <a:lnTo>
                  <a:pt x="69799" y="1379347"/>
                </a:lnTo>
                <a:lnTo>
                  <a:pt x="71196" y="1383068"/>
                </a:lnTo>
                <a:lnTo>
                  <a:pt x="69113" y="1387182"/>
                </a:lnTo>
                <a:lnTo>
                  <a:pt x="65392" y="1388465"/>
                </a:lnTo>
                <a:lnTo>
                  <a:pt x="64592" y="1388770"/>
                </a:lnTo>
                <a:lnTo>
                  <a:pt x="63906" y="1388872"/>
                </a:lnTo>
                <a:close/>
              </a:path>
              <a:path w="2089150" h="2089150">
                <a:moveTo>
                  <a:pt x="50660" y="1347939"/>
                </a:moveTo>
                <a:lnTo>
                  <a:pt x="46939" y="1347939"/>
                </a:lnTo>
                <a:lnTo>
                  <a:pt x="44056" y="1345857"/>
                </a:lnTo>
                <a:lnTo>
                  <a:pt x="43030" y="1342529"/>
                </a:lnTo>
                <a:lnTo>
                  <a:pt x="42024" y="1338961"/>
                </a:lnTo>
                <a:lnTo>
                  <a:pt x="44157" y="1335036"/>
                </a:lnTo>
                <a:lnTo>
                  <a:pt x="47879" y="1333893"/>
                </a:lnTo>
                <a:lnTo>
                  <a:pt x="51752" y="1332814"/>
                </a:lnTo>
                <a:lnTo>
                  <a:pt x="55664" y="1334935"/>
                </a:lnTo>
                <a:lnTo>
                  <a:pt x="56927" y="1338961"/>
                </a:lnTo>
                <a:lnTo>
                  <a:pt x="57899" y="1342529"/>
                </a:lnTo>
                <a:lnTo>
                  <a:pt x="55765" y="1346453"/>
                </a:lnTo>
                <a:lnTo>
                  <a:pt x="51346" y="1347838"/>
                </a:lnTo>
                <a:lnTo>
                  <a:pt x="50660" y="1347939"/>
                </a:lnTo>
                <a:close/>
              </a:path>
              <a:path w="2089150" h="2089150">
                <a:moveTo>
                  <a:pt x="39141" y="1306614"/>
                </a:moveTo>
                <a:lnTo>
                  <a:pt x="35420" y="1306614"/>
                </a:lnTo>
                <a:lnTo>
                  <a:pt x="32499" y="1304429"/>
                </a:lnTo>
                <a:lnTo>
                  <a:pt x="31699" y="1301203"/>
                </a:lnTo>
                <a:lnTo>
                  <a:pt x="30708" y="1297343"/>
                </a:lnTo>
                <a:lnTo>
                  <a:pt x="33096" y="1293418"/>
                </a:lnTo>
                <a:lnTo>
                  <a:pt x="36918" y="1292580"/>
                </a:lnTo>
                <a:lnTo>
                  <a:pt x="40728" y="1291577"/>
                </a:lnTo>
                <a:lnTo>
                  <a:pt x="44551" y="1293812"/>
                </a:lnTo>
                <a:lnTo>
                  <a:pt x="46532" y="1301508"/>
                </a:lnTo>
                <a:lnTo>
                  <a:pt x="44157" y="1305420"/>
                </a:lnTo>
                <a:lnTo>
                  <a:pt x="40335" y="1306410"/>
                </a:lnTo>
                <a:lnTo>
                  <a:pt x="39141" y="1306614"/>
                </a:lnTo>
                <a:close/>
              </a:path>
              <a:path w="2089150" h="2089150">
                <a:moveTo>
                  <a:pt x="29921" y="1264742"/>
                </a:moveTo>
                <a:lnTo>
                  <a:pt x="25704" y="1264742"/>
                </a:lnTo>
                <a:lnTo>
                  <a:pt x="22669" y="1262506"/>
                </a:lnTo>
                <a:lnTo>
                  <a:pt x="21183" y="1255217"/>
                </a:lnTo>
                <a:lnTo>
                  <a:pt x="23672" y="1251496"/>
                </a:lnTo>
                <a:lnTo>
                  <a:pt x="27584" y="1250607"/>
                </a:lnTo>
                <a:lnTo>
                  <a:pt x="31407" y="1249857"/>
                </a:lnTo>
                <a:lnTo>
                  <a:pt x="35229" y="1252296"/>
                </a:lnTo>
                <a:lnTo>
                  <a:pt x="36817" y="1260081"/>
                </a:lnTo>
                <a:lnTo>
                  <a:pt x="34328" y="1263853"/>
                </a:lnTo>
                <a:lnTo>
                  <a:pt x="29921" y="1264742"/>
                </a:lnTo>
                <a:close/>
              </a:path>
              <a:path w="2089150" h="2089150">
                <a:moveTo>
                  <a:pt x="21882" y="1222628"/>
                </a:moveTo>
                <a:lnTo>
                  <a:pt x="17665" y="1222628"/>
                </a:lnTo>
                <a:lnTo>
                  <a:pt x="14643" y="1220190"/>
                </a:lnTo>
                <a:lnTo>
                  <a:pt x="14147" y="1216672"/>
                </a:lnTo>
                <a:lnTo>
                  <a:pt x="13449" y="1212799"/>
                </a:lnTo>
                <a:lnTo>
                  <a:pt x="16078" y="1209078"/>
                </a:lnTo>
                <a:lnTo>
                  <a:pt x="20040" y="1208481"/>
                </a:lnTo>
                <a:lnTo>
                  <a:pt x="23863" y="1207846"/>
                </a:lnTo>
                <a:lnTo>
                  <a:pt x="27584" y="1210475"/>
                </a:lnTo>
                <a:lnTo>
                  <a:pt x="28181" y="1214386"/>
                </a:lnTo>
                <a:lnTo>
                  <a:pt x="28879" y="1218260"/>
                </a:lnTo>
                <a:lnTo>
                  <a:pt x="26200" y="1221981"/>
                </a:lnTo>
                <a:lnTo>
                  <a:pt x="22275" y="1222527"/>
                </a:lnTo>
                <a:lnTo>
                  <a:pt x="21882" y="1222628"/>
                </a:lnTo>
                <a:close/>
              </a:path>
              <a:path w="2089150" h="2089150">
                <a:moveTo>
                  <a:pt x="15875" y="1180261"/>
                </a:moveTo>
                <a:lnTo>
                  <a:pt x="11468" y="1180261"/>
                </a:lnTo>
                <a:lnTo>
                  <a:pt x="8343" y="1177582"/>
                </a:lnTo>
                <a:lnTo>
                  <a:pt x="7937" y="1173962"/>
                </a:lnTo>
                <a:lnTo>
                  <a:pt x="7442" y="1170038"/>
                </a:lnTo>
                <a:lnTo>
                  <a:pt x="10223" y="1166469"/>
                </a:lnTo>
                <a:lnTo>
                  <a:pt x="14147" y="1166025"/>
                </a:lnTo>
                <a:lnTo>
                  <a:pt x="18059" y="1165529"/>
                </a:lnTo>
                <a:lnTo>
                  <a:pt x="21590" y="1168349"/>
                </a:lnTo>
                <a:lnTo>
                  <a:pt x="22580" y="1176147"/>
                </a:lnTo>
                <a:lnTo>
                  <a:pt x="19850" y="1179766"/>
                </a:lnTo>
                <a:lnTo>
                  <a:pt x="15875" y="1180261"/>
                </a:lnTo>
                <a:close/>
              </a:path>
              <a:path w="2089150" h="2089150">
                <a:moveTo>
                  <a:pt x="11214" y="1137640"/>
                </a:moveTo>
                <a:lnTo>
                  <a:pt x="6946" y="1137640"/>
                </a:lnTo>
                <a:lnTo>
                  <a:pt x="3822" y="1134770"/>
                </a:lnTo>
                <a:lnTo>
                  <a:pt x="3225" y="1127125"/>
                </a:lnTo>
                <a:lnTo>
                  <a:pt x="6159" y="1123708"/>
                </a:lnTo>
                <a:lnTo>
                  <a:pt x="10121" y="1123403"/>
                </a:lnTo>
                <a:lnTo>
                  <a:pt x="14046" y="1123010"/>
                </a:lnTo>
                <a:lnTo>
                  <a:pt x="17462" y="1125931"/>
                </a:lnTo>
                <a:lnTo>
                  <a:pt x="18059" y="1133779"/>
                </a:lnTo>
                <a:lnTo>
                  <a:pt x="15138" y="1137246"/>
                </a:lnTo>
                <a:lnTo>
                  <a:pt x="11214" y="1137640"/>
                </a:lnTo>
                <a:close/>
              </a:path>
              <a:path w="2089150" h="2089150">
                <a:moveTo>
                  <a:pt x="8343" y="1094828"/>
                </a:moveTo>
                <a:lnTo>
                  <a:pt x="4216" y="1094828"/>
                </a:lnTo>
                <a:lnTo>
                  <a:pt x="1092" y="1091857"/>
                </a:lnTo>
                <a:lnTo>
                  <a:pt x="698" y="1084110"/>
                </a:lnTo>
                <a:lnTo>
                  <a:pt x="3822" y="1080795"/>
                </a:lnTo>
                <a:lnTo>
                  <a:pt x="11658" y="1080401"/>
                </a:lnTo>
                <a:lnTo>
                  <a:pt x="15036" y="1083525"/>
                </a:lnTo>
                <a:lnTo>
                  <a:pt x="15138" y="1087437"/>
                </a:lnTo>
                <a:lnTo>
                  <a:pt x="15328" y="1091412"/>
                </a:lnTo>
                <a:lnTo>
                  <a:pt x="12255" y="1094727"/>
                </a:lnTo>
                <a:lnTo>
                  <a:pt x="8343" y="1094828"/>
                </a:lnTo>
                <a:close/>
              </a:path>
              <a:path w="2089150" h="2089150">
                <a:moveTo>
                  <a:pt x="1046111" y="2089150"/>
                </a:moveTo>
                <a:lnTo>
                  <a:pt x="1042390" y="2089150"/>
                </a:lnTo>
                <a:lnTo>
                  <a:pt x="1040663" y="2088362"/>
                </a:lnTo>
                <a:lnTo>
                  <a:pt x="1039171" y="2086965"/>
                </a:lnTo>
                <a:lnTo>
                  <a:pt x="1037882" y="2085581"/>
                </a:lnTo>
                <a:lnTo>
                  <a:pt x="1037082" y="2083841"/>
                </a:lnTo>
                <a:lnTo>
                  <a:pt x="1037082" y="2080120"/>
                </a:lnTo>
                <a:lnTo>
                  <a:pt x="1037882" y="2078240"/>
                </a:lnTo>
                <a:lnTo>
                  <a:pt x="1041895" y="2074176"/>
                </a:lnTo>
                <a:lnTo>
                  <a:pt x="1046708" y="2074316"/>
                </a:lnTo>
                <a:lnTo>
                  <a:pt x="1049286" y="2076843"/>
                </a:lnTo>
                <a:lnTo>
                  <a:pt x="1050632" y="2078240"/>
                </a:lnTo>
                <a:lnTo>
                  <a:pt x="1051420" y="2080120"/>
                </a:lnTo>
                <a:lnTo>
                  <a:pt x="1051420" y="2083841"/>
                </a:lnTo>
                <a:lnTo>
                  <a:pt x="1050632" y="2085581"/>
                </a:lnTo>
                <a:lnTo>
                  <a:pt x="1049280" y="2087067"/>
                </a:lnTo>
                <a:lnTo>
                  <a:pt x="1047902" y="2088362"/>
                </a:lnTo>
                <a:lnTo>
                  <a:pt x="1046111" y="2089150"/>
                </a:lnTo>
                <a:close/>
              </a:path>
              <a:path w="2089150" h="2089150">
                <a:moveTo>
                  <a:pt x="9131" y="1052017"/>
                </a:moveTo>
                <a:lnTo>
                  <a:pt x="5308" y="1052017"/>
                </a:lnTo>
                <a:lnTo>
                  <a:pt x="3429" y="1051229"/>
                </a:lnTo>
                <a:lnTo>
                  <a:pt x="2133" y="1049985"/>
                </a:lnTo>
                <a:lnTo>
                  <a:pt x="800" y="1048499"/>
                </a:lnTo>
                <a:lnTo>
                  <a:pt x="45" y="1046810"/>
                </a:lnTo>
                <a:lnTo>
                  <a:pt x="0" y="1042987"/>
                </a:lnTo>
                <a:lnTo>
                  <a:pt x="800" y="1041107"/>
                </a:lnTo>
                <a:lnTo>
                  <a:pt x="2133" y="1039863"/>
                </a:lnTo>
                <a:lnTo>
                  <a:pt x="4914" y="1037081"/>
                </a:lnTo>
                <a:lnTo>
                  <a:pt x="9525" y="1037081"/>
                </a:lnTo>
                <a:lnTo>
                  <a:pt x="12255" y="1039863"/>
                </a:lnTo>
                <a:lnTo>
                  <a:pt x="13550" y="1041107"/>
                </a:lnTo>
                <a:lnTo>
                  <a:pt x="14338" y="1042987"/>
                </a:lnTo>
                <a:lnTo>
                  <a:pt x="14338" y="1046810"/>
                </a:lnTo>
                <a:lnTo>
                  <a:pt x="13550" y="1048600"/>
                </a:lnTo>
                <a:lnTo>
                  <a:pt x="12255" y="1049985"/>
                </a:lnTo>
                <a:lnTo>
                  <a:pt x="10922" y="1051229"/>
                </a:lnTo>
                <a:lnTo>
                  <a:pt x="9131" y="1052017"/>
                </a:lnTo>
                <a:close/>
              </a:path>
              <a:path w="2089150" h="2089150">
                <a:moveTo>
                  <a:pt x="1044282" y="14935"/>
                </a:moveTo>
                <a:lnTo>
                  <a:pt x="1042301" y="14935"/>
                </a:lnTo>
                <a:lnTo>
                  <a:pt x="1040561" y="14135"/>
                </a:lnTo>
                <a:lnTo>
                  <a:pt x="1037882" y="11468"/>
                </a:lnTo>
                <a:lnTo>
                  <a:pt x="1037082" y="9626"/>
                </a:lnTo>
                <a:lnTo>
                  <a:pt x="1037104" y="5803"/>
                </a:lnTo>
                <a:lnTo>
                  <a:pt x="1037882" y="4025"/>
                </a:lnTo>
                <a:lnTo>
                  <a:pt x="1039177" y="2628"/>
                </a:lnTo>
                <a:lnTo>
                  <a:pt x="1041895" y="0"/>
                </a:lnTo>
                <a:lnTo>
                  <a:pt x="1046607" y="0"/>
                </a:lnTo>
                <a:lnTo>
                  <a:pt x="1049286" y="2628"/>
                </a:lnTo>
                <a:lnTo>
                  <a:pt x="1050632" y="4025"/>
                </a:lnTo>
                <a:lnTo>
                  <a:pt x="1051420" y="5803"/>
                </a:lnTo>
                <a:lnTo>
                  <a:pt x="1051420" y="9626"/>
                </a:lnTo>
                <a:lnTo>
                  <a:pt x="1050632" y="11468"/>
                </a:lnTo>
                <a:lnTo>
                  <a:pt x="1049286" y="12750"/>
                </a:lnTo>
                <a:lnTo>
                  <a:pt x="1047902" y="14135"/>
                </a:lnTo>
                <a:lnTo>
                  <a:pt x="1046162" y="14884"/>
                </a:lnTo>
                <a:lnTo>
                  <a:pt x="1044282" y="14935"/>
                </a:lnTo>
                <a:close/>
              </a:path>
              <a:path w="2089150" h="2089150">
                <a:moveTo>
                  <a:pt x="2083346" y="1052017"/>
                </a:moveTo>
                <a:lnTo>
                  <a:pt x="2079383" y="1052017"/>
                </a:lnTo>
                <a:lnTo>
                  <a:pt x="2077643" y="1051229"/>
                </a:lnTo>
                <a:lnTo>
                  <a:pt x="2075014" y="1048600"/>
                </a:lnTo>
                <a:lnTo>
                  <a:pt x="2074269" y="1046810"/>
                </a:lnTo>
                <a:lnTo>
                  <a:pt x="2074227" y="1042987"/>
                </a:lnTo>
                <a:lnTo>
                  <a:pt x="2075014" y="1041107"/>
                </a:lnTo>
                <a:lnTo>
                  <a:pt x="2079028" y="1037081"/>
                </a:lnTo>
                <a:lnTo>
                  <a:pt x="2083841" y="1037081"/>
                </a:lnTo>
                <a:lnTo>
                  <a:pt x="2086470" y="1039863"/>
                </a:lnTo>
                <a:lnTo>
                  <a:pt x="2087765" y="1041107"/>
                </a:lnTo>
                <a:lnTo>
                  <a:pt x="2088553" y="1042987"/>
                </a:lnTo>
                <a:lnTo>
                  <a:pt x="2088553" y="1046810"/>
                </a:lnTo>
                <a:lnTo>
                  <a:pt x="2087765" y="1048600"/>
                </a:lnTo>
                <a:lnTo>
                  <a:pt x="2086381" y="1049985"/>
                </a:lnTo>
                <a:lnTo>
                  <a:pt x="2085086" y="1051229"/>
                </a:lnTo>
                <a:lnTo>
                  <a:pt x="2083346" y="1052017"/>
                </a:lnTo>
                <a:close/>
              </a:path>
            </a:pathLst>
          </a:custGeom>
          <a:solidFill>
            <a:srgbClr val="A18F62"/>
          </a:solidFill>
        </p:spPr>
        <p:txBody>
          <a:bodyPr wrap="square" lIns="0" tIns="0" rIns="0" bIns="0" rtlCol="0"/>
          <a:lstStyle/>
          <a:p>
            <a:endParaRPr/>
          </a:p>
        </p:txBody>
      </p:sp>
      <p:sp>
        <p:nvSpPr>
          <p:cNvPr id="6" name="object 6"/>
          <p:cNvSpPr/>
          <p:nvPr/>
        </p:nvSpPr>
        <p:spPr>
          <a:xfrm>
            <a:off x="2595613" y="1716379"/>
            <a:ext cx="5502910" cy="39370"/>
          </a:xfrm>
          <a:custGeom>
            <a:avLst/>
            <a:gdLst/>
            <a:ahLst/>
            <a:cxnLst/>
            <a:rect l="l" t="t" r="r" b="b"/>
            <a:pathLst>
              <a:path w="5502909" h="39369">
                <a:moveTo>
                  <a:pt x="5502668" y="38988"/>
                </a:moveTo>
                <a:lnTo>
                  <a:pt x="0" y="38988"/>
                </a:lnTo>
                <a:lnTo>
                  <a:pt x="0" y="0"/>
                </a:lnTo>
                <a:lnTo>
                  <a:pt x="5502668" y="0"/>
                </a:lnTo>
                <a:lnTo>
                  <a:pt x="5502668" y="38988"/>
                </a:lnTo>
                <a:close/>
              </a:path>
            </a:pathLst>
          </a:custGeom>
          <a:solidFill>
            <a:srgbClr val="A18F62"/>
          </a:solidFill>
        </p:spPr>
        <p:txBody>
          <a:bodyPr wrap="square" lIns="0" tIns="0" rIns="0" bIns="0" rtlCol="0"/>
          <a:lstStyle/>
          <a:p>
            <a:endParaRPr/>
          </a:p>
        </p:txBody>
      </p:sp>
      <p:sp>
        <p:nvSpPr>
          <p:cNvPr id="7" name="object 7"/>
          <p:cNvSpPr txBox="1">
            <a:spLocks noGrp="1"/>
          </p:cNvSpPr>
          <p:nvPr>
            <p:ph type="title"/>
          </p:nvPr>
        </p:nvSpPr>
        <p:spPr>
          <a:xfrm>
            <a:off x="4422180" y="1110297"/>
            <a:ext cx="2623373" cy="416781"/>
          </a:xfrm>
          <a:prstGeom prst="rect">
            <a:avLst/>
          </a:prstGeom>
        </p:spPr>
        <p:txBody>
          <a:bodyPr vert="horz" wrap="square" lIns="0" tIns="16510" rIns="0" bIns="0" rtlCol="0" anchor="t">
            <a:spAutoFit/>
          </a:bodyPr>
          <a:lstStyle/>
          <a:p>
            <a:pPr marL="12700">
              <a:spcBef>
                <a:spcPts val="130"/>
              </a:spcBef>
            </a:pPr>
            <a:r>
              <a:rPr lang="en-US" sz="2600" spc="120"/>
              <a:t>THANK YOU! </a:t>
            </a:r>
          </a:p>
        </p:txBody>
      </p:sp>
      <p:sp>
        <p:nvSpPr>
          <p:cNvPr id="8" name="object 8"/>
          <p:cNvSpPr txBox="1"/>
          <p:nvPr/>
        </p:nvSpPr>
        <p:spPr>
          <a:xfrm>
            <a:off x="3524898" y="1943846"/>
            <a:ext cx="3644265" cy="293735"/>
          </a:xfrm>
          <a:prstGeom prst="rect">
            <a:avLst/>
          </a:prstGeom>
        </p:spPr>
        <p:txBody>
          <a:bodyPr vert="horz" wrap="square" lIns="0" tIns="13335" rIns="0" bIns="0" rtlCol="0" anchor="t">
            <a:spAutoFit/>
          </a:bodyPr>
          <a:lstStyle/>
          <a:p>
            <a:pPr marL="980440" marR="5080" indent="-968375">
              <a:lnSpc>
                <a:spcPct val="100600"/>
              </a:lnSpc>
              <a:spcBef>
                <a:spcPts val="105"/>
              </a:spcBef>
            </a:pPr>
            <a:endParaRPr sz="1850" spc="-10">
              <a:solidFill>
                <a:srgbClr val="25291F"/>
              </a:solidFill>
              <a:latin typeface="Book Antiqua"/>
              <a:cs typeface="Book Antiqua"/>
            </a:endParaRPr>
          </a:p>
        </p:txBody>
      </p:sp>
      <p:pic>
        <p:nvPicPr>
          <p:cNvPr id="9" name="object 9"/>
          <p:cNvPicPr/>
          <p:nvPr/>
        </p:nvPicPr>
        <p:blipFill>
          <a:blip r:embed="rId2" cstate="print"/>
          <a:stretch>
            <a:fillRect/>
          </a:stretch>
        </p:blipFill>
        <p:spPr>
          <a:xfrm>
            <a:off x="4826698" y="3086360"/>
            <a:ext cx="1042441" cy="1574800"/>
          </a:xfrm>
          <a:prstGeom prst="rect">
            <a:avLst/>
          </a:prstGeom>
        </p:spPr>
      </p:pic>
      <p:pic>
        <p:nvPicPr>
          <p:cNvPr id="10" name="object 10"/>
          <p:cNvPicPr/>
          <p:nvPr/>
        </p:nvPicPr>
        <p:blipFill>
          <a:blip r:embed="rId3" cstate="print"/>
          <a:stretch>
            <a:fillRect/>
          </a:stretch>
        </p:blipFill>
        <p:spPr>
          <a:xfrm>
            <a:off x="7663408" y="3109760"/>
            <a:ext cx="873772" cy="1524000"/>
          </a:xfrm>
          <a:prstGeom prst="rect">
            <a:avLst/>
          </a:prstGeom>
        </p:spPr>
      </p:pic>
      <p:pic>
        <p:nvPicPr>
          <p:cNvPr id="11" name="object 11"/>
          <p:cNvPicPr/>
          <p:nvPr/>
        </p:nvPicPr>
        <p:blipFill>
          <a:blip r:embed="rId4" cstate="print"/>
          <a:stretch>
            <a:fillRect/>
          </a:stretch>
        </p:blipFill>
        <p:spPr>
          <a:xfrm>
            <a:off x="1953018" y="3231788"/>
            <a:ext cx="1285481" cy="130810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76014" y="-2370"/>
            <a:ext cx="10793184" cy="7561568"/>
            <a:chOff x="-87205" y="770737"/>
            <a:chExt cx="10780605" cy="6025291"/>
          </a:xfrm>
        </p:grpSpPr>
        <p:sp>
          <p:nvSpPr>
            <p:cNvPr id="3" name="object 3"/>
            <p:cNvSpPr/>
            <p:nvPr/>
          </p:nvSpPr>
          <p:spPr>
            <a:xfrm>
              <a:off x="0" y="770737"/>
              <a:ext cx="10693400" cy="6015355"/>
            </a:xfrm>
            <a:custGeom>
              <a:avLst/>
              <a:gdLst/>
              <a:ahLst/>
              <a:cxnLst/>
              <a:rect l="l" t="t" r="r" b="b"/>
              <a:pathLst>
                <a:path w="10693400" h="6015355">
                  <a:moveTo>
                    <a:pt x="10693400" y="6015037"/>
                  </a:moveTo>
                  <a:lnTo>
                    <a:pt x="0" y="6015037"/>
                  </a:lnTo>
                  <a:lnTo>
                    <a:pt x="0" y="0"/>
                  </a:lnTo>
                  <a:lnTo>
                    <a:pt x="10693400" y="0"/>
                  </a:lnTo>
                  <a:lnTo>
                    <a:pt x="10693400" y="6015037"/>
                  </a:lnTo>
                  <a:close/>
                </a:path>
              </a:pathLst>
            </a:custGeom>
            <a:solidFill>
              <a:srgbClr val="25291F"/>
            </a:solidFill>
          </p:spPr>
          <p:txBody>
            <a:bodyPr wrap="square" lIns="0" tIns="0" rIns="0" bIns="0" rtlCol="0"/>
            <a:lstStyle/>
            <a:p>
              <a:endParaRPr/>
            </a:p>
          </p:txBody>
        </p:sp>
        <p:sp>
          <p:nvSpPr>
            <p:cNvPr id="4" name="object 4"/>
            <p:cNvSpPr/>
            <p:nvPr/>
          </p:nvSpPr>
          <p:spPr>
            <a:xfrm>
              <a:off x="-87205" y="770737"/>
              <a:ext cx="4206804" cy="6025291"/>
            </a:xfrm>
            <a:custGeom>
              <a:avLst/>
              <a:gdLst/>
              <a:ahLst/>
              <a:cxnLst/>
              <a:rect l="l" t="t" r="r" b="b"/>
              <a:pathLst>
                <a:path w="4904740" h="6015355">
                  <a:moveTo>
                    <a:pt x="4904333" y="6015037"/>
                  </a:moveTo>
                  <a:lnTo>
                    <a:pt x="0" y="6015037"/>
                  </a:lnTo>
                  <a:lnTo>
                    <a:pt x="0" y="0"/>
                  </a:lnTo>
                  <a:lnTo>
                    <a:pt x="4904333" y="0"/>
                  </a:lnTo>
                  <a:lnTo>
                    <a:pt x="4904333" y="6015037"/>
                  </a:lnTo>
                  <a:close/>
                </a:path>
              </a:pathLst>
            </a:custGeom>
            <a:solidFill>
              <a:srgbClr val="A18F62"/>
            </a:solidFill>
          </p:spPr>
          <p:txBody>
            <a:bodyPr wrap="square" lIns="0" tIns="0" rIns="0" bIns="0" rtlCol="0"/>
            <a:lstStyle/>
            <a:p>
              <a:endParaRPr/>
            </a:p>
          </p:txBody>
        </p:sp>
      </p:grpSp>
      <p:sp>
        <p:nvSpPr>
          <p:cNvPr id="5" name="object 5"/>
          <p:cNvSpPr txBox="1"/>
          <p:nvPr/>
        </p:nvSpPr>
        <p:spPr>
          <a:xfrm>
            <a:off x="4177613" y="1974000"/>
            <a:ext cx="6529344" cy="2944396"/>
          </a:xfrm>
          <a:prstGeom prst="rect">
            <a:avLst/>
          </a:prstGeom>
        </p:spPr>
        <p:txBody>
          <a:bodyPr vert="horz" wrap="square" lIns="0" tIns="15240" rIns="0" bIns="0" rtlCol="0" anchor="t">
            <a:spAutoFit/>
          </a:bodyPr>
          <a:lstStyle/>
          <a:p>
            <a:pPr marL="12700">
              <a:spcBef>
                <a:spcPts val="120"/>
              </a:spcBef>
            </a:pPr>
            <a:r>
              <a:rPr lang="en-US" sz="1300" spc="-125">
                <a:solidFill>
                  <a:srgbClr val="EBD9A7"/>
                </a:solidFill>
                <a:latin typeface="Arial Unicode MS"/>
                <a:cs typeface="Arial Unicode MS"/>
              </a:rPr>
              <a:t>Through this dataset, we aim to: </a:t>
            </a:r>
            <a:endParaRPr lang="en-US" sz="1300" spc="-10">
              <a:solidFill>
                <a:srgbClr val="EBD9A7"/>
              </a:solidFill>
              <a:latin typeface="Arial Unicode MS"/>
              <a:ea typeface="Arial Unicode MS"/>
              <a:cs typeface="Arial Unicode MS"/>
            </a:endParaRPr>
          </a:p>
          <a:p>
            <a:pPr marL="12700">
              <a:spcBef>
                <a:spcPts val="120"/>
              </a:spcBef>
            </a:pPr>
            <a:endParaRPr lang="en-US" sz="1300" spc="-125">
              <a:solidFill>
                <a:srgbClr val="EBD9A7"/>
              </a:solidFill>
              <a:latin typeface="Arial Unicode MS"/>
              <a:ea typeface="Arial Unicode MS"/>
              <a:cs typeface="Arial Unicode MS"/>
            </a:endParaRPr>
          </a:p>
          <a:p>
            <a:pPr marL="12700">
              <a:spcBef>
                <a:spcPts val="120"/>
              </a:spcBef>
            </a:pPr>
            <a:endParaRPr lang="en-US" sz="1300" spc="-125">
              <a:solidFill>
                <a:srgbClr val="EBD9A7"/>
              </a:solidFill>
              <a:latin typeface="Arial Unicode MS"/>
              <a:ea typeface="Arial Unicode MS"/>
              <a:cs typeface="Arial Unicode MS"/>
            </a:endParaRPr>
          </a:p>
          <a:p>
            <a:pPr marL="298450" indent="-285750">
              <a:spcBef>
                <a:spcPts val="120"/>
              </a:spcBef>
              <a:buFont typeface="Arial"/>
              <a:buChar char="•"/>
            </a:pPr>
            <a:r>
              <a:rPr lang="en-US" sz="1300" spc="-125">
                <a:solidFill>
                  <a:srgbClr val="EBD9A7"/>
                </a:solidFill>
                <a:latin typeface="Arial Unicode MS"/>
                <a:ea typeface="Arial Unicode MS"/>
                <a:cs typeface="Arial Unicode MS"/>
              </a:rPr>
              <a:t>Study the distribution of quality of the different wines in this dataset</a:t>
            </a:r>
          </a:p>
          <a:p>
            <a:pPr marL="298450" indent="-285750">
              <a:spcBef>
                <a:spcPts val="120"/>
              </a:spcBef>
              <a:buFont typeface="Arial"/>
              <a:buChar char="•"/>
            </a:pPr>
            <a:endParaRPr lang="en-US" sz="1300" spc="-125">
              <a:solidFill>
                <a:srgbClr val="EBD9A7"/>
              </a:solidFill>
              <a:latin typeface="Arial Unicode MS"/>
              <a:ea typeface="Arial Unicode MS"/>
              <a:cs typeface="Arial Unicode MS"/>
            </a:endParaRPr>
          </a:p>
          <a:p>
            <a:pPr marL="298450" indent="-285750">
              <a:spcBef>
                <a:spcPts val="120"/>
              </a:spcBef>
              <a:buFont typeface="Arial"/>
              <a:buChar char="•"/>
            </a:pPr>
            <a:r>
              <a:rPr lang="en-US" sz="1300" spc="-125">
                <a:solidFill>
                  <a:srgbClr val="EBD9A7"/>
                </a:solidFill>
                <a:latin typeface="Arial Unicode MS"/>
                <a:ea typeface="Arial Unicode MS"/>
                <a:cs typeface="Arial Unicode MS"/>
              </a:rPr>
              <a:t>Analyze the factors present in this dataset and compare that to the quality of wine depicted to see how these factors affect  white wine quality</a:t>
            </a:r>
          </a:p>
          <a:p>
            <a:pPr marL="298450" indent="-285750">
              <a:spcBef>
                <a:spcPts val="120"/>
              </a:spcBef>
              <a:buFont typeface="Arial"/>
              <a:buChar char="•"/>
            </a:pPr>
            <a:endParaRPr lang="en-US" sz="1300" spc="-125">
              <a:solidFill>
                <a:srgbClr val="EBD9A7"/>
              </a:solidFill>
              <a:latin typeface="Arial Unicode MS"/>
              <a:ea typeface="Arial Unicode MS"/>
              <a:cs typeface="Arial Unicode MS"/>
            </a:endParaRPr>
          </a:p>
          <a:p>
            <a:pPr marL="298450" indent="-285750">
              <a:spcBef>
                <a:spcPts val="120"/>
              </a:spcBef>
              <a:buFont typeface="Arial"/>
              <a:buChar char="•"/>
            </a:pPr>
            <a:r>
              <a:rPr lang="en-US" sz="1300" spc="-125">
                <a:solidFill>
                  <a:srgbClr val="EBD9A7"/>
                </a:solidFill>
                <a:latin typeface="Arial Unicode MS"/>
                <a:ea typeface="Arial Unicode MS"/>
                <a:cs typeface="Arial Unicode MS"/>
              </a:rPr>
              <a:t>Research market statistics of Portuguese white wines and  map our findings with that </a:t>
            </a:r>
          </a:p>
          <a:p>
            <a:pPr marL="298450" indent="-285750">
              <a:spcBef>
                <a:spcPts val="120"/>
              </a:spcBef>
              <a:buFont typeface="Arial"/>
              <a:buChar char="•"/>
            </a:pPr>
            <a:endParaRPr lang="en-US" sz="1300" spc="-125">
              <a:solidFill>
                <a:srgbClr val="EBD9A7"/>
              </a:solidFill>
              <a:latin typeface="Arial Unicode MS"/>
              <a:ea typeface="Arial Unicode MS"/>
              <a:cs typeface="Arial Unicode MS"/>
            </a:endParaRPr>
          </a:p>
          <a:p>
            <a:pPr marL="298450" indent="-285750">
              <a:spcBef>
                <a:spcPts val="120"/>
              </a:spcBef>
              <a:buFont typeface="Arial"/>
              <a:buChar char="•"/>
            </a:pPr>
            <a:endParaRPr lang="en-US" sz="1300" spc="-125">
              <a:solidFill>
                <a:srgbClr val="EBD9A7"/>
              </a:solidFill>
              <a:latin typeface="Arial Unicode MS"/>
              <a:ea typeface="Arial Unicode MS"/>
              <a:cs typeface="Arial Unicode MS"/>
            </a:endParaRPr>
          </a:p>
          <a:p>
            <a:pPr marL="12700">
              <a:spcBef>
                <a:spcPts val="120"/>
              </a:spcBef>
            </a:pPr>
            <a:r>
              <a:rPr lang="en-US" sz="1300" spc="-125">
                <a:solidFill>
                  <a:srgbClr val="EBD9A7"/>
                </a:solidFill>
                <a:latin typeface="Arial Unicode MS"/>
                <a:ea typeface="Arial Unicode MS"/>
                <a:cs typeface="Arial Unicode MS"/>
              </a:rPr>
              <a:t>Finally, we want to present a comprehensive analysis of this dataset along with real-world data to model the quality of Portuguese "</a:t>
            </a:r>
            <a:r>
              <a:rPr lang="en-US" sz="1300" spc="-125" err="1">
                <a:solidFill>
                  <a:srgbClr val="EBD9A7"/>
                </a:solidFill>
                <a:latin typeface="Arial Unicode MS"/>
                <a:ea typeface="Arial Unicode MS"/>
                <a:cs typeface="Arial Unicode MS"/>
              </a:rPr>
              <a:t>Vinho</a:t>
            </a:r>
            <a:r>
              <a:rPr lang="en-US" sz="1300" spc="-125">
                <a:solidFill>
                  <a:srgbClr val="EBD9A7"/>
                </a:solidFill>
                <a:latin typeface="Arial Unicode MS"/>
                <a:ea typeface="Arial Unicode MS"/>
                <a:cs typeface="Arial Unicode MS"/>
              </a:rPr>
              <a:t> Verde" wines. In the process of developing this project, we hope to study how different factors can play into affecting the quality of wine and even further affect economies based on this. </a:t>
            </a:r>
          </a:p>
        </p:txBody>
      </p:sp>
      <p:sp>
        <p:nvSpPr>
          <p:cNvPr id="8" name="object 8"/>
          <p:cNvSpPr txBox="1"/>
          <p:nvPr/>
        </p:nvSpPr>
        <p:spPr>
          <a:xfrm>
            <a:off x="157393" y="2739287"/>
            <a:ext cx="4129527" cy="1427122"/>
          </a:xfrm>
          <a:prstGeom prst="rect">
            <a:avLst/>
          </a:prstGeom>
        </p:spPr>
        <p:txBody>
          <a:bodyPr vert="horz" wrap="square" lIns="0" tIns="12065" rIns="0" bIns="0" rtlCol="0" anchor="t">
            <a:spAutoFit/>
          </a:bodyPr>
          <a:lstStyle/>
          <a:p>
            <a:pPr marL="596900" marR="5080" indent="-584835">
              <a:lnSpc>
                <a:spcPct val="117600"/>
              </a:lnSpc>
              <a:spcBef>
                <a:spcPts val="95"/>
              </a:spcBef>
            </a:pPr>
            <a:r>
              <a:rPr lang="en-US" sz="2600" spc="80">
                <a:solidFill>
                  <a:srgbClr val="EBD9A7"/>
                </a:solidFill>
                <a:latin typeface="Book Antiqua"/>
                <a:cs typeface="Book Antiqua"/>
              </a:rPr>
              <a:t>About the Data</a:t>
            </a:r>
          </a:p>
          <a:p>
            <a:pPr marL="596900" marR="5080" indent="-584835">
              <a:lnSpc>
                <a:spcPct val="117600"/>
              </a:lnSpc>
              <a:spcBef>
                <a:spcPts val="95"/>
              </a:spcBef>
            </a:pPr>
            <a:endParaRPr lang="en-US" sz="2600" spc="80">
              <a:solidFill>
                <a:srgbClr val="EBD9A7"/>
              </a:solidFill>
              <a:latin typeface="Book Antiqua"/>
              <a:cs typeface="Book Antiqua"/>
            </a:endParaRPr>
          </a:p>
          <a:p>
            <a:pPr marL="596900" marR="5080" indent="-584835">
              <a:lnSpc>
                <a:spcPct val="117600"/>
              </a:lnSpc>
              <a:spcBef>
                <a:spcPts val="95"/>
              </a:spcBef>
            </a:pPr>
            <a:r>
              <a:rPr lang="en-US" sz="2600" spc="80">
                <a:solidFill>
                  <a:srgbClr val="EBD9A7"/>
                </a:solidFill>
                <a:latin typeface="Book Antiqua"/>
                <a:cs typeface="Book Antiqua"/>
              </a:rPr>
              <a:t>Objectives of this project</a:t>
            </a:r>
          </a:p>
        </p:txBody>
      </p:sp>
    </p:spTree>
  </p:cSld>
  <p:clrMapOvr>
    <a:masterClrMapping/>
  </p:clrMapOvr>
  <mc:AlternateContent xmlns:mc="http://schemas.openxmlformats.org/markup-compatibility/2006" xmlns:p14="http://schemas.microsoft.com/office/powerpoint/2010/main">
    <mc:Choice Requires="p14">
      <p:transition spd="slow" p14:dur="2000" advTm="29862"/>
    </mc:Choice>
    <mc:Fallback xmlns="">
      <p:transition spd="slow" advTm="29862"/>
    </mc:Fallback>
  </mc:AlternateContent>
</p:sld>
</file>

<file path=ppt/slides/slide5.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2504" y="10099"/>
            <a:ext cx="10768266" cy="7710885"/>
          </a:xfrm>
          <a:prstGeom prst="rect">
            <a:avLst/>
          </a:prstGeom>
        </p:spPr>
      </p:pic>
      <p:sp>
        <p:nvSpPr>
          <p:cNvPr id="3" name="object 3"/>
          <p:cNvSpPr/>
          <p:nvPr/>
        </p:nvSpPr>
        <p:spPr>
          <a:xfrm>
            <a:off x="-12476" y="-705"/>
            <a:ext cx="10768266" cy="7706703"/>
          </a:xfrm>
          <a:custGeom>
            <a:avLst/>
            <a:gdLst/>
            <a:ahLst/>
            <a:cxnLst/>
            <a:rect l="l" t="t" r="r" b="b"/>
            <a:pathLst>
              <a:path w="10693400" h="4015740">
                <a:moveTo>
                  <a:pt x="10693400" y="4015587"/>
                </a:moveTo>
                <a:lnTo>
                  <a:pt x="0" y="4015587"/>
                </a:lnTo>
                <a:lnTo>
                  <a:pt x="0" y="0"/>
                </a:lnTo>
                <a:lnTo>
                  <a:pt x="10693400" y="0"/>
                </a:lnTo>
                <a:lnTo>
                  <a:pt x="10693400" y="4015587"/>
                </a:lnTo>
                <a:close/>
              </a:path>
            </a:pathLst>
          </a:custGeom>
          <a:solidFill>
            <a:srgbClr val="EBD9A7"/>
          </a:solidFill>
        </p:spPr>
        <p:txBody>
          <a:bodyPr wrap="square" lIns="0" tIns="0" rIns="0" bIns="0" rtlCol="0"/>
          <a:lstStyle/>
          <a:p>
            <a:endParaRPr/>
          </a:p>
        </p:txBody>
      </p:sp>
      <p:sp>
        <p:nvSpPr>
          <p:cNvPr id="5" name="object 5"/>
          <p:cNvSpPr txBox="1"/>
          <p:nvPr/>
        </p:nvSpPr>
        <p:spPr>
          <a:xfrm>
            <a:off x="3897915" y="4083101"/>
            <a:ext cx="2892425" cy="246221"/>
          </a:xfrm>
          <a:prstGeom prst="rect">
            <a:avLst/>
          </a:prstGeom>
        </p:spPr>
        <p:txBody>
          <a:bodyPr vert="horz" wrap="square" lIns="0" tIns="15240" rIns="0" bIns="0" rtlCol="0" anchor="t">
            <a:spAutoFit/>
          </a:bodyPr>
          <a:lstStyle/>
          <a:p>
            <a:pPr marL="12700">
              <a:lnSpc>
                <a:spcPct val="100000"/>
              </a:lnSpc>
              <a:spcBef>
                <a:spcPts val="120"/>
              </a:spcBef>
            </a:pPr>
            <a:r>
              <a:rPr sz="1500" spc="-60">
                <a:solidFill>
                  <a:srgbClr val="25291F"/>
                </a:solidFill>
                <a:latin typeface="Arial Unicode MS"/>
                <a:cs typeface="Arial Unicode MS"/>
              </a:rPr>
              <a:t>.</a:t>
            </a:r>
            <a:endParaRPr sz="1500">
              <a:latin typeface="Arial Unicode MS"/>
              <a:cs typeface="Arial Unicode MS"/>
            </a:endParaRPr>
          </a:p>
        </p:txBody>
      </p:sp>
      <p:sp>
        <p:nvSpPr>
          <p:cNvPr id="7" name="object 7"/>
          <p:cNvSpPr txBox="1"/>
          <p:nvPr/>
        </p:nvSpPr>
        <p:spPr>
          <a:xfrm>
            <a:off x="9573869" y="6460985"/>
            <a:ext cx="876935" cy="158750"/>
          </a:xfrm>
          <a:prstGeom prst="rect">
            <a:avLst/>
          </a:prstGeom>
        </p:spPr>
        <p:txBody>
          <a:bodyPr vert="horz" wrap="square" lIns="0" tIns="10160" rIns="0" bIns="0" rtlCol="0">
            <a:spAutoFit/>
          </a:bodyPr>
          <a:lstStyle/>
          <a:p>
            <a:pPr marL="12700">
              <a:lnSpc>
                <a:spcPct val="100000"/>
              </a:lnSpc>
              <a:spcBef>
                <a:spcPts val="80"/>
              </a:spcBef>
            </a:pPr>
            <a:r>
              <a:rPr sz="800" spc="-20">
                <a:solidFill>
                  <a:srgbClr val="EBD9A7"/>
                </a:solidFill>
                <a:latin typeface="Book Antiqua"/>
                <a:cs typeface="Book Antiqua"/>
              </a:rPr>
              <a:t>R&amp;Z</a:t>
            </a:r>
            <a:r>
              <a:rPr sz="800" spc="70">
                <a:solidFill>
                  <a:srgbClr val="EBD9A7"/>
                </a:solidFill>
                <a:latin typeface="Book Antiqua"/>
                <a:cs typeface="Book Antiqua"/>
              </a:rPr>
              <a:t> </a:t>
            </a:r>
            <a:r>
              <a:rPr sz="800">
                <a:solidFill>
                  <a:srgbClr val="EBD9A7"/>
                </a:solidFill>
                <a:latin typeface="Book Antiqua"/>
                <a:cs typeface="Book Antiqua"/>
              </a:rPr>
              <a:t>Winery</a:t>
            </a:r>
            <a:r>
              <a:rPr sz="800" spc="75">
                <a:solidFill>
                  <a:srgbClr val="EBD9A7"/>
                </a:solidFill>
                <a:latin typeface="Book Antiqua"/>
                <a:cs typeface="Book Antiqua"/>
              </a:rPr>
              <a:t> </a:t>
            </a:r>
            <a:r>
              <a:rPr sz="800" spc="40">
                <a:solidFill>
                  <a:srgbClr val="EBD9A7"/>
                </a:solidFill>
                <a:latin typeface="Book Antiqua"/>
                <a:cs typeface="Book Antiqua"/>
              </a:rPr>
              <a:t>2020</a:t>
            </a:r>
            <a:endParaRPr sz="800">
              <a:latin typeface="Book Antiqua"/>
              <a:cs typeface="Book Antiqua"/>
            </a:endParaRPr>
          </a:p>
        </p:txBody>
      </p:sp>
      <p:sp>
        <p:nvSpPr>
          <p:cNvPr id="13" name="object 5">
            <a:extLst>
              <a:ext uri="{FF2B5EF4-FFF2-40B4-BE49-F238E27FC236}">
                <a16:creationId xmlns:a16="http://schemas.microsoft.com/office/drawing/2014/main" id="{C6BB0677-B1BC-4B1C-A820-4B18DE52C307}"/>
              </a:ext>
            </a:extLst>
          </p:cNvPr>
          <p:cNvSpPr txBox="1">
            <a:spLocks/>
          </p:cNvSpPr>
          <p:nvPr/>
        </p:nvSpPr>
        <p:spPr>
          <a:xfrm>
            <a:off x="254208" y="293799"/>
            <a:ext cx="3578225" cy="426720"/>
          </a:xfrm>
          <a:prstGeom prst="rect">
            <a:avLst/>
          </a:prstGeom>
        </p:spPr>
        <p:txBody>
          <a:bodyPr vert="horz" wrap="square" lIns="0" tIns="16510" rIns="0" bIns="0" rtlCol="0" anchor="t">
            <a:spAutoFit/>
          </a:bodyPr>
          <a:lstStyle>
            <a:lvl1pPr>
              <a:defRPr sz="1850" b="0" i="0">
                <a:solidFill>
                  <a:srgbClr val="25291F"/>
                </a:solidFill>
                <a:latin typeface="Book Antiqua"/>
                <a:ea typeface="+mj-ea"/>
                <a:cs typeface="Book Antiqua"/>
              </a:defRPr>
            </a:lvl1pPr>
          </a:lstStyle>
          <a:p>
            <a:pPr marL="12700">
              <a:spcBef>
                <a:spcPts val="130"/>
              </a:spcBef>
            </a:pPr>
            <a:r>
              <a:rPr lang="en-US" sz="2600" spc="-10">
                <a:solidFill>
                  <a:schemeClr val="tx1"/>
                </a:solidFill>
              </a:rPr>
              <a:t>About the Data</a:t>
            </a:r>
          </a:p>
        </p:txBody>
      </p:sp>
      <p:sp>
        <p:nvSpPr>
          <p:cNvPr id="15" name="object 6">
            <a:extLst>
              <a:ext uri="{FF2B5EF4-FFF2-40B4-BE49-F238E27FC236}">
                <a16:creationId xmlns:a16="http://schemas.microsoft.com/office/drawing/2014/main" id="{56EE9673-1181-47C3-B70A-7ABC41B5C9E2}"/>
              </a:ext>
            </a:extLst>
          </p:cNvPr>
          <p:cNvSpPr txBox="1"/>
          <p:nvPr/>
        </p:nvSpPr>
        <p:spPr>
          <a:xfrm>
            <a:off x="254199" y="166082"/>
            <a:ext cx="5130601" cy="1107996"/>
          </a:xfrm>
          <a:prstGeom prst="rect">
            <a:avLst/>
          </a:prstGeom>
        </p:spPr>
        <p:txBody>
          <a:bodyPr vert="horz" wrap="square" lIns="0" tIns="15240" rIns="0" bIns="0" rtlCol="0" anchor="t">
            <a:spAutoFit/>
          </a:bodyPr>
          <a:lstStyle/>
          <a:p>
            <a:pPr marL="22225">
              <a:spcBef>
                <a:spcPts val="120"/>
              </a:spcBef>
            </a:pPr>
            <a:endParaRPr lang="en-US" sz="1850" spc="-10">
              <a:solidFill>
                <a:schemeClr val="tx1"/>
              </a:solidFill>
              <a:latin typeface="Book Antiqua"/>
              <a:cs typeface="Book Antiqua"/>
            </a:endParaRPr>
          </a:p>
          <a:p>
            <a:pPr marL="22225">
              <a:spcBef>
                <a:spcPts val="120"/>
              </a:spcBef>
            </a:pPr>
            <a:endParaRPr lang="en-US" sz="1850" spc="-10">
              <a:solidFill>
                <a:schemeClr val="tx1"/>
              </a:solidFill>
              <a:latin typeface="Book Antiqua"/>
              <a:cs typeface="Book Antiqua"/>
            </a:endParaRPr>
          </a:p>
          <a:p>
            <a:pPr marL="22225">
              <a:spcBef>
                <a:spcPts val="120"/>
              </a:spcBef>
            </a:pPr>
            <a:r>
              <a:rPr lang="en-US" sz="1850" spc="-10">
                <a:solidFill>
                  <a:schemeClr val="tx1"/>
                </a:solidFill>
                <a:latin typeface="Book Antiqua"/>
                <a:cs typeface="Book Antiqua"/>
              </a:rPr>
              <a:t>Variable Description</a:t>
            </a:r>
          </a:p>
          <a:p>
            <a:pPr marL="22225">
              <a:spcBef>
                <a:spcPts val="120"/>
              </a:spcBef>
            </a:pPr>
            <a:endParaRPr lang="en-US" sz="1300">
              <a:solidFill>
                <a:srgbClr val="EBD9A7"/>
              </a:solidFill>
              <a:latin typeface="Arial Unicode MS"/>
              <a:ea typeface="Arial Unicode MS"/>
              <a:cs typeface="Arial Unicode MS"/>
            </a:endParaRPr>
          </a:p>
        </p:txBody>
      </p:sp>
      <p:graphicFrame>
        <p:nvGraphicFramePr>
          <p:cNvPr id="6" name="Table 5">
            <a:extLst>
              <a:ext uri="{FF2B5EF4-FFF2-40B4-BE49-F238E27FC236}">
                <a16:creationId xmlns:a16="http://schemas.microsoft.com/office/drawing/2014/main" id="{EF4C6D55-85AA-4E94-9791-ED033A6450A2}"/>
              </a:ext>
            </a:extLst>
          </p:cNvPr>
          <p:cNvGraphicFramePr>
            <a:graphicFrameLocks noGrp="1"/>
          </p:cNvGraphicFramePr>
          <p:nvPr>
            <p:extLst>
              <p:ext uri="{D42A27DB-BD31-4B8C-83A1-F6EECF244321}">
                <p14:modId xmlns:p14="http://schemas.microsoft.com/office/powerpoint/2010/main" val="2075355077"/>
              </p:ext>
            </p:extLst>
          </p:nvPr>
        </p:nvGraphicFramePr>
        <p:xfrm>
          <a:off x="274509" y="1246947"/>
          <a:ext cx="10012482" cy="6094464"/>
        </p:xfrm>
        <a:graphic>
          <a:graphicData uri="http://schemas.openxmlformats.org/drawingml/2006/table">
            <a:tbl>
              <a:tblPr firstRow="1" bandRow="1">
                <a:tableStyleId>{5C22544A-7EE6-4342-B048-85BDC9FD1C3A}</a:tableStyleId>
              </a:tblPr>
              <a:tblGrid>
                <a:gridCol w="3257152">
                  <a:extLst>
                    <a:ext uri="{9D8B030D-6E8A-4147-A177-3AD203B41FA5}">
                      <a16:colId xmlns:a16="http://schemas.microsoft.com/office/drawing/2014/main" val="2727989776"/>
                    </a:ext>
                  </a:extLst>
                </a:gridCol>
                <a:gridCol w="6755330">
                  <a:extLst>
                    <a:ext uri="{9D8B030D-6E8A-4147-A177-3AD203B41FA5}">
                      <a16:colId xmlns:a16="http://schemas.microsoft.com/office/drawing/2014/main" val="3949863682"/>
                    </a:ext>
                  </a:extLst>
                </a:gridCol>
              </a:tblGrid>
              <a:tr h="287475">
                <a:tc>
                  <a:txBody>
                    <a:bodyPr/>
                    <a:lstStyle/>
                    <a:p>
                      <a:pPr marL="0" marR="0">
                        <a:spcBef>
                          <a:spcPts val="0"/>
                        </a:spcBef>
                        <a:spcAft>
                          <a:spcPts val="0"/>
                        </a:spcAft>
                      </a:pPr>
                      <a:r>
                        <a:rPr lang="en-US" sz="1600">
                          <a:solidFill>
                            <a:schemeClr val="tx1"/>
                          </a:solidFill>
                          <a:effectLst/>
                        </a:rPr>
                        <a:t>VARIABLES</a:t>
                      </a:r>
                      <a:endParaRPr lang="en-US" sz="1200">
                        <a:solidFill>
                          <a:schemeClr val="tx1"/>
                        </a:solidFill>
                        <a:effectLst/>
                        <a:latin typeface="Calibri"/>
                      </a:endParaRPr>
                    </a:p>
                  </a:txBody>
                  <a:tcPr marL="68580" marR="68580" marT="0" marB="0">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pPr marL="0" marR="0">
                        <a:spcBef>
                          <a:spcPts val="0"/>
                        </a:spcBef>
                        <a:spcAft>
                          <a:spcPts val="0"/>
                        </a:spcAft>
                      </a:pPr>
                      <a:r>
                        <a:rPr lang="en-US" sz="1600" b="1">
                          <a:solidFill>
                            <a:schemeClr val="tx1"/>
                          </a:solidFill>
                          <a:effectLst/>
                        </a:rPr>
                        <a:t>DESCRIPTION</a:t>
                      </a:r>
                      <a:endParaRPr lang="en-US" sz="1200" b="1">
                        <a:solidFill>
                          <a:schemeClr val="tx1"/>
                        </a:solidFill>
                        <a:effectLst/>
                        <a:latin typeface="Calibri"/>
                      </a:endParaRPr>
                    </a:p>
                  </a:txBody>
                  <a:tcPr marL="68580" marR="68580" marT="0" marB="0">
                    <a:lnL w="12700">
                      <a:solidFill>
                        <a:schemeClr val="tx1"/>
                      </a:solidFill>
                    </a:lnL>
                    <a:lnR w="12700">
                      <a:solidFill>
                        <a:schemeClr val="tx1"/>
                      </a:solidFill>
                    </a:lnR>
                    <a:lnT w="12700">
                      <a:solidFill>
                        <a:schemeClr val="tx1"/>
                      </a:solidFill>
                    </a:lnT>
                    <a:lnB w="12700">
                      <a:solidFill>
                        <a:schemeClr val="tx1"/>
                      </a:solidFill>
                    </a:lnB>
                    <a:noFill/>
                  </a:tcPr>
                </a:tc>
                <a:extLst>
                  <a:ext uri="{0D108BD9-81ED-4DB2-BD59-A6C34878D82A}">
                    <a16:rowId xmlns:a16="http://schemas.microsoft.com/office/drawing/2014/main" val="1896748806"/>
                  </a:ext>
                </a:extLst>
              </a:tr>
              <a:tr h="421630">
                <a:tc>
                  <a:txBody>
                    <a:bodyPr/>
                    <a:lstStyle/>
                    <a:p>
                      <a:r>
                        <a:rPr lang="en-US" sz="1200">
                          <a:effectLst/>
                        </a:rPr>
                        <a:t>Fixed acidity (tartaric acid - g / dm^3)</a:t>
                      </a:r>
                      <a:endParaRPr lang="en-US">
                        <a:effectLst/>
                      </a:endParaRPr>
                    </a:p>
                  </a:txBody>
                  <a:tcPr marL="68580" marR="68580" marT="0" marB="0">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pPr marL="0" marR="0">
                        <a:spcBef>
                          <a:spcPts val="0"/>
                        </a:spcBef>
                        <a:spcAft>
                          <a:spcPts val="0"/>
                        </a:spcAft>
                      </a:pPr>
                      <a:r>
                        <a:rPr lang="en-US" sz="1200">
                          <a:effectLst/>
                        </a:rPr>
                        <a:t>most acids involved with wine or fixed or nonvolatile (do not evaporate readily)</a:t>
                      </a:r>
                      <a:endParaRPr lang="en-US" sz="1200">
                        <a:effectLst/>
                        <a:latin typeface="Calibri" panose="020F0502020204030204" pitchFamily="34" charset="0"/>
                      </a:endParaRPr>
                    </a:p>
                  </a:txBody>
                  <a:tcPr marL="68580" marR="68580" marT="0" marB="0">
                    <a:lnL w="12700">
                      <a:solidFill>
                        <a:schemeClr val="tx1"/>
                      </a:solidFill>
                    </a:lnL>
                    <a:lnR w="12700">
                      <a:solidFill>
                        <a:schemeClr val="tx1"/>
                      </a:solidFill>
                    </a:lnR>
                    <a:lnT w="12700">
                      <a:solidFill>
                        <a:schemeClr val="tx1"/>
                      </a:solidFill>
                    </a:lnT>
                    <a:lnB w="12700">
                      <a:solidFill>
                        <a:schemeClr val="tx1"/>
                      </a:solidFill>
                    </a:lnB>
                    <a:noFill/>
                  </a:tcPr>
                </a:tc>
                <a:extLst>
                  <a:ext uri="{0D108BD9-81ED-4DB2-BD59-A6C34878D82A}">
                    <a16:rowId xmlns:a16="http://schemas.microsoft.com/office/drawing/2014/main" val="211943109"/>
                  </a:ext>
                </a:extLst>
              </a:tr>
              <a:tr h="459960">
                <a:tc>
                  <a:txBody>
                    <a:bodyPr/>
                    <a:lstStyle/>
                    <a:p>
                      <a:r>
                        <a:rPr lang="en-US" sz="1200">
                          <a:effectLst/>
                        </a:rPr>
                        <a:t>volatile acidity (acetic acid - g / dm^3)</a:t>
                      </a:r>
                      <a:endParaRPr lang="en-US">
                        <a:effectLst/>
                      </a:endParaRPr>
                    </a:p>
                  </a:txBody>
                  <a:tcPr marL="68580" marR="68580" marT="0" marB="0">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pPr marL="0" marR="0">
                        <a:spcBef>
                          <a:spcPts val="0"/>
                        </a:spcBef>
                        <a:spcAft>
                          <a:spcPts val="0"/>
                        </a:spcAft>
                      </a:pPr>
                      <a:r>
                        <a:rPr lang="en-US" sz="1200">
                          <a:effectLst/>
                        </a:rPr>
                        <a:t>the amount of acetic acid in wine, which at too high of levels can lead to an unpleasant, vinegar taste</a:t>
                      </a:r>
                      <a:endParaRPr lang="en-US" sz="1200">
                        <a:effectLst/>
                        <a:latin typeface="Calibri" panose="020F0502020204030204" pitchFamily="34" charset="0"/>
                      </a:endParaRPr>
                    </a:p>
                  </a:txBody>
                  <a:tcPr marL="68580" marR="68580" marT="0" marB="0">
                    <a:lnL w="12700">
                      <a:solidFill>
                        <a:schemeClr val="tx1"/>
                      </a:solidFill>
                    </a:lnL>
                    <a:lnR w="12700">
                      <a:solidFill>
                        <a:schemeClr val="tx1"/>
                      </a:solidFill>
                    </a:lnR>
                    <a:lnT w="12700">
                      <a:solidFill>
                        <a:schemeClr val="tx1"/>
                      </a:solidFill>
                    </a:lnT>
                    <a:lnB w="12700">
                      <a:solidFill>
                        <a:schemeClr val="tx1"/>
                      </a:solidFill>
                    </a:lnB>
                    <a:noFill/>
                  </a:tcPr>
                </a:tc>
                <a:extLst>
                  <a:ext uri="{0D108BD9-81ED-4DB2-BD59-A6C34878D82A}">
                    <a16:rowId xmlns:a16="http://schemas.microsoft.com/office/drawing/2014/main" val="3048801859"/>
                  </a:ext>
                </a:extLst>
              </a:tr>
              <a:tr h="440794">
                <a:tc>
                  <a:txBody>
                    <a:bodyPr/>
                    <a:lstStyle/>
                    <a:p>
                      <a:r>
                        <a:rPr lang="en-US" sz="1200">
                          <a:effectLst/>
                        </a:rPr>
                        <a:t>citric acid (g / dm^3)</a:t>
                      </a:r>
                      <a:endParaRPr lang="en-US">
                        <a:effectLst/>
                      </a:endParaRPr>
                    </a:p>
                  </a:txBody>
                  <a:tcPr marL="68580" marR="68580" marT="0" marB="0">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pPr marL="0" marR="0">
                        <a:spcBef>
                          <a:spcPts val="0"/>
                        </a:spcBef>
                        <a:spcAft>
                          <a:spcPts val="0"/>
                        </a:spcAft>
                      </a:pPr>
                      <a:r>
                        <a:rPr lang="en-US" sz="1200">
                          <a:effectLst/>
                        </a:rPr>
                        <a:t>found in small quantities, citric acid can add ‘freshness’ and flavor to wines</a:t>
                      </a:r>
                      <a:endParaRPr lang="en-US" sz="1200">
                        <a:effectLst/>
                        <a:latin typeface="Calibri" panose="020F0502020204030204" pitchFamily="34" charset="0"/>
                      </a:endParaRPr>
                    </a:p>
                  </a:txBody>
                  <a:tcPr marL="68580" marR="68580" marT="0" marB="0">
                    <a:lnL w="12700">
                      <a:solidFill>
                        <a:schemeClr val="tx1"/>
                      </a:solidFill>
                    </a:lnL>
                    <a:lnR w="12700">
                      <a:solidFill>
                        <a:schemeClr val="tx1"/>
                      </a:solidFill>
                    </a:lnR>
                    <a:lnT w="12700">
                      <a:solidFill>
                        <a:schemeClr val="tx1"/>
                      </a:solidFill>
                    </a:lnT>
                    <a:lnB w="12700">
                      <a:solidFill>
                        <a:schemeClr val="tx1"/>
                      </a:solidFill>
                    </a:lnB>
                    <a:noFill/>
                  </a:tcPr>
                </a:tc>
                <a:extLst>
                  <a:ext uri="{0D108BD9-81ED-4DB2-BD59-A6C34878D82A}">
                    <a16:rowId xmlns:a16="http://schemas.microsoft.com/office/drawing/2014/main" val="172928942"/>
                  </a:ext>
                </a:extLst>
              </a:tr>
              <a:tr h="670774">
                <a:tc>
                  <a:txBody>
                    <a:bodyPr/>
                    <a:lstStyle/>
                    <a:p>
                      <a:r>
                        <a:rPr lang="en-US" sz="1200">
                          <a:effectLst/>
                        </a:rPr>
                        <a:t>residual sugar (g / dm^3)</a:t>
                      </a:r>
                      <a:endParaRPr lang="en-US">
                        <a:effectLst/>
                      </a:endParaRPr>
                    </a:p>
                  </a:txBody>
                  <a:tcPr marL="68580" marR="68580" marT="0" marB="0">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pPr marL="0" marR="0">
                        <a:spcBef>
                          <a:spcPts val="0"/>
                        </a:spcBef>
                        <a:spcAft>
                          <a:spcPts val="0"/>
                        </a:spcAft>
                      </a:pPr>
                      <a:r>
                        <a:rPr lang="en-US" sz="1200">
                          <a:effectLst/>
                        </a:rPr>
                        <a:t>the amount of sugar remaining after fermentation stops, it’s rare to find wines with less than 1 gram/liter and wines with greater than 45 grams/liter are considered sweet</a:t>
                      </a:r>
                      <a:endParaRPr lang="en-US" sz="1200">
                        <a:effectLst/>
                        <a:latin typeface="Calibri" panose="020F0502020204030204" pitchFamily="34" charset="0"/>
                      </a:endParaRPr>
                    </a:p>
                  </a:txBody>
                  <a:tcPr marL="68580" marR="68580" marT="0" marB="0">
                    <a:lnL w="12700">
                      <a:solidFill>
                        <a:schemeClr val="tx1"/>
                      </a:solidFill>
                    </a:lnL>
                    <a:lnR w="12700">
                      <a:solidFill>
                        <a:schemeClr val="tx1"/>
                      </a:solidFill>
                    </a:lnR>
                    <a:lnT w="12700">
                      <a:solidFill>
                        <a:schemeClr val="tx1"/>
                      </a:solidFill>
                    </a:lnT>
                    <a:lnB w="12700">
                      <a:solidFill>
                        <a:schemeClr val="tx1"/>
                      </a:solidFill>
                    </a:lnB>
                    <a:noFill/>
                  </a:tcPr>
                </a:tc>
                <a:extLst>
                  <a:ext uri="{0D108BD9-81ED-4DB2-BD59-A6C34878D82A}">
                    <a16:rowId xmlns:a16="http://schemas.microsoft.com/office/drawing/2014/main" val="4095814709"/>
                  </a:ext>
                </a:extLst>
              </a:tr>
              <a:tr h="210814">
                <a:tc>
                  <a:txBody>
                    <a:bodyPr/>
                    <a:lstStyle/>
                    <a:p>
                      <a:r>
                        <a:rPr lang="en-US" sz="1200">
                          <a:effectLst/>
                        </a:rPr>
                        <a:t>chlorides (sodium chloride - g / dm^3)</a:t>
                      </a:r>
                      <a:endParaRPr lang="en-US">
                        <a:effectLst/>
                      </a:endParaRPr>
                    </a:p>
                  </a:txBody>
                  <a:tcPr marL="68580" marR="68580" marT="0" marB="0">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pPr marL="0" marR="0">
                        <a:spcBef>
                          <a:spcPts val="0"/>
                        </a:spcBef>
                        <a:spcAft>
                          <a:spcPts val="0"/>
                        </a:spcAft>
                      </a:pPr>
                      <a:r>
                        <a:rPr lang="en-US" sz="1200">
                          <a:effectLst/>
                        </a:rPr>
                        <a:t>the amount of salt in the wine</a:t>
                      </a:r>
                      <a:endParaRPr lang="en-US" sz="1200">
                        <a:effectLst/>
                        <a:latin typeface="Calibri" panose="020F0502020204030204" pitchFamily="34" charset="0"/>
                      </a:endParaRPr>
                    </a:p>
                  </a:txBody>
                  <a:tcPr marL="68580" marR="68580" marT="0" marB="0">
                    <a:lnL w="12700">
                      <a:solidFill>
                        <a:schemeClr val="tx1"/>
                      </a:solidFill>
                    </a:lnL>
                    <a:lnR w="12700">
                      <a:solidFill>
                        <a:schemeClr val="tx1"/>
                      </a:solidFill>
                    </a:lnR>
                    <a:lnT w="12700">
                      <a:solidFill>
                        <a:schemeClr val="tx1"/>
                      </a:solidFill>
                    </a:lnT>
                    <a:lnB w="12700">
                      <a:solidFill>
                        <a:schemeClr val="tx1"/>
                      </a:solidFill>
                    </a:lnB>
                    <a:noFill/>
                  </a:tcPr>
                </a:tc>
                <a:extLst>
                  <a:ext uri="{0D108BD9-81ED-4DB2-BD59-A6C34878D82A}">
                    <a16:rowId xmlns:a16="http://schemas.microsoft.com/office/drawing/2014/main" val="228946600"/>
                  </a:ext>
                </a:extLst>
              </a:tr>
              <a:tr h="632445">
                <a:tc>
                  <a:txBody>
                    <a:bodyPr/>
                    <a:lstStyle/>
                    <a:p>
                      <a:r>
                        <a:rPr lang="en-US" sz="1200">
                          <a:effectLst/>
                        </a:rPr>
                        <a:t>free sulfur dioxide (mg / dm^3)</a:t>
                      </a:r>
                      <a:endParaRPr lang="en-US">
                        <a:effectLst/>
                      </a:endParaRPr>
                    </a:p>
                  </a:txBody>
                  <a:tcPr marL="68580" marR="68580" marT="0" marB="0">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pPr marL="0" marR="0">
                        <a:spcBef>
                          <a:spcPts val="0"/>
                        </a:spcBef>
                        <a:spcAft>
                          <a:spcPts val="750"/>
                        </a:spcAft>
                      </a:pPr>
                      <a:r>
                        <a:rPr lang="en-US" sz="1200">
                          <a:effectLst/>
                        </a:rPr>
                        <a:t> the free form of SO2 exists in equilibrium between molecular SO2 (as a dissolved gas) and bisulfite ion; it prevents microbial growth and the oxidation of wine</a:t>
                      </a:r>
                      <a:endParaRPr lang="en-US" sz="1200">
                        <a:effectLst/>
                        <a:latin typeface="Times New Roman" panose="02020603050405020304" pitchFamily="18" charset="0"/>
                      </a:endParaRPr>
                    </a:p>
                  </a:txBody>
                  <a:tcPr marL="68580" marR="68580" marT="0" marB="0">
                    <a:lnL w="12700">
                      <a:solidFill>
                        <a:schemeClr val="tx1"/>
                      </a:solidFill>
                    </a:lnL>
                    <a:lnR w="12700">
                      <a:solidFill>
                        <a:schemeClr val="tx1"/>
                      </a:solidFill>
                    </a:lnR>
                    <a:lnT w="12700">
                      <a:solidFill>
                        <a:schemeClr val="tx1"/>
                      </a:solidFill>
                    </a:lnT>
                    <a:lnB w="12700">
                      <a:solidFill>
                        <a:schemeClr val="tx1"/>
                      </a:solidFill>
                    </a:lnB>
                    <a:noFill/>
                  </a:tcPr>
                </a:tc>
                <a:extLst>
                  <a:ext uri="{0D108BD9-81ED-4DB2-BD59-A6C34878D82A}">
                    <a16:rowId xmlns:a16="http://schemas.microsoft.com/office/drawing/2014/main" val="2261010725"/>
                  </a:ext>
                </a:extLst>
              </a:tr>
              <a:tr h="862425">
                <a:tc>
                  <a:txBody>
                    <a:bodyPr/>
                    <a:lstStyle/>
                    <a:p>
                      <a:r>
                        <a:rPr lang="en-US" sz="1200">
                          <a:effectLst/>
                        </a:rPr>
                        <a:t>total sulfur dioxide (mg / dm^3)</a:t>
                      </a:r>
                      <a:endParaRPr lang="en-US">
                        <a:effectLst/>
                      </a:endParaRPr>
                    </a:p>
                  </a:txBody>
                  <a:tcPr marL="68580" marR="68580" marT="0" marB="0">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pPr marL="0" marR="0">
                        <a:spcBef>
                          <a:spcPts val="0"/>
                        </a:spcBef>
                        <a:spcAft>
                          <a:spcPts val="0"/>
                        </a:spcAft>
                      </a:pPr>
                      <a:r>
                        <a:rPr lang="en-US" sz="1200">
                          <a:effectLst/>
                        </a:rPr>
                        <a:t>amount of free and bound forms of S02; in low concentrations, SO2 is mostly undetectable in wine, but at free SO2 concentrations over 50 ppm, SO2 becomes evident in the nose and taste of wine</a:t>
                      </a:r>
                      <a:endParaRPr lang="en-US" sz="1200">
                        <a:effectLst/>
                        <a:latin typeface="Calibri" panose="020F0502020204030204" pitchFamily="34" charset="0"/>
                      </a:endParaRPr>
                    </a:p>
                  </a:txBody>
                  <a:tcPr marL="68580" marR="68580" marT="0" marB="0">
                    <a:lnL w="12700">
                      <a:solidFill>
                        <a:schemeClr val="tx1"/>
                      </a:solidFill>
                    </a:lnL>
                    <a:lnR w="12700">
                      <a:solidFill>
                        <a:schemeClr val="tx1"/>
                      </a:solidFill>
                    </a:lnR>
                    <a:lnT w="12700">
                      <a:solidFill>
                        <a:schemeClr val="tx1"/>
                      </a:solidFill>
                    </a:lnT>
                    <a:lnB w="12700">
                      <a:solidFill>
                        <a:schemeClr val="tx1"/>
                      </a:solidFill>
                    </a:lnB>
                    <a:noFill/>
                  </a:tcPr>
                </a:tc>
                <a:extLst>
                  <a:ext uri="{0D108BD9-81ED-4DB2-BD59-A6C34878D82A}">
                    <a16:rowId xmlns:a16="http://schemas.microsoft.com/office/drawing/2014/main" val="2805344200"/>
                  </a:ext>
                </a:extLst>
              </a:tr>
              <a:tr h="440794">
                <a:tc>
                  <a:txBody>
                    <a:bodyPr/>
                    <a:lstStyle/>
                    <a:p>
                      <a:r>
                        <a:rPr lang="en-US" sz="1200">
                          <a:effectLst/>
                        </a:rPr>
                        <a:t>density (g / cm^3)</a:t>
                      </a:r>
                      <a:endParaRPr lang="en-US">
                        <a:effectLst/>
                      </a:endParaRPr>
                    </a:p>
                  </a:txBody>
                  <a:tcPr marL="68580" marR="68580" marT="0" marB="0">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pPr marL="0" marR="0">
                        <a:spcBef>
                          <a:spcPts val="0"/>
                        </a:spcBef>
                        <a:spcAft>
                          <a:spcPts val="0"/>
                        </a:spcAft>
                      </a:pPr>
                      <a:r>
                        <a:rPr lang="en-US" sz="1200">
                          <a:effectLst/>
                        </a:rPr>
                        <a:t>the density of wine compared to that of water depending on the percent alcohol and sugar content</a:t>
                      </a:r>
                      <a:endParaRPr lang="en-US" sz="1200">
                        <a:effectLst/>
                        <a:latin typeface="Calibri" panose="020F0502020204030204" pitchFamily="34" charset="0"/>
                      </a:endParaRPr>
                    </a:p>
                  </a:txBody>
                  <a:tcPr marL="68580" marR="68580" marT="0" marB="0">
                    <a:lnL w="12700">
                      <a:solidFill>
                        <a:schemeClr val="tx1"/>
                      </a:solidFill>
                    </a:lnL>
                    <a:lnR w="12700">
                      <a:solidFill>
                        <a:schemeClr val="tx1"/>
                      </a:solidFill>
                    </a:lnR>
                    <a:lnT w="12700">
                      <a:solidFill>
                        <a:schemeClr val="tx1"/>
                      </a:solidFill>
                    </a:lnT>
                    <a:lnB w="12700">
                      <a:solidFill>
                        <a:schemeClr val="tx1"/>
                      </a:solidFill>
                    </a:lnB>
                    <a:noFill/>
                  </a:tcPr>
                </a:tc>
                <a:extLst>
                  <a:ext uri="{0D108BD9-81ED-4DB2-BD59-A6C34878D82A}">
                    <a16:rowId xmlns:a16="http://schemas.microsoft.com/office/drawing/2014/main" val="1924569941"/>
                  </a:ext>
                </a:extLst>
              </a:tr>
              <a:tr h="651610">
                <a:tc>
                  <a:txBody>
                    <a:bodyPr/>
                    <a:lstStyle/>
                    <a:p>
                      <a:r>
                        <a:rPr lang="en-US" sz="1200">
                          <a:effectLst/>
                        </a:rPr>
                        <a:t>pH</a:t>
                      </a:r>
                      <a:endParaRPr lang="en-US">
                        <a:effectLst/>
                      </a:endParaRPr>
                    </a:p>
                  </a:txBody>
                  <a:tcPr marL="68580" marR="68580" marT="0" marB="0">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pPr marL="0" marR="0">
                        <a:spcBef>
                          <a:spcPts val="0"/>
                        </a:spcBef>
                        <a:spcAft>
                          <a:spcPts val="750"/>
                        </a:spcAft>
                      </a:pPr>
                      <a:r>
                        <a:rPr lang="en-US" sz="1200">
                          <a:effectLst/>
                        </a:rPr>
                        <a:t>describes how acidic or basic a wine is on a scale from 0 (very acidic) to 14 (very basic); most wines are between 3-4 on the pH scale</a:t>
                      </a:r>
                      <a:endParaRPr lang="en-US" sz="1200">
                        <a:effectLst/>
                        <a:latin typeface="Times New Roman" panose="02020603050405020304" pitchFamily="18" charset="0"/>
                      </a:endParaRPr>
                    </a:p>
                  </a:txBody>
                  <a:tcPr marL="68580" marR="68580" marT="0" marB="0">
                    <a:lnL w="12700">
                      <a:solidFill>
                        <a:schemeClr val="tx1"/>
                      </a:solidFill>
                    </a:lnL>
                    <a:lnR w="12700">
                      <a:solidFill>
                        <a:schemeClr val="tx1"/>
                      </a:solidFill>
                    </a:lnR>
                    <a:lnT w="12700">
                      <a:solidFill>
                        <a:schemeClr val="tx1"/>
                      </a:solidFill>
                    </a:lnT>
                    <a:lnB w="12700">
                      <a:solidFill>
                        <a:schemeClr val="tx1"/>
                      </a:solidFill>
                    </a:lnB>
                    <a:noFill/>
                  </a:tcPr>
                </a:tc>
                <a:extLst>
                  <a:ext uri="{0D108BD9-81ED-4DB2-BD59-A6C34878D82A}">
                    <a16:rowId xmlns:a16="http://schemas.microsoft.com/office/drawing/2014/main" val="1371360404"/>
                  </a:ext>
                </a:extLst>
              </a:tr>
              <a:tr h="440794">
                <a:tc>
                  <a:txBody>
                    <a:bodyPr/>
                    <a:lstStyle/>
                    <a:p>
                      <a:r>
                        <a:rPr lang="en-US" sz="1200">
                          <a:effectLst/>
                        </a:rPr>
                        <a:t>sulphates (potassium sulphate - g / dm3)</a:t>
                      </a:r>
                      <a:endParaRPr lang="en-US">
                        <a:effectLst/>
                      </a:endParaRPr>
                    </a:p>
                  </a:txBody>
                  <a:tcPr marL="68580" marR="68580" marT="0" marB="0">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pPr marL="0" marR="0">
                        <a:spcBef>
                          <a:spcPts val="0"/>
                        </a:spcBef>
                        <a:spcAft>
                          <a:spcPts val="0"/>
                        </a:spcAft>
                      </a:pPr>
                      <a:r>
                        <a:rPr lang="en-US" sz="1200">
                          <a:effectLst/>
                        </a:rPr>
                        <a:t>a wine additive which can contribute to sulfur dioxide gas (S02) levels, which acts as an antimicrobial and antioxidant</a:t>
                      </a:r>
                      <a:endParaRPr lang="en-US" sz="1200">
                        <a:effectLst/>
                        <a:latin typeface="Calibri" panose="020F0502020204030204" pitchFamily="34" charset="0"/>
                      </a:endParaRPr>
                    </a:p>
                  </a:txBody>
                  <a:tcPr marL="68580" marR="68580" marT="0" marB="0">
                    <a:lnL w="12700">
                      <a:solidFill>
                        <a:schemeClr val="tx1"/>
                      </a:solidFill>
                    </a:lnL>
                    <a:lnR w="12700">
                      <a:solidFill>
                        <a:schemeClr val="tx1"/>
                      </a:solidFill>
                    </a:lnR>
                    <a:lnT w="12700">
                      <a:solidFill>
                        <a:schemeClr val="tx1"/>
                      </a:solidFill>
                    </a:lnT>
                    <a:lnB w="12700">
                      <a:solidFill>
                        <a:schemeClr val="tx1"/>
                      </a:solidFill>
                    </a:lnB>
                    <a:noFill/>
                  </a:tcPr>
                </a:tc>
                <a:extLst>
                  <a:ext uri="{0D108BD9-81ED-4DB2-BD59-A6C34878D82A}">
                    <a16:rowId xmlns:a16="http://schemas.microsoft.com/office/drawing/2014/main" val="227211688"/>
                  </a:ext>
                </a:extLst>
              </a:tr>
              <a:tr h="210814">
                <a:tc>
                  <a:txBody>
                    <a:bodyPr/>
                    <a:lstStyle/>
                    <a:p>
                      <a:r>
                        <a:rPr lang="en-US" sz="1200">
                          <a:effectLst/>
                        </a:rPr>
                        <a:t>alcohol (% by volume)</a:t>
                      </a:r>
                      <a:endParaRPr lang="en-US">
                        <a:effectLst/>
                      </a:endParaRPr>
                    </a:p>
                  </a:txBody>
                  <a:tcPr marL="68580" marR="68580" marT="0" marB="0">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pPr marL="0" marR="0">
                        <a:spcBef>
                          <a:spcPts val="0"/>
                        </a:spcBef>
                        <a:spcAft>
                          <a:spcPts val="0"/>
                        </a:spcAft>
                      </a:pPr>
                      <a:r>
                        <a:rPr lang="en-US" sz="1200">
                          <a:effectLst/>
                        </a:rPr>
                        <a:t>the percent alcohol content of the wine</a:t>
                      </a:r>
                      <a:endParaRPr lang="en-US" sz="1200">
                        <a:effectLst/>
                        <a:latin typeface="Calibri" panose="020F0502020204030204" pitchFamily="34" charset="0"/>
                      </a:endParaRPr>
                    </a:p>
                  </a:txBody>
                  <a:tcPr marL="68580" marR="68580" marT="0" marB="0">
                    <a:lnL w="12700">
                      <a:solidFill>
                        <a:schemeClr val="tx1"/>
                      </a:solidFill>
                    </a:lnL>
                    <a:lnR w="12700">
                      <a:solidFill>
                        <a:schemeClr val="tx1"/>
                      </a:solidFill>
                    </a:lnR>
                    <a:lnT w="12700">
                      <a:solidFill>
                        <a:schemeClr val="tx1"/>
                      </a:solidFill>
                    </a:lnT>
                    <a:lnB w="12700">
                      <a:solidFill>
                        <a:schemeClr val="tx1"/>
                      </a:solidFill>
                    </a:lnB>
                    <a:noFill/>
                  </a:tcPr>
                </a:tc>
                <a:extLst>
                  <a:ext uri="{0D108BD9-81ED-4DB2-BD59-A6C34878D82A}">
                    <a16:rowId xmlns:a16="http://schemas.microsoft.com/office/drawing/2014/main" val="803751317"/>
                  </a:ext>
                </a:extLst>
              </a:tr>
              <a:tr h="364135">
                <a:tc>
                  <a:txBody>
                    <a:bodyPr/>
                    <a:lstStyle/>
                    <a:p>
                      <a:r>
                        <a:rPr lang="en-US" sz="1200">
                          <a:effectLst/>
                        </a:rPr>
                        <a:t>quality (score between 0 and 10)</a:t>
                      </a:r>
                      <a:endParaRPr lang="en-US">
                        <a:effectLst/>
                      </a:endParaRPr>
                    </a:p>
                  </a:txBody>
                  <a:tcPr marL="68580" marR="68580" marT="0" marB="0">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pPr marL="0" marR="0">
                        <a:spcBef>
                          <a:spcPts val="0"/>
                        </a:spcBef>
                        <a:spcAft>
                          <a:spcPts val="750"/>
                        </a:spcAft>
                      </a:pPr>
                      <a:r>
                        <a:rPr lang="en-US" sz="1200">
                          <a:effectLst/>
                        </a:rPr>
                        <a:t>Output variable (based on sensory data): 12 - quality (score between 0 and 10)</a:t>
                      </a:r>
                      <a:endParaRPr lang="en-US" sz="1200">
                        <a:effectLst/>
                        <a:latin typeface="Times New Roman" panose="02020603050405020304" pitchFamily="18" charset="0"/>
                      </a:endParaRPr>
                    </a:p>
                  </a:txBody>
                  <a:tcPr marL="68580" marR="68580" marT="0" marB="0">
                    <a:lnL w="12700">
                      <a:solidFill>
                        <a:schemeClr val="tx1"/>
                      </a:solidFill>
                    </a:lnL>
                    <a:lnR w="12700">
                      <a:solidFill>
                        <a:schemeClr val="tx1"/>
                      </a:solidFill>
                    </a:lnR>
                    <a:lnT w="12700">
                      <a:solidFill>
                        <a:schemeClr val="tx1"/>
                      </a:solidFill>
                    </a:lnT>
                    <a:lnB w="12700">
                      <a:solidFill>
                        <a:schemeClr val="tx1"/>
                      </a:solidFill>
                    </a:lnB>
                    <a:noFill/>
                  </a:tcPr>
                </a:tc>
                <a:extLst>
                  <a:ext uri="{0D108BD9-81ED-4DB2-BD59-A6C34878D82A}">
                    <a16:rowId xmlns:a16="http://schemas.microsoft.com/office/drawing/2014/main" val="2944482891"/>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2000" advTm="37676"/>
    </mc:Choice>
    <mc:Fallback xmlns="">
      <p:transition spd="slow" advTm="37676"/>
    </mc:Fallback>
  </mc:AlternateContent>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7401"/>
            <a:ext cx="10693400" cy="7549099"/>
          </a:xfrm>
          <a:custGeom>
            <a:avLst/>
            <a:gdLst/>
            <a:ahLst/>
            <a:cxnLst/>
            <a:rect l="l" t="t" r="r" b="b"/>
            <a:pathLst>
              <a:path w="10693400" h="6015355">
                <a:moveTo>
                  <a:pt x="10693400" y="6015037"/>
                </a:moveTo>
                <a:lnTo>
                  <a:pt x="0" y="6015037"/>
                </a:lnTo>
                <a:lnTo>
                  <a:pt x="0" y="0"/>
                </a:lnTo>
                <a:lnTo>
                  <a:pt x="10693400" y="0"/>
                </a:lnTo>
                <a:lnTo>
                  <a:pt x="10693400" y="6015037"/>
                </a:lnTo>
                <a:close/>
              </a:path>
            </a:pathLst>
          </a:custGeom>
          <a:solidFill>
            <a:srgbClr val="EBD9A7"/>
          </a:solidFill>
        </p:spPr>
        <p:txBody>
          <a:bodyPr wrap="square" lIns="0" tIns="0" rIns="0" bIns="0" rtlCol="0"/>
          <a:lstStyle/>
          <a:p>
            <a:endParaRPr/>
          </a:p>
        </p:txBody>
      </p:sp>
      <p:sp>
        <p:nvSpPr>
          <p:cNvPr id="3" name="object 3"/>
          <p:cNvSpPr/>
          <p:nvPr/>
        </p:nvSpPr>
        <p:spPr>
          <a:xfrm>
            <a:off x="0" y="7462938"/>
            <a:ext cx="10693400" cy="95873"/>
          </a:xfrm>
          <a:custGeom>
            <a:avLst/>
            <a:gdLst/>
            <a:ahLst/>
            <a:cxnLst/>
            <a:rect l="l" t="t" r="r" b="b"/>
            <a:pathLst>
              <a:path w="10693400" h="507365">
                <a:moveTo>
                  <a:pt x="10693400" y="507111"/>
                </a:moveTo>
                <a:lnTo>
                  <a:pt x="0" y="507111"/>
                </a:lnTo>
                <a:lnTo>
                  <a:pt x="0" y="0"/>
                </a:lnTo>
                <a:lnTo>
                  <a:pt x="10693400" y="0"/>
                </a:lnTo>
                <a:lnTo>
                  <a:pt x="10693400" y="507111"/>
                </a:lnTo>
                <a:close/>
              </a:path>
            </a:pathLst>
          </a:custGeom>
          <a:solidFill>
            <a:srgbClr val="A18F62"/>
          </a:solidFill>
        </p:spPr>
        <p:txBody>
          <a:bodyPr wrap="square" lIns="0" tIns="0" rIns="0" bIns="0" rtlCol="0"/>
          <a:lstStyle/>
          <a:p>
            <a:endParaRPr/>
          </a:p>
        </p:txBody>
      </p:sp>
      <p:sp>
        <p:nvSpPr>
          <p:cNvPr id="17" name="object 17"/>
          <p:cNvSpPr txBox="1">
            <a:spLocks noGrp="1"/>
          </p:cNvSpPr>
          <p:nvPr>
            <p:ph type="title"/>
          </p:nvPr>
        </p:nvSpPr>
        <p:spPr>
          <a:xfrm>
            <a:off x="214629" y="206547"/>
            <a:ext cx="4242270" cy="416781"/>
          </a:xfrm>
          <a:prstGeom prst="rect">
            <a:avLst/>
          </a:prstGeom>
        </p:spPr>
        <p:txBody>
          <a:bodyPr vert="horz" wrap="square" lIns="0" tIns="16510" rIns="0" bIns="0" rtlCol="0" anchor="t">
            <a:spAutoFit/>
          </a:bodyPr>
          <a:lstStyle/>
          <a:p>
            <a:pPr marL="12700">
              <a:spcBef>
                <a:spcPts val="130"/>
              </a:spcBef>
            </a:pPr>
            <a:r>
              <a:rPr lang="en-US" sz="2600" spc="120">
                <a:solidFill>
                  <a:srgbClr val="A18F62"/>
                </a:solidFill>
              </a:rPr>
              <a:t>Summary Statistics</a:t>
            </a:r>
          </a:p>
        </p:txBody>
      </p:sp>
      <p:sp>
        <p:nvSpPr>
          <p:cNvPr id="18" name="object 18"/>
          <p:cNvSpPr txBox="1"/>
          <p:nvPr/>
        </p:nvSpPr>
        <p:spPr>
          <a:xfrm>
            <a:off x="214629" y="619599"/>
            <a:ext cx="5389967" cy="300082"/>
          </a:xfrm>
          <a:prstGeom prst="rect">
            <a:avLst/>
          </a:prstGeom>
        </p:spPr>
        <p:txBody>
          <a:bodyPr vert="horz" wrap="square" lIns="0" tIns="15240" rIns="0" bIns="0" rtlCol="0" anchor="t">
            <a:spAutoFit/>
          </a:bodyPr>
          <a:lstStyle/>
          <a:p>
            <a:pPr marL="12700">
              <a:spcBef>
                <a:spcPts val="120"/>
              </a:spcBef>
            </a:pPr>
            <a:r>
              <a:rPr lang="en-US" sz="1850">
                <a:solidFill>
                  <a:srgbClr val="25291F"/>
                </a:solidFill>
                <a:latin typeface="Book Antiqua"/>
                <a:cs typeface="Book Antiqua"/>
              </a:rPr>
              <a:t>One Variable Summary </a:t>
            </a:r>
          </a:p>
        </p:txBody>
      </p:sp>
      <p:sp>
        <p:nvSpPr>
          <p:cNvPr id="19" name="object 19"/>
          <p:cNvSpPr/>
          <p:nvPr/>
        </p:nvSpPr>
        <p:spPr>
          <a:xfrm flipV="1">
            <a:off x="0" y="1010884"/>
            <a:ext cx="5747509" cy="72855"/>
          </a:xfrm>
          <a:custGeom>
            <a:avLst/>
            <a:gdLst/>
            <a:ahLst/>
            <a:cxnLst/>
            <a:rect l="l" t="t" r="r" b="b"/>
            <a:pathLst>
              <a:path w="4649470" h="39369">
                <a:moveTo>
                  <a:pt x="4649038" y="38988"/>
                </a:moveTo>
                <a:lnTo>
                  <a:pt x="0" y="38988"/>
                </a:lnTo>
                <a:lnTo>
                  <a:pt x="0" y="0"/>
                </a:lnTo>
                <a:lnTo>
                  <a:pt x="4649038" y="0"/>
                </a:lnTo>
                <a:lnTo>
                  <a:pt x="4649038" y="38988"/>
                </a:lnTo>
                <a:close/>
              </a:path>
            </a:pathLst>
          </a:custGeom>
          <a:solidFill>
            <a:srgbClr val="A18F62"/>
          </a:solidFill>
        </p:spPr>
        <p:txBody>
          <a:bodyPr wrap="square" lIns="0" tIns="0" rIns="0" bIns="0" rtlCol="0"/>
          <a:lstStyle/>
          <a:p>
            <a:endParaRPr/>
          </a:p>
        </p:txBody>
      </p:sp>
      <p:pic>
        <p:nvPicPr>
          <p:cNvPr id="7" name="Picture 7" descr="Table&#10;&#10;Description automatically generated">
            <a:extLst>
              <a:ext uri="{FF2B5EF4-FFF2-40B4-BE49-F238E27FC236}">
                <a16:creationId xmlns:a16="http://schemas.microsoft.com/office/drawing/2014/main" id="{DAE3D47D-F5C2-4E23-9740-33B8284C1F0D}"/>
              </a:ext>
            </a:extLst>
          </p:cNvPr>
          <p:cNvPicPr>
            <a:picLocks noChangeAspect="1"/>
          </p:cNvPicPr>
          <p:nvPr/>
        </p:nvPicPr>
        <p:blipFill>
          <a:blip r:embed="rId2"/>
          <a:stretch>
            <a:fillRect/>
          </a:stretch>
        </p:blipFill>
        <p:spPr>
          <a:xfrm>
            <a:off x="268865" y="1187794"/>
            <a:ext cx="8216747" cy="4483174"/>
          </a:xfrm>
          <a:prstGeom prst="rect">
            <a:avLst/>
          </a:prstGeom>
        </p:spPr>
      </p:pic>
      <p:sp>
        <p:nvSpPr>
          <p:cNvPr id="8" name="TextBox 7">
            <a:extLst>
              <a:ext uri="{FF2B5EF4-FFF2-40B4-BE49-F238E27FC236}">
                <a16:creationId xmlns:a16="http://schemas.microsoft.com/office/drawing/2014/main" id="{7FDA8D84-40D5-4C17-A6B3-F24FDC57224D}"/>
              </a:ext>
            </a:extLst>
          </p:cNvPr>
          <p:cNvSpPr txBox="1"/>
          <p:nvPr/>
        </p:nvSpPr>
        <p:spPr>
          <a:xfrm>
            <a:off x="1318163" y="5981386"/>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solidFill>
                <a:srgbClr val="000000"/>
              </a:solidFill>
            </a:endParaRPr>
          </a:p>
        </p:txBody>
      </p:sp>
      <p:sp>
        <p:nvSpPr>
          <p:cNvPr id="4" name="TextBox 3">
            <a:extLst>
              <a:ext uri="{FF2B5EF4-FFF2-40B4-BE49-F238E27FC236}">
                <a16:creationId xmlns:a16="http://schemas.microsoft.com/office/drawing/2014/main" id="{6F2E668F-5CFD-43AA-AD9D-B28253FEE0C1}"/>
              </a:ext>
            </a:extLst>
          </p:cNvPr>
          <p:cNvSpPr txBox="1"/>
          <p:nvPr/>
        </p:nvSpPr>
        <p:spPr>
          <a:xfrm>
            <a:off x="213535" y="5683481"/>
            <a:ext cx="8793501"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t>Mean residual sugar level is 6.39 g/l, but there is a sample of very sweet wine with 65.8 g/l (an outlier). Mean free sulfur dioxide is 35.3 ppm. Max value is 289 which is quite high as 75% is 46 ppm. PH of wine is within range from 2.7 till 3.8, mean 3.2. There is no basic wines in this dataset (no high pH levels). Alcohol: lightest wine is 8%, strongest is 14.2. Minimum quality mark is 3, mean 5.8, highest is 9</a:t>
            </a:r>
          </a:p>
        </p:txBody>
      </p:sp>
    </p:spTree>
    <p:extLst>
      <p:ext uri="{BB962C8B-B14F-4D97-AF65-F5344CB8AC3E}">
        <p14:creationId xmlns:p14="http://schemas.microsoft.com/office/powerpoint/2010/main" val="3103245131"/>
      </p:ext>
    </p:extLst>
  </p:cSld>
  <p:clrMapOvr>
    <a:masterClrMapping/>
  </p:clrMapOvr>
  <mc:AlternateContent xmlns:mc="http://schemas.openxmlformats.org/markup-compatibility/2006" xmlns:p14="http://schemas.microsoft.com/office/powerpoint/2010/main">
    <mc:Choice Requires="p14">
      <p:transition spd="slow" p14:dur="2000" advTm="73046"/>
    </mc:Choice>
    <mc:Fallback xmlns="">
      <p:transition spd="slow" advTm="73046"/>
    </mc:Fallback>
  </mc:AlternateContent>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2370"/>
            <a:ext cx="10693400" cy="7549099"/>
          </a:xfrm>
          <a:custGeom>
            <a:avLst/>
            <a:gdLst/>
            <a:ahLst/>
            <a:cxnLst/>
            <a:rect l="l" t="t" r="r" b="b"/>
            <a:pathLst>
              <a:path w="10693400" h="6015355">
                <a:moveTo>
                  <a:pt x="10693400" y="6015037"/>
                </a:moveTo>
                <a:lnTo>
                  <a:pt x="0" y="6015037"/>
                </a:lnTo>
                <a:lnTo>
                  <a:pt x="0" y="0"/>
                </a:lnTo>
                <a:lnTo>
                  <a:pt x="10693400" y="0"/>
                </a:lnTo>
                <a:lnTo>
                  <a:pt x="10693400" y="6015037"/>
                </a:lnTo>
                <a:close/>
              </a:path>
            </a:pathLst>
          </a:custGeom>
          <a:solidFill>
            <a:srgbClr val="EBD9A7"/>
          </a:solidFill>
        </p:spPr>
        <p:txBody>
          <a:bodyPr wrap="square" lIns="0" tIns="0" rIns="0" bIns="0" rtlCol="0"/>
          <a:lstStyle/>
          <a:p>
            <a:endParaRPr/>
          </a:p>
        </p:txBody>
      </p:sp>
      <p:sp>
        <p:nvSpPr>
          <p:cNvPr id="3" name="object 3"/>
          <p:cNvSpPr/>
          <p:nvPr/>
        </p:nvSpPr>
        <p:spPr>
          <a:xfrm>
            <a:off x="0" y="7462938"/>
            <a:ext cx="10693400" cy="95873"/>
          </a:xfrm>
          <a:custGeom>
            <a:avLst/>
            <a:gdLst/>
            <a:ahLst/>
            <a:cxnLst/>
            <a:rect l="l" t="t" r="r" b="b"/>
            <a:pathLst>
              <a:path w="10693400" h="507365">
                <a:moveTo>
                  <a:pt x="10693400" y="507111"/>
                </a:moveTo>
                <a:lnTo>
                  <a:pt x="0" y="507111"/>
                </a:lnTo>
                <a:lnTo>
                  <a:pt x="0" y="0"/>
                </a:lnTo>
                <a:lnTo>
                  <a:pt x="10693400" y="0"/>
                </a:lnTo>
                <a:lnTo>
                  <a:pt x="10693400" y="507111"/>
                </a:lnTo>
                <a:close/>
              </a:path>
            </a:pathLst>
          </a:custGeom>
          <a:solidFill>
            <a:srgbClr val="A18F62"/>
          </a:solidFill>
        </p:spPr>
        <p:txBody>
          <a:bodyPr wrap="square" lIns="0" tIns="0" rIns="0" bIns="0" rtlCol="0"/>
          <a:lstStyle/>
          <a:p>
            <a:endParaRPr/>
          </a:p>
        </p:txBody>
      </p:sp>
      <p:sp>
        <p:nvSpPr>
          <p:cNvPr id="17" name="object 17"/>
          <p:cNvSpPr txBox="1">
            <a:spLocks noGrp="1"/>
          </p:cNvSpPr>
          <p:nvPr>
            <p:ph type="title"/>
          </p:nvPr>
        </p:nvSpPr>
        <p:spPr>
          <a:xfrm>
            <a:off x="214629" y="206547"/>
            <a:ext cx="4242270" cy="416781"/>
          </a:xfrm>
          <a:prstGeom prst="rect">
            <a:avLst/>
          </a:prstGeom>
        </p:spPr>
        <p:txBody>
          <a:bodyPr vert="horz" wrap="square" lIns="0" tIns="16510" rIns="0" bIns="0" rtlCol="0" anchor="t">
            <a:spAutoFit/>
          </a:bodyPr>
          <a:lstStyle/>
          <a:p>
            <a:pPr marL="12700">
              <a:spcBef>
                <a:spcPts val="130"/>
              </a:spcBef>
            </a:pPr>
            <a:r>
              <a:rPr lang="en-US" sz="2600" spc="120">
                <a:solidFill>
                  <a:srgbClr val="A18F62"/>
                </a:solidFill>
              </a:rPr>
              <a:t>Summary Statistics</a:t>
            </a:r>
          </a:p>
        </p:txBody>
      </p:sp>
      <p:sp>
        <p:nvSpPr>
          <p:cNvPr id="18" name="object 18"/>
          <p:cNvSpPr txBox="1"/>
          <p:nvPr/>
        </p:nvSpPr>
        <p:spPr>
          <a:xfrm>
            <a:off x="214629" y="619599"/>
            <a:ext cx="5389967" cy="300082"/>
          </a:xfrm>
          <a:prstGeom prst="rect">
            <a:avLst/>
          </a:prstGeom>
        </p:spPr>
        <p:txBody>
          <a:bodyPr vert="horz" wrap="square" lIns="0" tIns="15240" rIns="0" bIns="0" rtlCol="0" anchor="t">
            <a:spAutoFit/>
          </a:bodyPr>
          <a:lstStyle/>
          <a:p>
            <a:pPr marL="12700">
              <a:spcBef>
                <a:spcPts val="120"/>
              </a:spcBef>
            </a:pPr>
            <a:r>
              <a:rPr lang="en-US" sz="1850">
                <a:solidFill>
                  <a:srgbClr val="25291F"/>
                </a:solidFill>
                <a:latin typeface="Book Antiqua"/>
                <a:cs typeface="Book Antiqua"/>
              </a:rPr>
              <a:t>One Variable Summary </a:t>
            </a:r>
          </a:p>
        </p:txBody>
      </p:sp>
      <p:sp>
        <p:nvSpPr>
          <p:cNvPr id="19" name="object 19"/>
          <p:cNvSpPr/>
          <p:nvPr/>
        </p:nvSpPr>
        <p:spPr>
          <a:xfrm flipV="1">
            <a:off x="0" y="1010884"/>
            <a:ext cx="5747509" cy="72855"/>
          </a:xfrm>
          <a:custGeom>
            <a:avLst/>
            <a:gdLst/>
            <a:ahLst/>
            <a:cxnLst/>
            <a:rect l="l" t="t" r="r" b="b"/>
            <a:pathLst>
              <a:path w="4649470" h="39369">
                <a:moveTo>
                  <a:pt x="4649038" y="38988"/>
                </a:moveTo>
                <a:lnTo>
                  <a:pt x="0" y="38988"/>
                </a:lnTo>
                <a:lnTo>
                  <a:pt x="0" y="0"/>
                </a:lnTo>
                <a:lnTo>
                  <a:pt x="4649038" y="0"/>
                </a:lnTo>
                <a:lnTo>
                  <a:pt x="4649038" y="38988"/>
                </a:lnTo>
                <a:close/>
              </a:path>
            </a:pathLst>
          </a:custGeom>
          <a:solidFill>
            <a:srgbClr val="A18F62"/>
          </a:solidFill>
        </p:spPr>
        <p:txBody>
          <a:bodyPr wrap="square" lIns="0" tIns="0" rIns="0" bIns="0" rtlCol="0"/>
          <a:lstStyle/>
          <a:p>
            <a:endParaRPr/>
          </a:p>
        </p:txBody>
      </p:sp>
      <p:sp>
        <p:nvSpPr>
          <p:cNvPr id="20" name="object 20"/>
          <p:cNvSpPr txBox="1"/>
          <p:nvPr/>
        </p:nvSpPr>
        <p:spPr>
          <a:xfrm>
            <a:off x="9573869" y="6460991"/>
            <a:ext cx="876935" cy="158750"/>
          </a:xfrm>
          <a:prstGeom prst="rect">
            <a:avLst/>
          </a:prstGeom>
        </p:spPr>
        <p:txBody>
          <a:bodyPr vert="horz" wrap="square" lIns="0" tIns="10160" rIns="0" bIns="0" rtlCol="0">
            <a:spAutoFit/>
          </a:bodyPr>
          <a:lstStyle/>
          <a:p>
            <a:pPr marL="12700">
              <a:lnSpc>
                <a:spcPct val="100000"/>
              </a:lnSpc>
              <a:spcBef>
                <a:spcPts val="80"/>
              </a:spcBef>
            </a:pPr>
            <a:r>
              <a:rPr sz="800" spc="-20">
                <a:solidFill>
                  <a:srgbClr val="25291F"/>
                </a:solidFill>
                <a:latin typeface="Book Antiqua"/>
                <a:cs typeface="Book Antiqua"/>
              </a:rPr>
              <a:t>R&amp;Z</a:t>
            </a:r>
            <a:r>
              <a:rPr sz="800" spc="70">
                <a:solidFill>
                  <a:srgbClr val="25291F"/>
                </a:solidFill>
                <a:latin typeface="Book Antiqua"/>
                <a:cs typeface="Book Antiqua"/>
              </a:rPr>
              <a:t> </a:t>
            </a:r>
            <a:r>
              <a:rPr sz="800">
                <a:solidFill>
                  <a:srgbClr val="25291F"/>
                </a:solidFill>
                <a:latin typeface="Book Antiqua"/>
                <a:cs typeface="Book Antiqua"/>
              </a:rPr>
              <a:t>Winery</a:t>
            </a:r>
            <a:r>
              <a:rPr sz="800" spc="75">
                <a:solidFill>
                  <a:srgbClr val="25291F"/>
                </a:solidFill>
                <a:latin typeface="Book Antiqua"/>
                <a:cs typeface="Book Antiqua"/>
              </a:rPr>
              <a:t> </a:t>
            </a:r>
            <a:r>
              <a:rPr sz="800" spc="40">
                <a:solidFill>
                  <a:srgbClr val="25291F"/>
                </a:solidFill>
                <a:latin typeface="Book Antiqua"/>
                <a:cs typeface="Book Antiqua"/>
              </a:rPr>
              <a:t>2020</a:t>
            </a:r>
            <a:endParaRPr sz="800">
              <a:latin typeface="Book Antiqua"/>
              <a:cs typeface="Book Antiqua"/>
            </a:endParaRPr>
          </a:p>
        </p:txBody>
      </p:sp>
      <p:sp>
        <p:nvSpPr>
          <p:cNvPr id="8" name="TextBox 7">
            <a:extLst>
              <a:ext uri="{FF2B5EF4-FFF2-40B4-BE49-F238E27FC236}">
                <a16:creationId xmlns:a16="http://schemas.microsoft.com/office/drawing/2014/main" id="{7FDA8D84-40D5-4C17-A6B3-F24FDC57224D}"/>
              </a:ext>
            </a:extLst>
          </p:cNvPr>
          <p:cNvSpPr txBox="1"/>
          <p:nvPr/>
        </p:nvSpPr>
        <p:spPr>
          <a:xfrm>
            <a:off x="1318163" y="5981386"/>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solidFill>
                <a:srgbClr val="000000"/>
              </a:solidFill>
            </a:endParaRPr>
          </a:p>
        </p:txBody>
      </p:sp>
      <p:sp>
        <p:nvSpPr>
          <p:cNvPr id="5" name="TextBox 4">
            <a:extLst>
              <a:ext uri="{FF2B5EF4-FFF2-40B4-BE49-F238E27FC236}">
                <a16:creationId xmlns:a16="http://schemas.microsoft.com/office/drawing/2014/main" id="{1F27E7DB-135B-483D-8183-87A6993F3A63}"/>
              </a:ext>
            </a:extLst>
          </p:cNvPr>
          <p:cNvSpPr txBox="1"/>
          <p:nvPr/>
        </p:nvSpPr>
        <p:spPr>
          <a:xfrm>
            <a:off x="5993126" y="3135304"/>
            <a:ext cx="4701050" cy="163121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000"/>
              <a:t>Wine quality Summary statistics based on alcohol percentage. When alcohol percentage is Good, the mean wine quality is higher than when Alcohol Percentage is Average or Poor.</a:t>
            </a:r>
          </a:p>
        </p:txBody>
      </p:sp>
      <p:pic>
        <p:nvPicPr>
          <p:cNvPr id="6" name="Picture 6" descr="Table&#10;&#10;Description automatically generated">
            <a:extLst>
              <a:ext uri="{FF2B5EF4-FFF2-40B4-BE49-F238E27FC236}">
                <a16:creationId xmlns:a16="http://schemas.microsoft.com/office/drawing/2014/main" id="{C78C5888-1D33-46C1-8ED9-4EE52A7C89CB}"/>
              </a:ext>
            </a:extLst>
          </p:cNvPr>
          <p:cNvPicPr>
            <a:picLocks noChangeAspect="1"/>
          </p:cNvPicPr>
          <p:nvPr/>
        </p:nvPicPr>
        <p:blipFill>
          <a:blip r:embed="rId2"/>
          <a:stretch>
            <a:fillRect/>
          </a:stretch>
        </p:blipFill>
        <p:spPr>
          <a:xfrm>
            <a:off x="215725" y="1420797"/>
            <a:ext cx="5524701" cy="5439577"/>
          </a:xfrm>
          <a:prstGeom prst="rect">
            <a:avLst/>
          </a:prstGeom>
        </p:spPr>
      </p:pic>
    </p:spTree>
    <p:extLst>
      <p:ext uri="{BB962C8B-B14F-4D97-AF65-F5344CB8AC3E}">
        <p14:creationId xmlns:p14="http://schemas.microsoft.com/office/powerpoint/2010/main" val="3581779175"/>
      </p:ext>
    </p:extLst>
  </p:cSld>
  <p:clrMapOvr>
    <a:masterClrMapping/>
  </p:clrMapOvr>
  <mc:AlternateContent xmlns:mc="http://schemas.openxmlformats.org/markup-compatibility/2006" xmlns:p14="http://schemas.microsoft.com/office/powerpoint/2010/main">
    <mc:Choice Requires="p14">
      <p:transition spd="slow" p14:dur="2000" advTm="35212"/>
    </mc:Choice>
    <mc:Fallback xmlns="">
      <p:transition spd="slow" advTm="35212"/>
    </mc:Fallback>
  </mc:AlternateContent>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2370"/>
            <a:ext cx="10693400" cy="7549099"/>
          </a:xfrm>
          <a:custGeom>
            <a:avLst/>
            <a:gdLst/>
            <a:ahLst/>
            <a:cxnLst/>
            <a:rect l="l" t="t" r="r" b="b"/>
            <a:pathLst>
              <a:path w="10693400" h="6015355">
                <a:moveTo>
                  <a:pt x="10693400" y="6015037"/>
                </a:moveTo>
                <a:lnTo>
                  <a:pt x="0" y="6015037"/>
                </a:lnTo>
                <a:lnTo>
                  <a:pt x="0" y="0"/>
                </a:lnTo>
                <a:lnTo>
                  <a:pt x="10693400" y="0"/>
                </a:lnTo>
                <a:lnTo>
                  <a:pt x="10693400" y="6015037"/>
                </a:lnTo>
                <a:close/>
              </a:path>
            </a:pathLst>
          </a:custGeom>
          <a:solidFill>
            <a:srgbClr val="EBD9A7"/>
          </a:solidFill>
        </p:spPr>
        <p:txBody>
          <a:bodyPr wrap="square" lIns="0" tIns="0" rIns="0" bIns="0" rtlCol="0"/>
          <a:lstStyle/>
          <a:p>
            <a:endParaRPr/>
          </a:p>
        </p:txBody>
      </p:sp>
      <p:sp>
        <p:nvSpPr>
          <p:cNvPr id="3" name="object 3"/>
          <p:cNvSpPr/>
          <p:nvPr/>
        </p:nvSpPr>
        <p:spPr>
          <a:xfrm>
            <a:off x="0" y="7462938"/>
            <a:ext cx="10693400" cy="95873"/>
          </a:xfrm>
          <a:custGeom>
            <a:avLst/>
            <a:gdLst/>
            <a:ahLst/>
            <a:cxnLst/>
            <a:rect l="l" t="t" r="r" b="b"/>
            <a:pathLst>
              <a:path w="10693400" h="507365">
                <a:moveTo>
                  <a:pt x="10693400" y="507111"/>
                </a:moveTo>
                <a:lnTo>
                  <a:pt x="0" y="507111"/>
                </a:lnTo>
                <a:lnTo>
                  <a:pt x="0" y="0"/>
                </a:lnTo>
                <a:lnTo>
                  <a:pt x="10693400" y="0"/>
                </a:lnTo>
                <a:lnTo>
                  <a:pt x="10693400" y="507111"/>
                </a:lnTo>
                <a:close/>
              </a:path>
            </a:pathLst>
          </a:custGeom>
          <a:solidFill>
            <a:srgbClr val="A18F62"/>
          </a:solidFill>
        </p:spPr>
        <p:txBody>
          <a:bodyPr wrap="square" lIns="0" tIns="0" rIns="0" bIns="0" rtlCol="0"/>
          <a:lstStyle/>
          <a:p>
            <a:endParaRPr/>
          </a:p>
        </p:txBody>
      </p:sp>
      <p:sp>
        <p:nvSpPr>
          <p:cNvPr id="17" name="object 17"/>
          <p:cNvSpPr txBox="1">
            <a:spLocks noGrp="1"/>
          </p:cNvSpPr>
          <p:nvPr>
            <p:ph type="title"/>
          </p:nvPr>
        </p:nvSpPr>
        <p:spPr>
          <a:xfrm>
            <a:off x="214629" y="206547"/>
            <a:ext cx="4242270" cy="416781"/>
          </a:xfrm>
          <a:prstGeom prst="rect">
            <a:avLst/>
          </a:prstGeom>
        </p:spPr>
        <p:txBody>
          <a:bodyPr vert="horz" wrap="square" lIns="0" tIns="16510" rIns="0" bIns="0" rtlCol="0" anchor="t">
            <a:spAutoFit/>
          </a:bodyPr>
          <a:lstStyle/>
          <a:p>
            <a:pPr marL="12700">
              <a:spcBef>
                <a:spcPts val="130"/>
              </a:spcBef>
            </a:pPr>
            <a:r>
              <a:rPr lang="en-US" sz="2600" spc="120">
                <a:solidFill>
                  <a:srgbClr val="A18F62"/>
                </a:solidFill>
              </a:rPr>
              <a:t>Summary Statistics</a:t>
            </a:r>
          </a:p>
        </p:txBody>
      </p:sp>
      <p:sp>
        <p:nvSpPr>
          <p:cNvPr id="18" name="object 18"/>
          <p:cNvSpPr txBox="1"/>
          <p:nvPr/>
        </p:nvSpPr>
        <p:spPr>
          <a:xfrm>
            <a:off x="214629" y="619599"/>
            <a:ext cx="5389967" cy="300082"/>
          </a:xfrm>
          <a:prstGeom prst="rect">
            <a:avLst/>
          </a:prstGeom>
        </p:spPr>
        <p:txBody>
          <a:bodyPr vert="horz" wrap="square" lIns="0" tIns="15240" rIns="0" bIns="0" rtlCol="0" anchor="t">
            <a:spAutoFit/>
          </a:bodyPr>
          <a:lstStyle/>
          <a:p>
            <a:pPr marL="12700">
              <a:spcBef>
                <a:spcPts val="120"/>
              </a:spcBef>
            </a:pPr>
            <a:r>
              <a:rPr lang="en-US" sz="1850">
                <a:solidFill>
                  <a:srgbClr val="25291F"/>
                </a:solidFill>
                <a:latin typeface="Book Antiqua"/>
                <a:cs typeface="Book Antiqua"/>
              </a:rPr>
              <a:t>One Variable Summary </a:t>
            </a:r>
          </a:p>
        </p:txBody>
      </p:sp>
      <p:sp>
        <p:nvSpPr>
          <p:cNvPr id="19" name="object 19"/>
          <p:cNvSpPr/>
          <p:nvPr/>
        </p:nvSpPr>
        <p:spPr>
          <a:xfrm flipV="1">
            <a:off x="0" y="1010884"/>
            <a:ext cx="5747509" cy="72855"/>
          </a:xfrm>
          <a:custGeom>
            <a:avLst/>
            <a:gdLst/>
            <a:ahLst/>
            <a:cxnLst/>
            <a:rect l="l" t="t" r="r" b="b"/>
            <a:pathLst>
              <a:path w="4649470" h="39369">
                <a:moveTo>
                  <a:pt x="4649038" y="38988"/>
                </a:moveTo>
                <a:lnTo>
                  <a:pt x="0" y="38988"/>
                </a:lnTo>
                <a:lnTo>
                  <a:pt x="0" y="0"/>
                </a:lnTo>
                <a:lnTo>
                  <a:pt x="4649038" y="0"/>
                </a:lnTo>
                <a:lnTo>
                  <a:pt x="4649038" y="38988"/>
                </a:lnTo>
                <a:close/>
              </a:path>
            </a:pathLst>
          </a:custGeom>
          <a:solidFill>
            <a:srgbClr val="A18F62"/>
          </a:solidFill>
        </p:spPr>
        <p:txBody>
          <a:bodyPr wrap="square" lIns="0" tIns="0" rIns="0" bIns="0" rtlCol="0"/>
          <a:lstStyle/>
          <a:p>
            <a:endParaRPr/>
          </a:p>
        </p:txBody>
      </p:sp>
      <p:sp>
        <p:nvSpPr>
          <p:cNvPr id="20" name="object 20"/>
          <p:cNvSpPr txBox="1"/>
          <p:nvPr/>
        </p:nvSpPr>
        <p:spPr>
          <a:xfrm>
            <a:off x="9573869" y="6460991"/>
            <a:ext cx="876935" cy="158750"/>
          </a:xfrm>
          <a:prstGeom prst="rect">
            <a:avLst/>
          </a:prstGeom>
        </p:spPr>
        <p:txBody>
          <a:bodyPr vert="horz" wrap="square" lIns="0" tIns="10160" rIns="0" bIns="0" rtlCol="0">
            <a:spAutoFit/>
          </a:bodyPr>
          <a:lstStyle/>
          <a:p>
            <a:pPr marL="12700">
              <a:lnSpc>
                <a:spcPct val="100000"/>
              </a:lnSpc>
              <a:spcBef>
                <a:spcPts val="80"/>
              </a:spcBef>
            </a:pPr>
            <a:r>
              <a:rPr sz="800" spc="-20">
                <a:solidFill>
                  <a:srgbClr val="25291F"/>
                </a:solidFill>
                <a:latin typeface="Book Antiqua"/>
                <a:cs typeface="Book Antiqua"/>
              </a:rPr>
              <a:t>R&amp;Z</a:t>
            </a:r>
            <a:r>
              <a:rPr sz="800" spc="70">
                <a:solidFill>
                  <a:srgbClr val="25291F"/>
                </a:solidFill>
                <a:latin typeface="Book Antiqua"/>
                <a:cs typeface="Book Antiqua"/>
              </a:rPr>
              <a:t> </a:t>
            </a:r>
            <a:r>
              <a:rPr sz="800">
                <a:solidFill>
                  <a:srgbClr val="25291F"/>
                </a:solidFill>
                <a:latin typeface="Book Antiqua"/>
                <a:cs typeface="Book Antiqua"/>
              </a:rPr>
              <a:t>Winery</a:t>
            </a:r>
            <a:r>
              <a:rPr sz="800" spc="75">
                <a:solidFill>
                  <a:srgbClr val="25291F"/>
                </a:solidFill>
                <a:latin typeface="Book Antiqua"/>
                <a:cs typeface="Book Antiqua"/>
              </a:rPr>
              <a:t> </a:t>
            </a:r>
            <a:r>
              <a:rPr sz="800" spc="40">
                <a:solidFill>
                  <a:srgbClr val="25291F"/>
                </a:solidFill>
                <a:latin typeface="Book Antiqua"/>
                <a:cs typeface="Book Antiqua"/>
              </a:rPr>
              <a:t>2020</a:t>
            </a:r>
            <a:endParaRPr sz="800">
              <a:latin typeface="Book Antiqua"/>
              <a:cs typeface="Book Antiqua"/>
            </a:endParaRPr>
          </a:p>
        </p:txBody>
      </p:sp>
      <p:sp>
        <p:nvSpPr>
          <p:cNvPr id="8" name="TextBox 7">
            <a:extLst>
              <a:ext uri="{FF2B5EF4-FFF2-40B4-BE49-F238E27FC236}">
                <a16:creationId xmlns:a16="http://schemas.microsoft.com/office/drawing/2014/main" id="{7FDA8D84-40D5-4C17-A6B3-F24FDC57224D}"/>
              </a:ext>
            </a:extLst>
          </p:cNvPr>
          <p:cNvSpPr txBox="1"/>
          <p:nvPr/>
        </p:nvSpPr>
        <p:spPr>
          <a:xfrm>
            <a:off x="1318163" y="5981386"/>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solidFill>
                <a:srgbClr val="000000"/>
              </a:solidFill>
            </a:endParaRPr>
          </a:p>
        </p:txBody>
      </p:sp>
      <p:pic>
        <p:nvPicPr>
          <p:cNvPr id="4" name="Picture 4" descr="Table&#10;&#10;Description automatically generated">
            <a:extLst>
              <a:ext uri="{FF2B5EF4-FFF2-40B4-BE49-F238E27FC236}">
                <a16:creationId xmlns:a16="http://schemas.microsoft.com/office/drawing/2014/main" id="{200F2E31-6869-42D1-BA5C-912F9BC619E1}"/>
              </a:ext>
            </a:extLst>
          </p:cNvPr>
          <p:cNvPicPr>
            <a:picLocks noChangeAspect="1"/>
          </p:cNvPicPr>
          <p:nvPr/>
        </p:nvPicPr>
        <p:blipFill>
          <a:blip r:embed="rId2"/>
          <a:stretch>
            <a:fillRect/>
          </a:stretch>
        </p:blipFill>
        <p:spPr>
          <a:xfrm>
            <a:off x="214943" y="1206094"/>
            <a:ext cx="5538297" cy="5045850"/>
          </a:xfrm>
          <a:prstGeom prst="rect">
            <a:avLst/>
          </a:prstGeom>
        </p:spPr>
      </p:pic>
      <p:sp>
        <p:nvSpPr>
          <p:cNvPr id="5" name="TextBox 4">
            <a:extLst>
              <a:ext uri="{FF2B5EF4-FFF2-40B4-BE49-F238E27FC236}">
                <a16:creationId xmlns:a16="http://schemas.microsoft.com/office/drawing/2014/main" id="{1F27E7DB-135B-483D-8183-87A6993F3A63}"/>
              </a:ext>
            </a:extLst>
          </p:cNvPr>
          <p:cNvSpPr txBox="1"/>
          <p:nvPr/>
        </p:nvSpPr>
        <p:spPr>
          <a:xfrm>
            <a:off x="5870811" y="2714165"/>
            <a:ext cx="4701050" cy="163121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000" dirty="0"/>
              <a:t>Wine quality summary statistics based on residual sugar type. When residual sugar levels are Average, the mean wine quality is higher than when sugar levels are Good or Poor.</a:t>
            </a:r>
          </a:p>
        </p:txBody>
      </p:sp>
    </p:spTree>
    <p:extLst>
      <p:ext uri="{BB962C8B-B14F-4D97-AF65-F5344CB8AC3E}">
        <p14:creationId xmlns:p14="http://schemas.microsoft.com/office/powerpoint/2010/main" val="2485675130"/>
      </p:ext>
    </p:extLst>
  </p:cSld>
  <p:clrMapOvr>
    <a:masterClrMapping/>
  </p:clrMapOvr>
  <mc:AlternateContent xmlns:mc="http://schemas.openxmlformats.org/markup-compatibility/2006" xmlns:p14="http://schemas.microsoft.com/office/powerpoint/2010/main">
    <mc:Choice Requires="p14">
      <p:transition spd="slow" p14:dur="2000" advTm="20495"/>
    </mc:Choice>
    <mc:Fallback xmlns="">
      <p:transition spd="slow" advTm="20495"/>
    </mc:Fallback>
  </mc:AlternateContent>
</p:sld>
</file>

<file path=ppt/slides/slide9.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2504" y="10099"/>
            <a:ext cx="10768266" cy="7710885"/>
          </a:xfrm>
          <a:prstGeom prst="rect">
            <a:avLst/>
          </a:prstGeom>
        </p:spPr>
      </p:pic>
      <p:sp>
        <p:nvSpPr>
          <p:cNvPr id="3" name="object 3"/>
          <p:cNvSpPr/>
          <p:nvPr/>
        </p:nvSpPr>
        <p:spPr>
          <a:xfrm>
            <a:off x="-12476" y="-705"/>
            <a:ext cx="10768266" cy="7706703"/>
          </a:xfrm>
          <a:custGeom>
            <a:avLst/>
            <a:gdLst/>
            <a:ahLst/>
            <a:cxnLst/>
            <a:rect l="l" t="t" r="r" b="b"/>
            <a:pathLst>
              <a:path w="10693400" h="4015740">
                <a:moveTo>
                  <a:pt x="10693400" y="4015587"/>
                </a:moveTo>
                <a:lnTo>
                  <a:pt x="0" y="4015587"/>
                </a:lnTo>
                <a:lnTo>
                  <a:pt x="0" y="0"/>
                </a:lnTo>
                <a:lnTo>
                  <a:pt x="10693400" y="0"/>
                </a:lnTo>
                <a:lnTo>
                  <a:pt x="10693400" y="4015587"/>
                </a:lnTo>
                <a:close/>
              </a:path>
            </a:pathLst>
          </a:custGeom>
          <a:solidFill>
            <a:srgbClr val="EBD9A7"/>
          </a:solidFill>
        </p:spPr>
        <p:txBody>
          <a:bodyPr wrap="square" lIns="0" tIns="0" rIns="0" bIns="0" rtlCol="0"/>
          <a:lstStyle/>
          <a:p>
            <a:endParaRPr/>
          </a:p>
        </p:txBody>
      </p:sp>
      <p:sp>
        <p:nvSpPr>
          <p:cNvPr id="5" name="object 5"/>
          <p:cNvSpPr txBox="1"/>
          <p:nvPr/>
        </p:nvSpPr>
        <p:spPr>
          <a:xfrm>
            <a:off x="3897915" y="4083101"/>
            <a:ext cx="2892425" cy="246221"/>
          </a:xfrm>
          <a:prstGeom prst="rect">
            <a:avLst/>
          </a:prstGeom>
        </p:spPr>
        <p:txBody>
          <a:bodyPr vert="horz" wrap="square" lIns="0" tIns="15240" rIns="0" bIns="0" rtlCol="0" anchor="t">
            <a:spAutoFit/>
          </a:bodyPr>
          <a:lstStyle/>
          <a:p>
            <a:pPr marL="12700">
              <a:lnSpc>
                <a:spcPct val="100000"/>
              </a:lnSpc>
              <a:spcBef>
                <a:spcPts val="120"/>
              </a:spcBef>
            </a:pPr>
            <a:r>
              <a:rPr sz="1500" spc="-60">
                <a:solidFill>
                  <a:srgbClr val="25291F"/>
                </a:solidFill>
                <a:latin typeface="Arial Unicode MS"/>
                <a:cs typeface="Arial Unicode MS"/>
              </a:rPr>
              <a:t>.</a:t>
            </a:r>
            <a:endParaRPr sz="1500">
              <a:latin typeface="Arial Unicode MS"/>
              <a:cs typeface="Arial Unicode MS"/>
            </a:endParaRPr>
          </a:p>
        </p:txBody>
      </p:sp>
      <p:sp>
        <p:nvSpPr>
          <p:cNvPr id="7" name="object 7"/>
          <p:cNvSpPr txBox="1"/>
          <p:nvPr/>
        </p:nvSpPr>
        <p:spPr>
          <a:xfrm>
            <a:off x="9573869" y="6460985"/>
            <a:ext cx="876935" cy="158750"/>
          </a:xfrm>
          <a:prstGeom prst="rect">
            <a:avLst/>
          </a:prstGeom>
        </p:spPr>
        <p:txBody>
          <a:bodyPr vert="horz" wrap="square" lIns="0" tIns="10160" rIns="0" bIns="0" rtlCol="0">
            <a:spAutoFit/>
          </a:bodyPr>
          <a:lstStyle/>
          <a:p>
            <a:pPr marL="12700">
              <a:lnSpc>
                <a:spcPct val="100000"/>
              </a:lnSpc>
              <a:spcBef>
                <a:spcPts val="80"/>
              </a:spcBef>
            </a:pPr>
            <a:r>
              <a:rPr sz="800" spc="-20">
                <a:solidFill>
                  <a:srgbClr val="EBD9A7"/>
                </a:solidFill>
                <a:latin typeface="Book Antiqua"/>
                <a:cs typeface="Book Antiqua"/>
              </a:rPr>
              <a:t>R&amp;Z</a:t>
            </a:r>
            <a:r>
              <a:rPr sz="800" spc="70">
                <a:solidFill>
                  <a:srgbClr val="EBD9A7"/>
                </a:solidFill>
                <a:latin typeface="Book Antiqua"/>
                <a:cs typeface="Book Antiqua"/>
              </a:rPr>
              <a:t> </a:t>
            </a:r>
            <a:r>
              <a:rPr sz="800">
                <a:solidFill>
                  <a:srgbClr val="EBD9A7"/>
                </a:solidFill>
                <a:latin typeface="Book Antiqua"/>
                <a:cs typeface="Book Antiqua"/>
              </a:rPr>
              <a:t>Winery</a:t>
            </a:r>
            <a:r>
              <a:rPr sz="800" spc="75">
                <a:solidFill>
                  <a:srgbClr val="EBD9A7"/>
                </a:solidFill>
                <a:latin typeface="Book Antiqua"/>
                <a:cs typeface="Book Antiqua"/>
              </a:rPr>
              <a:t> </a:t>
            </a:r>
            <a:r>
              <a:rPr sz="800" spc="40">
                <a:solidFill>
                  <a:srgbClr val="EBD9A7"/>
                </a:solidFill>
                <a:latin typeface="Book Antiqua"/>
                <a:cs typeface="Book Antiqua"/>
              </a:rPr>
              <a:t>2020</a:t>
            </a:r>
            <a:endParaRPr sz="800">
              <a:latin typeface="Book Antiqua"/>
              <a:cs typeface="Book Antiqua"/>
            </a:endParaRPr>
          </a:p>
        </p:txBody>
      </p:sp>
      <p:sp>
        <p:nvSpPr>
          <p:cNvPr id="12" name="TextBox 11">
            <a:extLst>
              <a:ext uri="{FF2B5EF4-FFF2-40B4-BE49-F238E27FC236}">
                <a16:creationId xmlns:a16="http://schemas.microsoft.com/office/drawing/2014/main" id="{B064DDD9-7AEB-401A-8FBD-30B85E297587}"/>
              </a:ext>
            </a:extLst>
          </p:cNvPr>
          <p:cNvSpPr txBox="1"/>
          <p:nvPr/>
        </p:nvSpPr>
        <p:spPr>
          <a:xfrm>
            <a:off x="4428728" y="4994992"/>
            <a:ext cx="188457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endParaRPr lang="en-US" sz="1200" i="1">
              <a:solidFill>
                <a:srgbClr val="000000"/>
              </a:solidFill>
            </a:endParaRPr>
          </a:p>
        </p:txBody>
      </p:sp>
      <p:pic>
        <p:nvPicPr>
          <p:cNvPr id="4" name="Picture 7" descr="Chart, bar chart&#10;&#10;Description automatically generated">
            <a:extLst>
              <a:ext uri="{FF2B5EF4-FFF2-40B4-BE49-F238E27FC236}">
                <a16:creationId xmlns:a16="http://schemas.microsoft.com/office/drawing/2014/main" id="{C5372586-CAF5-4AC5-BF50-FC629CD49D4F}"/>
              </a:ext>
            </a:extLst>
          </p:cNvPr>
          <p:cNvPicPr>
            <a:picLocks noChangeAspect="1"/>
          </p:cNvPicPr>
          <p:nvPr/>
        </p:nvPicPr>
        <p:blipFill>
          <a:blip r:embed="rId3"/>
          <a:stretch>
            <a:fillRect/>
          </a:stretch>
        </p:blipFill>
        <p:spPr>
          <a:xfrm>
            <a:off x="1758606" y="1277463"/>
            <a:ext cx="7035790" cy="4296334"/>
          </a:xfrm>
          <a:prstGeom prst="rect">
            <a:avLst/>
          </a:prstGeom>
        </p:spPr>
      </p:pic>
      <p:sp>
        <p:nvSpPr>
          <p:cNvPr id="6" name="TextBox 5">
            <a:extLst>
              <a:ext uri="{FF2B5EF4-FFF2-40B4-BE49-F238E27FC236}">
                <a16:creationId xmlns:a16="http://schemas.microsoft.com/office/drawing/2014/main" id="{A8A1E866-F1E1-4233-BCD2-6D0747414707}"/>
              </a:ext>
            </a:extLst>
          </p:cNvPr>
          <p:cNvSpPr txBox="1"/>
          <p:nvPr/>
        </p:nvSpPr>
        <p:spPr>
          <a:xfrm>
            <a:off x="380999" y="5676909"/>
            <a:ext cx="8467193"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It appears that most consumers prefer wines with a greater alcohol content, ones that make them feel wobbly! It's important to keep in mind that correlation does not always imply causation.</a:t>
            </a:r>
          </a:p>
          <a:p>
            <a:pPr algn="l"/>
            <a:endParaRPr lang="en-US"/>
          </a:p>
        </p:txBody>
      </p:sp>
      <p:sp>
        <p:nvSpPr>
          <p:cNvPr id="8" name="object 18">
            <a:extLst>
              <a:ext uri="{FF2B5EF4-FFF2-40B4-BE49-F238E27FC236}">
                <a16:creationId xmlns:a16="http://schemas.microsoft.com/office/drawing/2014/main" id="{34A4FAAE-98C3-449D-8543-827F581FAB22}"/>
              </a:ext>
            </a:extLst>
          </p:cNvPr>
          <p:cNvSpPr txBox="1"/>
          <p:nvPr/>
        </p:nvSpPr>
        <p:spPr>
          <a:xfrm>
            <a:off x="214629" y="619599"/>
            <a:ext cx="5389967" cy="300082"/>
          </a:xfrm>
          <a:prstGeom prst="rect">
            <a:avLst/>
          </a:prstGeom>
        </p:spPr>
        <p:txBody>
          <a:bodyPr vert="horz" wrap="square" lIns="0" tIns="15240" rIns="0" bIns="0" rtlCol="0" anchor="t">
            <a:spAutoFit/>
          </a:bodyPr>
          <a:lstStyle/>
          <a:p>
            <a:pPr marL="12700">
              <a:spcBef>
                <a:spcPts val="120"/>
              </a:spcBef>
            </a:pPr>
            <a:r>
              <a:rPr lang="en-US" sz="1850">
                <a:solidFill>
                  <a:srgbClr val="25291F"/>
                </a:solidFill>
                <a:latin typeface="Book Antiqua"/>
                <a:cs typeface="Book Antiqua"/>
              </a:rPr>
              <a:t>Quantitative Data</a:t>
            </a:r>
          </a:p>
        </p:txBody>
      </p:sp>
      <p:sp>
        <p:nvSpPr>
          <p:cNvPr id="10" name="object 17">
            <a:extLst>
              <a:ext uri="{FF2B5EF4-FFF2-40B4-BE49-F238E27FC236}">
                <a16:creationId xmlns:a16="http://schemas.microsoft.com/office/drawing/2014/main" id="{25CF80EB-C88D-43E9-9A32-BED4AA30ED17}"/>
              </a:ext>
            </a:extLst>
          </p:cNvPr>
          <p:cNvSpPr txBox="1">
            <a:spLocks noGrp="1"/>
          </p:cNvSpPr>
          <p:nvPr>
            <p:ph type="title"/>
          </p:nvPr>
        </p:nvSpPr>
        <p:spPr>
          <a:xfrm>
            <a:off x="214629" y="206547"/>
            <a:ext cx="4242270" cy="416781"/>
          </a:xfrm>
          <a:prstGeom prst="rect">
            <a:avLst/>
          </a:prstGeom>
        </p:spPr>
        <p:txBody>
          <a:bodyPr vert="horz" wrap="square" lIns="0" tIns="16510" rIns="0" bIns="0" rtlCol="0" anchor="t">
            <a:spAutoFit/>
          </a:bodyPr>
          <a:lstStyle/>
          <a:p>
            <a:pPr marL="12700">
              <a:spcBef>
                <a:spcPts val="130"/>
              </a:spcBef>
            </a:pPr>
            <a:r>
              <a:rPr lang="en-US" sz="2600" spc="120">
                <a:solidFill>
                  <a:srgbClr val="A18F62"/>
                </a:solidFill>
              </a:rPr>
              <a:t>Descriptive Measures</a:t>
            </a:r>
          </a:p>
        </p:txBody>
      </p:sp>
      <p:sp>
        <p:nvSpPr>
          <p:cNvPr id="14" name="object 19">
            <a:extLst>
              <a:ext uri="{FF2B5EF4-FFF2-40B4-BE49-F238E27FC236}">
                <a16:creationId xmlns:a16="http://schemas.microsoft.com/office/drawing/2014/main" id="{A4BD57A9-F102-4FDD-B995-E7B31B0D9DAB}"/>
              </a:ext>
            </a:extLst>
          </p:cNvPr>
          <p:cNvSpPr/>
          <p:nvPr/>
        </p:nvSpPr>
        <p:spPr>
          <a:xfrm flipV="1">
            <a:off x="0" y="1010884"/>
            <a:ext cx="5747509" cy="72855"/>
          </a:xfrm>
          <a:custGeom>
            <a:avLst/>
            <a:gdLst/>
            <a:ahLst/>
            <a:cxnLst/>
            <a:rect l="l" t="t" r="r" b="b"/>
            <a:pathLst>
              <a:path w="4649470" h="39369">
                <a:moveTo>
                  <a:pt x="4649038" y="38988"/>
                </a:moveTo>
                <a:lnTo>
                  <a:pt x="0" y="38988"/>
                </a:lnTo>
                <a:lnTo>
                  <a:pt x="0" y="0"/>
                </a:lnTo>
                <a:lnTo>
                  <a:pt x="4649038" y="0"/>
                </a:lnTo>
                <a:lnTo>
                  <a:pt x="4649038" y="38988"/>
                </a:lnTo>
                <a:close/>
              </a:path>
            </a:pathLst>
          </a:custGeom>
          <a:solidFill>
            <a:srgbClr val="A18F62"/>
          </a:solidFill>
        </p:spPr>
        <p:txBody>
          <a:bodyPr wrap="square" lIns="0" tIns="0" rIns="0" bIns="0" rtlCol="0"/>
          <a:lstStyle/>
          <a:p>
            <a:endParaRPr/>
          </a:p>
        </p:txBody>
      </p:sp>
    </p:spTree>
    <p:extLst>
      <p:ext uri="{BB962C8B-B14F-4D97-AF65-F5344CB8AC3E}">
        <p14:creationId xmlns:p14="http://schemas.microsoft.com/office/powerpoint/2010/main" val="4191382123"/>
      </p:ext>
    </p:extLst>
  </p:cSld>
  <p:clrMapOvr>
    <a:masterClrMapping/>
  </p:clrMapOvr>
  <mc:AlternateContent xmlns:mc="http://schemas.openxmlformats.org/markup-compatibility/2006" xmlns:p14="http://schemas.microsoft.com/office/powerpoint/2010/main">
    <mc:Choice Requires="p14">
      <p:transition spd="slow" p14:dur="2000" advTm="16439"/>
    </mc:Choice>
    <mc:Fallback xmlns="">
      <p:transition spd="slow" advTm="16439"/>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EBD9A7"/>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1472</TotalTime>
  <Words>2945</Words>
  <Application>Microsoft Macintosh PowerPoint</Application>
  <PresentationFormat>Custom</PresentationFormat>
  <Paragraphs>230</Paragraphs>
  <Slides>33</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33</vt:i4>
      </vt:variant>
    </vt:vector>
  </HeadingPairs>
  <TitlesOfParts>
    <vt:vector size="40" baseType="lpstr">
      <vt:lpstr>Calibri</vt:lpstr>
      <vt:lpstr>Arial Unicode MS</vt:lpstr>
      <vt:lpstr>Arial</vt:lpstr>
      <vt:lpstr>Wingdings</vt:lpstr>
      <vt:lpstr>Times New Roman</vt:lpstr>
      <vt:lpstr>Book Antiqua</vt:lpstr>
      <vt:lpstr>Office Theme</vt:lpstr>
      <vt:lpstr>PowerPoint Presentation</vt:lpstr>
      <vt:lpstr>PowerPoint Presentation</vt:lpstr>
      <vt:lpstr>About the Data</vt:lpstr>
      <vt:lpstr>PowerPoint Presentation</vt:lpstr>
      <vt:lpstr>PowerPoint Presentation</vt:lpstr>
      <vt:lpstr>Summary Statistics</vt:lpstr>
      <vt:lpstr>Summary Statistics</vt:lpstr>
      <vt:lpstr>Summary Statistics</vt:lpstr>
      <vt:lpstr>Descriptive Measures</vt:lpstr>
      <vt:lpstr>An exciting Correlation!</vt:lpstr>
      <vt:lpstr>Descriptive Measures</vt:lpstr>
      <vt:lpstr>Descriptive Measures</vt:lpstr>
      <vt:lpstr>Descriptive Measures</vt:lpstr>
      <vt:lpstr>Descriptive Measures</vt:lpstr>
      <vt:lpstr>Descriptive Measures</vt:lpstr>
      <vt:lpstr>Descriptive Measures</vt:lpstr>
      <vt:lpstr>Descriptive Measures</vt:lpstr>
      <vt:lpstr>PowerPoint Presentation</vt:lpstr>
      <vt:lpstr>Summary of PART A</vt:lpstr>
      <vt:lpstr>PowerPoint Presentation</vt:lpstr>
      <vt:lpstr>We are interested in building a regression model with quality as our dependent variable. We plan to employ a step-up approach to select predictors. We start with the variable having the highest correlation coefficient followed by the second highest and so on. We observe the variation in Adjusted R-Square at each step. We drop or retain the variables accordingly in our attempt to generate a multivariate linear regression model that produces the highest value of Adjusted R-Square.</vt:lpstr>
      <vt:lpstr>1.   Alcohol 2.   Density 3.   Chlorides 4.   Volatile Acidity 5.   Total Sulfur Dioxide 6.   Fixed Acidity 7.   pH 8.   Sulphates 9.   Citric Acid 10. Free Sulfur Dioxide </vt:lpstr>
      <vt:lpstr>Multivariate Linear Regression – Step-Up Approach</vt:lpstr>
      <vt:lpstr>Multivariate Linear Regression – Step-Up Approach (contd.)</vt:lpstr>
      <vt:lpstr>Multivariate Linear Regression – Step-Up Approach (contd.)</vt:lpstr>
      <vt:lpstr>Multivariate Linear Regression – Step-Up Approach (contd.)</vt:lpstr>
      <vt:lpstr>Multivariate Linear Regression – Step-Up Approach (contd.)</vt:lpstr>
      <vt:lpstr>PowerPoint Presentation</vt:lpstr>
      <vt:lpstr>     </vt:lpstr>
      <vt:lpstr>There are numerous questions we could answer based on our analysis however, if there was a wine company that hired us, we want to be able to give them the best advice to sell great wine.  Some questions we would like to answer based on our choice of variables:    We know a higher concentration volatile acidity creates unpleasant smells and this is assumed to impact quality but to what extent?   Higher alcohol percentages, better wine, right? How strong is this effect?   Sulfur Dioxide in higher levels becomes evident in smell and taste of wine but does this mean better quality?   The saltiness of white wines is based on terroir which indicates final concentration and quality. How and how much?  Based on market research, we know that low density wines have better quality. What about vinho verde wines?    </vt:lpstr>
      <vt:lpstr>PowerPoint Presentation</vt:lpstr>
      <vt:lpstr>Business Use </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Jeeshitha B</dc:creator>
  <cp:lastModifiedBy>Thejaswini Ram</cp:lastModifiedBy>
  <cp:revision>391</cp:revision>
  <dcterms:created xsi:type="dcterms:W3CDTF">2021-11-04T04:56:47Z</dcterms:created>
  <dcterms:modified xsi:type="dcterms:W3CDTF">2022-01-29T16:16:53Z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name="Created" pid="2">
    <vt:filetime>2021-12-07T00:00:00Z</vt:filetime>
  </property>
  <property fmtid="{D5CDD505-2E9C-101B-9397-08002B2CF9AE}" name="LastSaved" pid="3">
    <vt:filetime>2021-12-07T00:00:00Z</vt:filetime>
  </property>
  <property fmtid="{D5CDD505-2E9C-101B-9397-08002B2CF9AE}" name="NXPowerLiteLastOptimized" pid="4">
    <vt:lpwstr>17440980</vt:lpwstr>
  </property>
  <property fmtid="{D5CDD505-2E9C-101B-9397-08002B2CF9AE}" name="NXPowerLiteSettings" pid="5">
    <vt:lpwstr>F7000400038000</vt:lpwstr>
  </property>
  <property fmtid="{D5CDD505-2E9C-101B-9397-08002B2CF9AE}" name="NXPowerLiteVersion" pid="6">
    <vt:lpwstr>S9.1.2</vt:lpwstr>
  </property>
</Properties>
</file>